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theme/themeOverride26.xml" ContentType="application/vnd.openxmlformats-officedocument.themeOverr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8"/>
  </p:notesMasterIdLst>
  <p:sldIdLst>
    <p:sldId id="1283"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68" r:id="rId47"/>
    <p:sldId id="263" r:id="rId48"/>
    <p:sldId id="304" r:id="rId49"/>
    <p:sldId id="305" r:id="rId50"/>
    <p:sldId id="306" r:id="rId51"/>
    <p:sldId id="526" r:id="rId52"/>
    <p:sldId id="307" r:id="rId53"/>
    <p:sldId id="308" r:id="rId54"/>
    <p:sldId id="373" r:id="rId55"/>
    <p:sldId id="769" r:id="rId56"/>
    <p:sldId id="770" r:id="rId57"/>
    <p:sldId id="771" r:id="rId58"/>
    <p:sldId id="772" r:id="rId59"/>
    <p:sldId id="774" r:id="rId60"/>
    <p:sldId id="775" r:id="rId61"/>
    <p:sldId id="765" r:id="rId62"/>
    <p:sldId id="335" r:id="rId63"/>
    <p:sldId id="1036" r:id="rId64"/>
    <p:sldId id="1039" r:id="rId65"/>
    <p:sldId id="336" r:id="rId66"/>
    <p:sldId id="777" r:id="rId67"/>
    <p:sldId id="780" r:id="rId68"/>
    <p:sldId id="778" r:id="rId69"/>
    <p:sldId id="779" r:id="rId70"/>
    <p:sldId id="337" r:id="rId71"/>
    <p:sldId id="338" r:id="rId72"/>
    <p:sldId id="339" r:id="rId73"/>
    <p:sldId id="340" r:id="rId74"/>
    <p:sldId id="1040" r:id="rId75"/>
    <p:sldId id="1041" r:id="rId76"/>
    <p:sldId id="1042" r:id="rId77"/>
    <p:sldId id="1043" r:id="rId78"/>
    <p:sldId id="1035" r:id="rId79"/>
    <p:sldId id="1038" r:id="rId80"/>
    <p:sldId id="341" r:id="rId81"/>
    <p:sldId id="342" r:id="rId82"/>
    <p:sldId id="781" r:id="rId83"/>
    <p:sldId id="344" r:id="rId84"/>
    <p:sldId id="345" r:id="rId85"/>
    <p:sldId id="845" r:id="rId86"/>
    <p:sldId id="347" r:id="rId87"/>
    <p:sldId id="348" r:id="rId88"/>
    <p:sldId id="349" r:id="rId89"/>
    <p:sldId id="731" r:id="rId90"/>
    <p:sldId id="851" r:id="rId91"/>
    <p:sldId id="846" r:id="rId92"/>
    <p:sldId id="350" r:id="rId93"/>
    <p:sldId id="533" r:id="rId94"/>
    <p:sldId id="1284" r:id="rId95"/>
    <p:sldId id="355" r:id="rId96"/>
    <p:sldId id="356" r:id="rId97"/>
    <p:sldId id="357" r:id="rId98"/>
    <p:sldId id="358" r:id="rId99"/>
    <p:sldId id="359" r:id="rId100"/>
    <p:sldId id="360" r:id="rId101"/>
    <p:sldId id="361" r:id="rId102"/>
    <p:sldId id="802" r:id="rId103"/>
    <p:sldId id="786" r:id="rId104"/>
    <p:sldId id="787" r:id="rId105"/>
    <p:sldId id="353" r:id="rId106"/>
    <p:sldId id="788" r:id="rId107"/>
    <p:sldId id="354" r:id="rId108"/>
    <p:sldId id="958" r:id="rId109"/>
    <p:sldId id="789" r:id="rId110"/>
    <p:sldId id="790" r:id="rId111"/>
    <p:sldId id="855" r:id="rId112"/>
    <p:sldId id="377" r:id="rId113"/>
    <p:sldId id="782" r:id="rId114"/>
    <p:sldId id="783" r:id="rId115"/>
    <p:sldId id="785" r:id="rId116"/>
    <p:sldId id="375" r:id="rId117"/>
    <p:sldId id="376" r:id="rId118"/>
    <p:sldId id="378" r:id="rId119"/>
    <p:sldId id="379" r:id="rId120"/>
    <p:sldId id="732" r:id="rId121"/>
    <p:sldId id="380" r:id="rId122"/>
    <p:sldId id="381" r:id="rId123"/>
    <p:sldId id="382" r:id="rId124"/>
    <p:sldId id="383" r:id="rId125"/>
    <p:sldId id="856" r:id="rId126"/>
    <p:sldId id="1059" r:id="rId127"/>
    <p:sldId id="527" r:id="rId128"/>
    <p:sldId id="530" r:id="rId129"/>
    <p:sldId id="384" r:id="rId130"/>
    <p:sldId id="369" r:id="rId131"/>
    <p:sldId id="995" r:id="rId132"/>
    <p:sldId id="994" r:id="rId133"/>
    <p:sldId id="310" r:id="rId134"/>
    <p:sldId id="311" r:id="rId135"/>
    <p:sldId id="1141" r:id="rId136"/>
    <p:sldId id="1147" r:id="rId137"/>
    <p:sldId id="312" r:id="rId138"/>
    <p:sldId id="1146" r:id="rId139"/>
    <p:sldId id="313" r:id="rId140"/>
    <p:sldId id="793" r:id="rId141"/>
    <p:sldId id="1251" r:id="rId142"/>
    <p:sldId id="794" r:id="rId143"/>
    <p:sldId id="523" r:id="rId144"/>
    <p:sldId id="524" r:id="rId145"/>
    <p:sldId id="525" r:id="rId146"/>
    <p:sldId id="351" r:id="rId147"/>
    <p:sldId id="352" r:id="rId148"/>
    <p:sldId id="795" r:id="rId149"/>
    <p:sldId id="853" r:id="rId150"/>
    <p:sldId id="854" r:id="rId151"/>
    <p:sldId id="796" r:id="rId152"/>
    <p:sldId id="797" r:id="rId153"/>
    <p:sldId id="798" r:id="rId154"/>
    <p:sldId id="908" r:id="rId155"/>
    <p:sldId id="905" r:id="rId156"/>
    <p:sldId id="907" r:id="rId157"/>
    <p:sldId id="799" r:id="rId158"/>
    <p:sldId id="1252" r:id="rId159"/>
    <p:sldId id="1253" r:id="rId160"/>
    <p:sldId id="1254" r:id="rId161"/>
    <p:sldId id="1255" r:id="rId162"/>
    <p:sldId id="1256" r:id="rId163"/>
    <p:sldId id="1257" r:id="rId164"/>
    <p:sldId id="1258" r:id="rId165"/>
    <p:sldId id="1259" r:id="rId166"/>
    <p:sldId id="913" r:id="rId167"/>
    <p:sldId id="914" r:id="rId168"/>
    <p:sldId id="1003" r:id="rId169"/>
    <p:sldId id="371" r:id="rId170"/>
    <p:sldId id="314" r:id="rId171"/>
    <p:sldId id="315" r:id="rId172"/>
    <p:sldId id="1158" r:id="rId173"/>
    <p:sldId id="316" r:id="rId174"/>
    <p:sldId id="1160" r:id="rId175"/>
    <p:sldId id="1246" r:id="rId176"/>
    <p:sldId id="1247" r:id="rId177"/>
    <p:sldId id="847" r:id="rId178"/>
    <p:sldId id="317" r:id="rId179"/>
    <p:sldId id="318" r:id="rId180"/>
    <p:sldId id="1159" r:id="rId181"/>
    <p:sldId id="1161" r:id="rId182"/>
    <p:sldId id="1163" r:id="rId183"/>
    <p:sldId id="1162" r:id="rId184"/>
    <p:sldId id="534" r:id="rId185"/>
    <p:sldId id="813" r:id="rId186"/>
    <p:sldId id="319" r:id="rId187"/>
    <p:sldId id="817" r:id="rId188"/>
    <p:sldId id="818" r:id="rId189"/>
    <p:sldId id="1244" r:id="rId190"/>
    <p:sldId id="814" r:id="rId191"/>
    <p:sldId id="852" r:id="rId192"/>
    <p:sldId id="816" r:id="rId193"/>
    <p:sldId id="1245" r:id="rId194"/>
    <p:sldId id="996" r:id="rId195"/>
    <p:sldId id="320" r:id="rId196"/>
    <p:sldId id="321" r:id="rId197"/>
    <p:sldId id="1060" r:id="rId198"/>
    <p:sldId id="1248" r:id="rId199"/>
    <p:sldId id="1249" r:id="rId200"/>
    <p:sldId id="1061" r:id="rId201"/>
    <p:sldId id="1275" r:id="rId202"/>
    <p:sldId id="322" r:id="rId203"/>
    <p:sldId id="806" r:id="rId204"/>
    <p:sldId id="805" r:id="rId205"/>
    <p:sldId id="807" r:id="rId206"/>
    <p:sldId id="370" r:id="rId207"/>
    <p:sldId id="903" r:id="rId208"/>
    <p:sldId id="323" r:id="rId209"/>
    <p:sldId id="324" r:id="rId210"/>
    <p:sldId id="947" r:id="rId211"/>
    <p:sldId id="325" r:id="rId212"/>
    <p:sldId id="1173" r:id="rId213"/>
    <p:sldId id="1172" r:id="rId214"/>
    <p:sldId id="1174" r:id="rId215"/>
    <p:sldId id="1175" r:id="rId216"/>
    <p:sldId id="1176" r:id="rId217"/>
    <p:sldId id="1177" r:id="rId218"/>
    <p:sldId id="1178" r:id="rId219"/>
    <p:sldId id="1179" r:id="rId220"/>
    <p:sldId id="1180" r:id="rId221"/>
    <p:sldId id="1181" r:id="rId222"/>
    <p:sldId id="1182" r:id="rId223"/>
    <p:sldId id="1183" r:id="rId224"/>
    <p:sldId id="1184" r:id="rId225"/>
    <p:sldId id="1185" r:id="rId226"/>
    <p:sldId id="1186" r:id="rId227"/>
    <p:sldId id="1187" r:id="rId228"/>
    <p:sldId id="1188" r:id="rId229"/>
    <p:sldId id="1189" r:id="rId230"/>
    <p:sldId id="1190" r:id="rId231"/>
    <p:sldId id="1191" r:id="rId232"/>
    <p:sldId id="1192" r:id="rId233"/>
    <p:sldId id="1193" r:id="rId234"/>
    <p:sldId id="1194" r:id="rId235"/>
    <p:sldId id="1195" r:id="rId236"/>
    <p:sldId id="1196" r:id="rId237"/>
    <p:sldId id="372" r:id="rId238"/>
    <p:sldId id="917" r:id="rId239"/>
    <p:sldId id="918" r:id="rId240"/>
    <p:sldId id="919" r:id="rId241"/>
    <p:sldId id="326" r:id="rId242"/>
    <p:sldId id="327" r:id="rId243"/>
    <p:sldId id="328" r:id="rId244"/>
    <p:sldId id="920" r:id="rId245"/>
    <p:sldId id="860" r:id="rId246"/>
    <p:sldId id="329" r:id="rId247"/>
    <p:sldId id="1067" r:id="rId248"/>
    <p:sldId id="330" r:id="rId249"/>
    <p:sldId id="331" r:id="rId250"/>
    <p:sldId id="332" r:id="rId251"/>
    <p:sldId id="333" r:id="rId252"/>
    <p:sldId id="334" r:id="rId253"/>
    <p:sldId id="1153" r:id="rId254"/>
    <p:sldId id="800" r:id="rId255"/>
    <p:sldId id="532" r:id="rId256"/>
    <p:sldId id="1151" r:id="rId257"/>
    <p:sldId id="1152" r:id="rId258"/>
    <p:sldId id="362" r:id="rId259"/>
    <p:sldId id="1033" r:id="rId260"/>
    <p:sldId id="363" r:id="rId261"/>
    <p:sldId id="1234" r:id="rId262"/>
    <p:sldId id="365" r:id="rId263"/>
    <p:sldId id="803" r:id="rId264"/>
    <p:sldId id="804" r:id="rId265"/>
    <p:sldId id="1154" r:id="rId266"/>
    <p:sldId id="1155" r:id="rId267"/>
    <p:sldId id="1156" r:id="rId268"/>
    <p:sldId id="366" r:id="rId269"/>
    <p:sldId id="956" r:id="rId270"/>
    <p:sldId id="1224" r:id="rId271"/>
    <p:sldId id="1225" r:id="rId272"/>
    <p:sldId id="1230" r:id="rId273"/>
    <p:sldId id="857" r:id="rId274"/>
    <p:sldId id="1228" r:id="rId275"/>
    <p:sldId id="1229" r:id="rId276"/>
    <p:sldId id="1227" r:id="rId277"/>
    <p:sldId id="1231" r:id="rId278"/>
    <p:sldId id="1142" r:id="rId279"/>
    <p:sldId id="1143" r:id="rId280"/>
    <p:sldId id="957" r:id="rId281"/>
    <p:sldId id="858" r:id="rId282"/>
    <p:sldId id="385" r:id="rId283"/>
    <p:sldId id="1198" r:id="rId284"/>
    <p:sldId id="386" r:id="rId285"/>
    <p:sldId id="921" r:id="rId286"/>
    <p:sldId id="900" r:id="rId287"/>
    <p:sldId id="915" r:id="rId288"/>
    <p:sldId id="901" r:id="rId289"/>
    <p:sldId id="387" r:id="rId290"/>
    <p:sldId id="388" r:id="rId291"/>
    <p:sldId id="389" r:id="rId292"/>
    <p:sldId id="1206" r:id="rId293"/>
    <p:sldId id="848" r:id="rId294"/>
    <p:sldId id="922" r:id="rId295"/>
    <p:sldId id="909" r:id="rId296"/>
    <p:sldId id="910" r:id="rId297"/>
    <p:sldId id="1199" r:id="rId298"/>
    <p:sldId id="1200" r:id="rId299"/>
    <p:sldId id="1201" r:id="rId300"/>
    <p:sldId id="1202" r:id="rId301"/>
    <p:sldId id="1203" r:id="rId302"/>
    <p:sldId id="1204" r:id="rId303"/>
    <p:sldId id="1205" r:id="rId304"/>
    <p:sldId id="390" r:id="rId305"/>
    <p:sldId id="1029" r:id="rId306"/>
    <p:sldId id="1031" r:id="rId307"/>
    <p:sldId id="1030" r:id="rId308"/>
    <p:sldId id="1057" r:id="rId309"/>
    <p:sldId id="1032" r:id="rId310"/>
    <p:sldId id="959" r:id="rId311"/>
    <p:sldId id="916" r:id="rId312"/>
    <p:sldId id="960" r:id="rId313"/>
    <p:sldId id="911" r:id="rId314"/>
    <p:sldId id="403" r:id="rId315"/>
    <p:sldId id="945" r:id="rId316"/>
    <p:sldId id="401" r:id="rId317"/>
    <p:sldId id="402" r:id="rId318"/>
    <p:sldId id="404" r:id="rId319"/>
    <p:sldId id="405" r:id="rId320"/>
    <p:sldId id="406" r:id="rId321"/>
    <p:sldId id="407" r:id="rId322"/>
    <p:sldId id="408" r:id="rId323"/>
    <p:sldId id="409" r:id="rId324"/>
    <p:sldId id="410" r:id="rId325"/>
    <p:sldId id="411" r:id="rId326"/>
    <p:sldId id="412" r:id="rId327"/>
    <p:sldId id="413" r:id="rId328"/>
    <p:sldId id="414" r:id="rId329"/>
    <p:sldId id="416" r:id="rId330"/>
    <p:sldId id="417" r:id="rId331"/>
    <p:sldId id="759" r:id="rId332"/>
    <p:sldId id="418" r:id="rId333"/>
    <p:sldId id="419" r:id="rId334"/>
    <p:sldId id="420" r:id="rId335"/>
    <p:sldId id="1169" r:id="rId336"/>
    <p:sldId id="1063" r:id="rId337"/>
    <p:sldId id="1064" r:id="rId338"/>
    <p:sldId id="1170" r:id="rId339"/>
    <p:sldId id="421" r:id="rId340"/>
    <p:sldId id="763" r:id="rId341"/>
    <p:sldId id="764" r:id="rId342"/>
    <p:sldId id="824" r:id="rId343"/>
    <p:sldId id="825" r:id="rId344"/>
    <p:sldId id="826" r:id="rId345"/>
    <p:sldId id="827" r:id="rId346"/>
    <p:sldId id="828" r:id="rId347"/>
    <p:sldId id="829" r:id="rId348"/>
    <p:sldId id="830" r:id="rId349"/>
    <p:sldId id="832" r:id="rId350"/>
    <p:sldId id="833" r:id="rId351"/>
    <p:sldId id="831" r:id="rId352"/>
    <p:sldId id="1027" r:id="rId353"/>
    <p:sldId id="1165" r:id="rId354"/>
    <p:sldId id="1166" r:id="rId355"/>
    <p:sldId id="1168" r:id="rId356"/>
    <p:sldId id="834" r:id="rId357"/>
    <p:sldId id="835" r:id="rId358"/>
    <p:sldId id="836" r:id="rId359"/>
    <p:sldId id="837" r:id="rId360"/>
    <p:sldId id="964" r:id="rId361"/>
    <p:sldId id="450" r:id="rId362"/>
    <p:sldId id="451" r:id="rId363"/>
    <p:sldId id="452" r:id="rId364"/>
    <p:sldId id="453" r:id="rId365"/>
    <p:sldId id="454" r:id="rId366"/>
    <p:sldId id="455" r:id="rId367"/>
    <p:sldId id="456" r:id="rId368"/>
    <p:sldId id="949" r:id="rId369"/>
    <p:sldId id="950" r:id="rId370"/>
    <p:sldId id="951" r:id="rId371"/>
    <p:sldId id="1167" r:id="rId372"/>
    <p:sldId id="457" r:id="rId373"/>
    <p:sldId id="458" r:id="rId374"/>
    <p:sldId id="459" r:id="rId375"/>
    <p:sldId id="460" r:id="rId376"/>
    <p:sldId id="461" r:id="rId377"/>
    <p:sldId id="838" r:id="rId378"/>
    <p:sldId id="965" r:id="rId379"/>
    <p:sldId id="839" r:id="rId380"/>
    <p:sldId id="840" r:id="rId381"/>
    <p:sldId id="841" r:id="rId382"/>
    <p:sldId id="1065" r:id="rId383"/>
    <p:sldId id="1066" r:id="rId384"/>
    <p:sldId id="912" r:id="rId385"/>
    <p:sldId id="961" r:id="rId386"/>
    <p:sldId id="529" r:id="rId387"/>
    <p:sldId id="422" r:id="rId388"/>
    <p:sldId id="423" r:id="rId389"/>
    <p:sldId id="424" r:id="rId390"/>
    <p:sldId id="425" r:id="rId391"/>
    <p:sldId id="426" r:id="rId392"/>
    <p:sldId id="427" r:id="rId393"/>
    <p:sldId id="428" r:id="rId394"/>
    <p:sldId id="863" r:id="rId395"/>
    <p:sldId id="429" r:id="rId396"/>
    <p:sldId id="733" r:id="rId397"/>
    <p:sldId id="734" r:id="rId398"/>
    <p:sldId id="735" r:id="rId399"/>
    <p:sldId id="736" r:id="rId400"/>
    <p:sldId id="737" r:id="rId401"/>
    <p:sldId id="738" r:id="rId402"/>
    <p:sldId id="739" r:id="rId403"/>
    <p:sldId id="740" r:id="rId404"/>
    <p:sldId id="741" r:id="rId405"/>
    <p:sldId id="742" r:id="rId406"/>
    <p:sldId id="743" r:id="rId407"/>
    <p:sldId id="744" r:id="rId408"/>
    <p:sldId id="745" r:id="rId409"/>
    <p:sldId id="746" r:id="rId410"/>
    <p:sldId id="747" r:id="rId411"/>
    <p:sldId id="748" r:id="rId412"/>
    <p:sldId id="749" r:id="rId413"/>
    <p:sldId id="750" r:id="rId414"/>
    <p:sldId id="751" r:id="rId415"/>
    <p:sldId id="752" r:id="rId416"/>
    <p:sldId id="754" r:id="rId417"/>
    <p:sldId id="861" r:id="rId418"/>
    <p:sldId id="755" r:id="rId419"/>
    <p:sldId id="756" r:id="rId420"/>
    <p:sldId id="757" r:id="rId421"/>
    <p:sldId id="758" r:id="rId422"/>
    <p:sldId id="862" r:id="rId423"/>
    <p:sldId id="962" r:id="rId424"/>
    <p:sldId id="528" r:id="rId425"/>
    <p:sldId id="430" r:id="rId426"/>
    <p:sldId id="431" r:id="rId427"/>
    <p:sldId id="432" r:id="rId428"/>
    <p:sldId id="433" r:id="rId429"/>
    <p:sldId id="434" r:id="rId430"/>
    <p:sldId id="435" r:id="rId431"/>
    <p:sldId id="436" r:id="rId432"/>
    <p:sldId id="437" r:id="rId433"/>
    <p:sldId id="438" r:id="rId434"/>
    <p:sldId id="439" r:id="rId435"/>
    <p:sldId id="440" r:id="rId436"/>
    <p:sldId id="441" r:id="rId437"/>
    <p:sldId id="442" r:id="rId438"/>
    <p:sldId id="443" r:id="rId439"/>
    <p:sldId id="444" r:id="rId440"/>
    <p:sldId id="445" r:id="rId441"/>
    <p:sldId id="446" r:id="rId442"/>
    <p:sldId id="447" r:id="rId443"/>
    <p:sldId id="448" r:id="rId444"/>
    <p:sldId id="463" r:id="rId445"/>
    <p:sldId id="462" r:id="rId446"/>
    <p:sldId id="464" r:id="rId447"/>
    <p:sldId id="465" r:id="rId448"/>
    <p:sldId id="466" r:id="rId449"/>
    <p:sldId id="467" r:id="rId450"/>
    <p:sldId id="468" r:id="rId451"/>
    <p:sldId id="469" r:id="rId452"/>
    <p:sldId id="470" r:id="rId453"/>
    <p:sldId id="471" r:id="rId454"/>
    <p:sldId id="472" r:id="rId455"/>
    <p:sldId id="473" r:id="rId456"/>
    <p:sldId id="474" r:id="rId457"/>
    <p:sldId id="475" r:id="rId458"/>
    <p:sldId id="1044" r:id="rId459"/>
    <p:sldId id="1050" r:id="rId460"/>
    <p:sldId id="1045" r:id="rId461"/>
    <p:sldId id="1046" r:id="rId462"/>
    <p:sldId id="1047" r:id="rId463"/>
    <p:sldId id="1048" r:id="rId464"/>
    <p:sldId id="503" r:id="rId465"/>
    <p:sldId id="484" r:id="rId466"/>
    <p:sldId id="485" r:id="rId467"/>
    <p:sldId id="486" r:id="rId468"/>
    <p:sldId id="487" r:id="rId469"/>
    <p:sldId id="488" r:id="rId470"/>
    <p:sldId id="489" r:id="rId471"/>
    <p:sldId id="490" r:id="rId472"/>
    <p:sldId id="491" r:id="rId473"/>
    <p:sldId id="492" r:id="rId474"/>
    <p:sldId id="674" r:id="rId475"/>
    <p:sldId id="493" r:id="rId476"/>
    <p:sldId id="494" r:id="rId477"/>
    <p:sldId id="495" r:id="rId478"/>
    <p:sldId id="1068" r:id="rId479"/>
    <p:sldId id="1069" r:id="rId480"/>
    <p:sldId id="496" r:id="rId481"/>
    <p:sldId id="497" r:id="rId482"/>
    <p:sldId id="498" r:id="rId483"/>
    <p:sldId id="499" r:id="rId484"/>
    <p:sldId id="500" r:id="rId485"/>
    <p:sldId id="501" r:id="rId486"/>
    <p:sldId id="502" r:id="rId487"/>
    <p:sldId id="504" r:id="rId488"/>
    <p:sldId id="505" r:id="rId489"/>
    <p:sldId id="506" r:id="rId490"/>
    <p:sldId id="507" r:id="rId491"/>
    <p:sldId id="508" r:id="rId492"/>
    <p:sldId id="509" r:id="rId493"/>
    <p:sldId id="510" r:id="rId494"/>
    <p:sldId id="511" r:id="rId495"/>
    <p:sldId id="512" r:id="rId496"/>
    <p:sldId id="675" r:id="rId497"/>
    <p:sldId id="513" r:id="rId498"/>
    <p:sldId id="514" r:id="rId499"/>
    <p:sldId id="515" r:id="rId500"/>
    <p:sldId id="516" r:id="rId501"/>
    <p:sldId id="518" r:id="rId502"/>
    <p:sldId id="517" r:id="rId503"/>
    <p:sldId id="519" r:id="rId504"/>
    <p:sldId id="520" r:id="rId505"/>
    <p:sldId id="522" r:id="rId506"/>
    <p:sldId id="1272" r:id="rId507"/>
    <p:sldId id="541" r:id="rId508"/>
    <p:sldId id="542" r:id="rId509"/>
    <p:sldId id="543" r:id="rId510"/>
    <p:sldId id="1261" r:id="rId511"/>
    <p:sldId id="544" r:id="rId512"/>
    <p:sldId id="545" r:id="rId513"/>
    <p:sldId id="546" r:id="rId514"/>
    <p:sldId id="547" r:id="rId515"/>
    <p:sldId id="548" r:id="rId516"/>
    <p:sldId id="549" r:id="rId517"/>
    <p:sldId id="677" r:id="rId518"/>
    <p:sldId id="550" r:id="rId519"/>
    <p:sldId id="1262" r:id="rId520"/>
    <p:sldId id="1263" r:id="rId521"/>
    <p:sldId id="1264" r:id="rId522"/>
    <p:sldId id="1265" r:id="rId523"/>
    <p:sldId id="1266" r:id="rId524"/>
    <p:sldId id="551" r:id="rId525"/>
    <p:sldId id="1034" r:id="rId526"/>
    <p:sldId id="552" r:id="rId527"/>
    <p:sldId id="1268" r:id="rId528"/>
    <p:sldId id="1269" r:id="rId529"/>
    <p:sldId id="1270" r:id="rId530"/>
    <p:sldId id="1271" r:id="rId531"/>
    <p:sldId id="553" r:id="rId532"/>
    <p:sldId id="554" r:id="rId533"/>
    <p:sldId id="555" r:id="rId534"/>
    <p:sldId id="556" r:id="rId535"/>
    <p:sldId id="557" r:id="rId536"/>
    <p:sldId id="558" r:id="rId537"/>
    <p:sldId id="678" r:id="rId538"/>
    <p:sldId id="559" r:id="rId539"/>
    <p:sldId id="560" r:id="rId540"/>
    <p:sldId id="561" r:id="rId541"/>
    <p:sldId id="562" r:id="rId542"/>
    <p:sldId id="679" r:id="rId543"/>
    <p:sldId id="563" r:id="rId544"/>
    <p:sldId id="680" r:id="rId545"/>
    <p:sldId id="564" r:id="rId546"/>
    <p:sldId id="565" r:id="rId547"/>
    <p:sldId id="566" r:id="rId548"/>
    <p:sldId id="681" r:id="rId549"/>
    <p:sldId id="567" r:id="rId550"/>
    <p:sldId id="568" r:id="rId551"/>
    <p:sldId id="569" r:id="rId552"/>
    <p:sldId id="570" r:id="rId553"/>
    <p:sldId id="571" r:id="rId554"/>
    <p:sldId id="572" r:id="rId555"/>
    <p:sldId id="573" r:id="rId556"/>
    <p:sldId id="923" r:id="rId557"/>
    <p:sldId id="924" r:id="rId558"/>
    <p:sldId id="925" r:id="rId559"/>
    <p:sldId id="926" r:id="rId560"/>
    <p:sldId id="927" r:id="rId561"/>
    <p:sldId id="929" r:id="rId562"/>
    <p:sldId id="930" r:id="rId563"/>
    <p:sldId id="574" r:id="rId564"/>
    <p:sldId id="575" r:id="rId565"/>
    <p:sldId id="576" r:id="rId566"/>
    <p:sldId id="577" r:id="rId567"/>
    <p:sldId id="578" r:id="rId568"/>
    <p:sldId id="579" r:id="rId569"/>
    <p:sldId id="580" r:id="rId570"/>
    <p:sldId id="581" r:id="rId571"/>
    <p:sldId id="582" r:id="rId572"/>
    <p:sldId id="583" r:id="rId573"/>
    <p:sldId id="584" r:id="rId574"/>
    <p:sldId id="585" r:id="rId575"/>
    <p:sldId id="938" r:id="rId576"/>
    <p:sldId id="931" r:id="rId577"/>
    <p:sldId id="932" r:id="rId578"/>
    <p:sldId id="933" r:id="rId579"/>
    <p:sldId id="934" r:id="rId580"/>
    <p:sldId id="849" r:id="rId581"/>
    <p:sldId id="937" r:id="rId582"/>
    <p:sldId id="936" r:id="rId583"/>
    <p:sldId id="1274" r:id="rId584"/>
    <p:sldId id="1197" r:id="rId585"/>
    <p:sldId id="1276" r:id="rId586"/>
    <p:sldId id="1277" r:id="rId587"/>
    <p:sldId id="1278" r:id="rId588"/>
    <p:sldId id="1279" r:id="rId589"/>
    <p:sldId id="1281" r:id="rId590"/>
    <p:sldId id="587" r:id="rId591"/>
    <p:sldId id="586" r:id="rId592"/>
    <p:sldId id="588" r:id="rId593"/>
    <p:sldId id="589" r:id="rId594"/>
    <p:sldId id="590" r:id="rId595"/>
    <p:sldId id="591" r:id="rId596"/>
    <p:sldId id="682" r:id="rId597"/>
    <p:sldId id="592" r:id="rId598"/>
    <p:sldId id="684" r:id="rId599"/>
    <p:sldId id="683" r:id="rId600"/>
    <p:sldId id="593" r:id="rId601"/>
    <p:sldId id="594" r:id="rId602"/>
    <p:sldId id="595" r:id="rId603"/>
    <p:sldId id="596" r:id="rId604"/>
    <p:sldId id="597" r:id="rId605"/>
    <p:sldId id="685" r:id="rId606"/>
    <p:sldId id="598" r:id="rId607"/>
    <p:sldId id="599" r:id="rId608"/>
    <p:sldId id="686" r:id="rId609"/>
    <p:sldId id="600" r:id="rId610"/>
    <p:sldId id="601" r:id="rId611"/>
    <p:sldId id="602" r:id="rId612"/>
    <p:sldId id="603" r:id="rId613"/>
    <p:sldId id="604" r:id="rId614"/>
    <p:sldId id="687" r:id="rId615"/>
    <p:sldId id="605" r:id="rId616"/>
    <p:sldId id="606" r:id="rId617"/>
    <p:sldId id="607" r:id="rId618"/>
    <p:sldId id="608" r:id="rId619"/>
    <p:sldId id="609" r:id="rId620"/>
    <p:sldId id="610" r:id="rId621"/>
    <p:sldId id="611" r:id="rId622"/>
    <p:sldId id="612" r:id="rId623"/>
    <p:sldId id="613" r:id="rId624"/>
    <p:sldId id="614" r:id="rId625"/>
    <p:sldId id="615" r:id="rId626"/>
    <p:sldId id="616" r:id="rId627"/>
    <p:sldId id="617" r:id="rId628"/>
    <p:sldId id="688" r:id="rId629"/>
    <p:sldId id="618" r:id="rId630"/>
    <p:sldId id="689" r:id="rId631"/>
    <p:sldId id="619" r:id="rId632"/>
    <p:sldId id="620" r:id="rId633"/>
    <p:sldId id="621" r:id="rId634"/>
    <p:sldId id="622" r:id="rId635"/>
    <p:sldId id="623" r:id="rId636"/>
    <p:sldId id="690" r:id="rId637"/>
    <p:sldId id="624" r:id="rId638"/>
    <p:sldId id="625" r:id="rId639"/>
    <p:sldId id="626" r:id="rId640"/>
    <p:sldId id="627" r:id="rId641"/>
    <p:sldId id="628" r:id="rId642"/>
    <p:sldId id="629" r:id="rId643"/>
    <p:sldId id="630" r:id="rId644"/>
    <p:sldId id="631" r:id="rId645"/>
    <p:sldId id="632" r:id="rId646"/>
    <p:sldId id="633" r:id="rId647"/>
    <p:sldId id="634" r:id="rId648"/>
    <p:sldId id="635" r:id="rId649"/>
    <p:sldId id="636" r:id="rId650"/>
    <p:sldId id="637" r:id="rId651"/>
    <p:sldId id="638" r:id="rId652"/>
    <p:sldId id="639" r:id="rId653"/>
    <p:sldId id="640" r:id="rId654"/>
    <p:sldId id="641" r:id="rId655"/>
    <p:sldId id="691" r:id="rId656"/>
    <p:sldId id="642" r:id="rId657"/>
    <p:sldId id="643" r:id="rId658"/>
    <p:sldId id="644" r:id="rId659"/>
    <p:sldId id="645" r:id="rId660"/>
    <p:sldId id="692" r:id="rId661"/>
    <p:sldId id="646" r:id="rId662"/>
    <p:sldId id="647" r:id="rId663"/>
    <p:sldId id="969" r:id="rId664"/>
    <p:sldId id="970" r:id="rId665"/>
    <p:sldId id="968" r:id="rId666"/>
    <p:sldId id="971" r:id="rId667"/>
    <p:sldId id="972" r:id="rId668"/>
    <p:sldId id="973" r:id="rId669"/>
    <p:sldId id="974" r:id="rId670"/>
    <p:sldId id="975" r:id="rId671"/>
    <p:sldId id="976" r:id="rId672"/>
    <p:sldId id="978" r:id="rId673"/>
    <p:sldId id="979" r:id="rId674"/>
    <p:sldId id="1207" r:id="rId675"/>
    <p:sldId id="1208" r:id="rId676"/>
    <p:sldId id="1211" r:id="rId677"/>
    <p:sldId id="1214" r:id="rId678"/>
    <p:sldId id="1209" r:id="rId679"/>
    <p:sldId id="1213" r:id="rId680"/>
    <p:sldId id="1210" r:id="rId681"/>
    <p:sldId id="1215" r:id="rId682"/>
    <p:sldId id="1217" r:id="rId683"/>
    <p:sldId id="1216" r:id="rId684"/>
    <p:sldId id="1218" r:id="rId685"/>
    <p:sldId id="1219" r:id="rId686"/>
    <p:sldId id="1220" r:id="rId687"/>
    <p:sldId id="1222" r:id="rId688"/>
    <p:sldId id="1221" r:id="rId689"/>
    <p:sldId id="1223" r:id="rId690"/>
    <p:sldId id="648" r:id="rId691"/>
    <p:sldId id="844" r:id="rId692"/>
    <p:sldId id="1058" r:id="rId693"/>
    <p:sldId id="649" r:id="rId694"/>
    <p:sldId id="650" r:id="rId695"/>
    <p:sldId id="651" r:id="rId696"/>
    <p:sldId id="652" r:id="rId697"/>
    <p:sldId id="653" r:id="rId698"/>
    <p:sldId id="654" r:id="rId699"/>
    <p:sldId id="693" r:id="rId700"/>
    <p:sldId id="655" r:id="rId701"/>
    <p:sldId id="656" r:id="rId702"/>
    <p:sldId id="657" r:id="rId703"/>
    <p:sldId id="658" r:id="rId704"/>
    <p:sldId id="659" r:id="rId705"/>
    <p:sldId id="660" r:id="rId706"/>
    <p:sldId id="661" r:id="rId707"/>
    <p:sldId id="1070" r:id="rId708"/>
    <p:sldId id="1072" r:id="rId709"/>
    <p:sldId id="1073" r:id="rId710"/>
    <p:sldId id="1075" r:id="rId711"/>
    <p:sldId id="1074" r:id="rId712"/>
    <p:sldId id="1076" r:id="rId713"/>
    <p:sldId id="1077" r:id="rId714"/>
    <p:sldId id="1078" r:id="rId715"/>
    <p:sldId id="1079" r:id="rId716"/>
    <p:sldId id="1080" r:id="rId717"/>
    <p:sldId id="1081" r:id="rId718"/>
    <p:sldId id="1082" r:id="rId719"/>
    <p:sldId id="1083" r:id="rId720"/>
    <p:sldId id="1084" r:id="rId721"/>
    <p:sldId id="1085" r:id="rId722"/>
    <p:sldId id="1086" r:id="rId723"/>
    <p:sldId id="1087" r:id="rId724"/>
    <p:sldId id="1088" r:id="rId725"/>
    <p:sldId id="1091" r:id="rId726"/>
    <p:sldId id="1071" r:id="rId727"/>
    <p:sldId id="1092" r:id="rId728"/>
    <p:sldId id="1093" r:id="rId729"/>
    <p:sldId id="1094" r:id="rId730"/>
    <p:sldId id="1096" r:id="rId731"/>
    <p:sldId id="1095" r:id="rId732"/>
    <p:sldId id="1097" r:id="rId733"/>
    <p:sldId id="1098" r:id="rId734"/>
    <p:sldId id="1099" r:id="rId735"/>
    <p:sldId id="1100" r:id="rId736"/>
    <p:sldId id="1102" r:id="rId737"/>
    <p:sldId id="1101" r:id="rId738"/>
    <p:sldId id="1103" r:id="rId739"/>
    <p:sldId id="1104" r:id="rId740"/>
    <p:sldId id="1106" r:id="rId741"/>
    <p:sldId id="1105" r:id="rId742"/>
    <p:sldId id="1107" r:id="rId743"/>
    <p:sldId id="1108" r:id="rId744"/>
    <p:sldId id="1109" r:id="rId745"/>
    <p:sldId id="1110" r:id="rId746"/>
    <p:sldId id="1129" r:id="rId747"/>
    <p:sldId id="1111" r:id="rId748"/>
    <p:sldId id="1112" r:id="rId749"/>
    <p:sldId id="1113" r:id="rId750"/>
    <p:sldId id="1114" r:id="rId751"/>
    <p:sldId id="1115" r:id="rId752"/>
    <p:sldId id="1116" r:id="rId753"/>
    <p:sldId id="1117" r:id="rId754"/>
    <p:sldId id="1118" r:id="rId755"/>
    <p:sldId id="1119" r:id="rId756"/>
    <p:sldId id="1120" r:id="rId757"/>
    <p:sldId id="1121" r:id="rId758"/>
    <p:sldId id="1122" r:id="rId759"/>
    <p:sldId id="1123" r:id="rId760"/>
    <p:sldId id="1130" r:id="rId761"/>
    <p:sldId id="1124" r:id="rId762"/>
    <p:sldId id="1126" r:id="rId763"/>
    <p:sldId id="1125" r:id="rId764"/>
    <p:sldId id="1131" r:id="rId765"/>
    <p:sldId id="1128" r:id="rId766"/>
    <p:sldId id="662" r:id="rId767"/>
    <p:sldId id="998" r:id="rId768"/>
    <p:sldId id="999" r:id="rId769"/>
    <p:sldId id="663" r:id="rId770"/>
    <p:sldId id="984" r:id="rId771"/>
    <p:sldId id="985" r:id="rId772"/>
    <p:sldId id="986" r:id="rId773"/>
    <p:sldId id="987" r:id="rId774"/>
    <p:sldId id="988" r:id="rId775"/>
    <p:sldId id="989" r:id="rId776"/>
    <p:sldId id="694" r:id="rId777"/>
    <p:sldId id="695" r:id="rId778"/>
    <p:sldId id="696" r:id="rId779"/>
    <p:sldId id="697" r:id="rId780"/>
    <p:sldId id="698" r:id="rId781"/>
    <p:sldId id="699" r:id="rId782"/>
    <p:sldId id="700" r:id="rId783"/>
    <p:sldId id="701" r:id="rId784"/>
    <p:sldId id="702" r:id="rId785"/>
    <p:sldId id="1008" r:id="rId786"/>
    <p:sldId id="1007" r:id="rId787"/>
    <p:sldId id="1005" r:id="rId788"/>
    <p:sldId id="1006" r:id="rId789"/>
    <p:sldId id="1009" r:id="rId790"/>
    <p:sldId id="1139" r:id="rId791"/>
    <p:sldId id="1132" r:id="rId792"/>
    <p:sldId id="1133" r:id="rId793"/>
    <p:sldId id="1134" r:id="rId794"/>
    <p:sldId id="1135" r:id="rId795"/>
    <p:sldId id="1136" r:id="rId796"/>
    <p:sldId id="1137" r:id="rId797"/>
    <p:sldId id="1138" r:id="rId798"/>
    <p:sldId id="703" r:id="rId799"/>
    <p:sldId id="704" r:id="rId800"/>
    <p:sldId id="705" r:id="rId801"/>
    <p:sldId id="706" r:id="rId802"/>
    <p:sldId id="707" r:id="rId803"/>
    <p:sldId id="708" r:id="rId804"/>
    <p:sldId id="709" r:id="rId805"/>
    <p:sldId id="710" r:id="rId806"/>
    <p:sldId id="711" r:id="rId807"/>
    <p:sldId id="712" r:id="rId808"/>
    <p:sldId id="713" r:id="rId809"/>
    <p:sldId id="714" r:id="rId810"/>
    <p:sldId id="715" r:id="rId811"/>
    <p:sldId id="716" r:id="rId812"/>
    <p:sldId id="717" r:id="rId813"/>
    <p:sldId id="718" r:id="rId814"/>
    <p:sldId id="719" r:id="rId815"/>
    <p:sldId id="720" r:id="rId816"/>
    <p:sldId id="721" r:id="rId817"/>
    <p:sldId id="722" r:id="rId818"/>
    <p:sldId id="935" r:id="rId819"/>
    <p:sldId id="723" r:id="rId820"/>
    <p:sldId id="724" r:id="rId821"/>
    <p:sldId id="725" r:id="rId822"/>
    <p:sldId id="726" r:id="rId823"/>
    <p:sldId id="727" r:id="rId824"/>
    <p:sldId id="728" r:id="rId825"/>
    <p:sldId id="729" r:id="rId826"/>
    <p:sldId id="730" r:id="rId827"/>
    <p:sldId id="939" r:id="rId828"/>
    <p:sldId id="940" r:id="rId829"/>
    <p:sldId id="941" r:id="rId830"/>
    <p:sldId id="942" r:id="rId831"/>
    <p:sldId id="943" r:id="rId832"/>
    <p:sldId id="944" r:id="rId833"/>
    <p:sldId id="1012" r:id="rId834"/>
    <p:sldId id="761" r:id="rId835"/>
    <p:sldId id="762" r:id="rId836"/>
    <p:sldId id="902" r:id="rId837"/>
    <p:sldId id="1002" r:id="rId838"/>
    <p:sldId id="955" r:id="rId839"/>
    <p:sldId id="990" r:id="rId840"/>
    <p:sldId id="946" r:id="rId841"/>
    <p:sldId id="967" r:id="rId842"/>
    <p:sldId id="865" r:id="rId843"/>
    <p:sldId id="1001" r:id="rId844"/>
    <p:sldId id="1000" r:id="rId845"/>
    <p:sldId id="866" r:id="rId846"/>
    <p:sldId id="867" r:id="rId847"/>
    <p:sldId id="868" r:id="rId848"/>
    <p:sldId id="869" r:id="rId849"/>
    <p:sldId id="870" r:id="rId850"/>
    <p:sldId id="871" r:id="rId851"/>
    <p:sldId id="872" r:id="rId852"/>
    <p:sldId id="873" r:id="rId853"/>
    <p:sldId id="874" r:id="rId854"/>
    <p:sldId id="875" r:id="rId855"/>
    <p:sldId id="876" r:id="rId856"/>
    <p:sldId id="878" r:id="rId857"/>
    <p:sldId id="880" r:id="rId858"/>
    <p:sldId id="881" r:id="rId859"/>
    <p:sldId id="882" r:id="rId860"/>
    <p:sldId id="883" r:id="rId861"/>
    <p:sldId id="884" r:id="rId862"/>
    <p:sldId id="885" r:id="rId863"/>
    <p:sldId id="886" r:id="rId864"/>
    <p:sldId id="888" r:id="rId865"/>
    <p:sldId id="887" r:id="rId866"/>
    <p:sldId id="889" r:id="rId867"/>
    <p:sldId id="890" r:id="rId868"/>
    <p:sldId id="891" r:id="rId869"/>
    <p:sldId id="892" r:id="rId870"/>
    <p:sldId id="893" r:id="rId871"/>
    <p:sldId id="894" r:id="rId872"/>
    <p:sldId id="895" r:id="rId873"/>
    <p:sldId id="896" r:id="rId874"/>
    <p:sldId id="897" r:id="rId875"/>
    <p:sldId id="898" r:id="rId876"/>
    <p:sldId id="899" r:id="rId87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83"/>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Lst>
        </p14:section>
        <p14:section name="La portées des variables et les références" id="{5116B4F6-F2EF-437A-8E4B-C7E130894CA9}">
          <p14:sldIdLst>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ection>
        <p14:section name="Structures conditionnelles" id="{733CA848-2772-4868-B7C4-DF980742C4B5}">
          <p14:sldIdLst>
            <p14:sldId id="368"/>
            <p14:sldId id="263"/>
            <p14:sldId id="304"/>
            <p14:sldId id="305"/>
            <p14:sldId id="306"/>
            <p14:sldId id="526"/>
            <p14:sldId id="307"/>
            <p14:sldId id="308"/>
          </p14:sldIdLst>
        </p14:section>
        <p14:section name="Les chaines de caractères https://www.teclado.com/30-days-of-python/python-30-day-2-strings-variables       https://www.teclado.com/30-days-of-python/python-30-day-3-string-formatting" id="{E274EFD5-5DDE-497D-AA02-3CBD8E871587}">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Tuples() " id="{6A584E59-0F26-4D3F-9D37-37F0A28B3D19}">
          <p14:sldIdLst/>
        </p14:section>
        <p14:section name="Liste[]" id="{C094347F-E33C-4375-9070-5DDF095E9379}">
          <p14:sldIdLst>
            <p14:sldId id="342"/>
            <p14:sldId id="781"/>
            <p14:sldId id="344"/>
            <p14:sldId id="345"/>
            <p14:sldId id="845"/>
            <p14:sldId id="347"/>
            <p14:sldId id="348"/>
            <p14:sldId id="349"/>
            <p14:sldId id="731"/>
            <p14:sldId id="851"/>
            <p14:sldId id="846"/>
            <p14:sldId id="350"/>
            <p14:sldId id="533"/>
            <p14:sldId id="1284"/>
            <p14:sldId id="355"/>
            <p14:sldId id="356"/>
            <p14:sldId id="357"/>
            <p14:sldId id="358"/>
            <p14:sldId id="359"/>
            <p14:sldId id="360"/>
            <p14:sldId id="361"/>
            <p14:sldId id="802"/>
            <p14:sldId id="786"/>
            <p14:sldId id="787"/>
            <p14:sldId id="353"/>
            <p14:sldId id="788"/>
            <p14:sldId id="354"/>
          </p14:sldIdLst>
        </p14:section>
        <p14:section name="Python Slices" id="{D43C45A2-D6C6-40DD-97F1-6F1D0E1DBF9A}">
          <p14:sldIdLst>
            <p14:sldId id="958"/>
          </p14:sldIdLst>
        </p14:section>
        <p14:section name="Sets" id="{31FEF74D-C1A4-4A43-9984-53B8B24652B3}">
          <p14:sldIdLst>
            <p14:sldId id="789"/>
            <p14:sldId id="790"/>
            <p14:sldId id="855"/>
          </p14:sldIdLst>
        </p14:section>
        <p14:section name="Utilisez des dictionnaires{}" id="{90CD52FB-87C2-44A2-80C2-EA7F4A04FE1E}">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1251"/>
            <p14:sldId id="794"/>
            <p14:sldId id="523"/>
            <p14:sldId id="524"/>
            <p14:sldId id="525"/>
            <p14:sldId id="351"/>
            <p14:sldId id="352"/>
            <p14:sldId id="795"/>
            <p14:sldId id="853"/>
            <p14:sldId id="854"/>
            <p14:sldId id="796"/>
            <p14:sldId id="797"/>
            <p14:sldId id="798"/>
            <p14:sldId id="908"/>
            <p14:sldId id="905"/>
            <p14:sldId id="907"/>
            <p14:sldId id="799"/>
            <p14:sldId id="1252"/>
            <p14:sldId id="1253"/>
            <p14:sldId id="1254"/>
            <p14:sldId id="1255"/>
            <p14:sldId id="1256"/>
            <p14:sldId id="1257"/>
            <p14:sldId id="1258"/>
            <p14:sldId id="125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1246"/>
            <p14:sldId id="1247"/>
            <p14:sldId id="847"/>
            <p14:sldId id="317"/>
            <p14:sldId id="318"/>
            <p14:sldId id="1159"/>
            <p14:sldId id="1161"/>
            <p14:sldId id="1163"/>
            <p14:sldId id="1162"/>
            <p14:sldId id="534"/>
            <p14:sldId id="813"/>
            <p14:sldId id="319"/>
            <p14:sldId id="817"/>
            <p14:sldId id="818"/>
            <p14:sldId id="1244"/>
            <p14:sldId id="814"/>
            <p14:sldId id="852"/>
            <p14:sldId id="816"/>
            <p14:sldId id="1245"/>
            <p14:sldId id="996"/>
            <p14:sldId id="320"/>
            <p14:sldId id="321"/>
            <p14:sldId id="1060"/>
            <p14:sldId id="1248"/>
            <p14:sldId id="1249"/>
            <p14:sldId id="1061"/>
            <p14:sldId id="1275"/>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Lst>
        </p14:section>
        <p14:section name="Raising errors in Python" id="{F137D02F-EF94-4F88-ACD7-257826DC51AD}">
          <p14:sldIdLst>
            <p14:sldId id="1187"/>
            <p14:sldId id="1188"/>
            <p14:sldId id="1189"/>
            <p14:sldId id="1190"/>
          </p14:sldIdLst>
        </p14:section>
        <p14:section name="Dealing with Python errors" id="{9025F62C-30A0-4A8E-A3B5-6F70A04C7BB6}">
          <p14:sldIdLst>
            <p14:sldId id="1191"/>
            <p14:sldId id="1192"/>
          </p14:sldIdLst>
        </p14:section>
        <p14:section name="The on success block and re-raising exceptions" id="{8F9D443B-133D-49F0-BC9D-F14ED762F971}">
          <p14:sldIdLst>
            <p14:sldId id="1193"/>
            <p14:sldId id="1194"/>
            <p14:sldId id="1195"/>
            <p14:sldId id="1196"/>
          </p14:sldIdLst>
        </p14:section>
        <p14:section name="Gérez les exceptions" id="{8F37B1E3-7263-4F69-9DCA-A151B566D745}">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Comprehension" id="{969F0992-D699-4377-BEF7-F7CD932AC5AA}">
          <p14:sldIdLst>
            <p14:sldId id="1153"/>
            <p14:sldId id="800"/>
            <p14:sldId id="532"/>
            <p14:sldId id="1151"/>
            <p14:sldId id="1152"/>
            <p14:sldId id="362"/>
            <p14:sldId id="1033"/>
            <p14:sldId id="363"/>
            <p14:sldId id="1234"/>
            <p14:sldId id="365"/>
            <p14:sldId id="803"/>
            <p14:sldId id="804"/>
            <p14:sldId id="1154"/>
            <p14:sldId id="1155"/>
            <p14:sldId id="1156"/>
            <p14:sldId id="36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Un objet est-il callable ?" id="{4747BE42-EE27-4203-BA58-B5294DFAA379}">
          <p14:sldIdLst>
            <p14:sldId id="912"/>
            <p14:sldId id="961"/>
          </p14:sldIdLst>
        </p14:section>
        <p14:section name="Définissez des propriétés" id="{F0A46D6A-DD7F-4FFF-B3C5-BF1056DFC7B7}">
          <p14:sldIdLst>
            <p14:sldId id="529"/>
            <p14:sldId id="422"/>
            <p14:sldId id="423"/>
            <p14:sldId id="424"/>
            <p14:sldId id="425"/>
            <p14:sldId id="426"/>
            <p14:sldId id="427"/>
            <p14:sldId id="428"/>
            <p14:sldId id="863"/>
            <p14:sldId id="429"/>
          </p14:sldIdLst>
        </p14:section>
        <p14:section name="Appliquez des méthodes spéciales" id="{78CD57D9-3EE0-4440-93A3-AD597D00ED85}">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508B7C8E-D03E-4874-B95F-025BD931193F}">
          <p14:sldIdLst>
            <p14:sldId id="862"/>
            <p14:sldId id="962"/>
          </p14:sldIdLst>
        </p14:section>
        <p14:section name="Appliquez 2 méthodes de tri" id="{5C000D7F-8F1E-454D-AC62-D01ABF9FF072}">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2"/>
            <p14:sldId id="1272"/>
            <p14:sldId id="541"/>
          </p14:sldIdLst>
        </p14:section>
        <p14:section name="Exprimez le temps" id="{DD61CDA3-15E0-4373-B6D0-382B3EC63E31}">
          <p14:sldIdLst>
            <p14:sldId id="542"/>
            <p14:sldId id="543"/>
            <p14:sldId id="1261"/>
            <p14:sldId id="544"/>
            <p14:sldId id="545"/>
            <p14:sldId id="546"/>
            <p14:sldId id="547"/>
            <p14:sldId id="548"/>
            <p14:sldId id="549"/>
            <p14:sldId id="677"/>
            <p14:sldId id="550"/>
            <p14:sldId id="1262"/>
            <p14:sldId id="1263"/>
            <p14:sldId id="1264"/>
            <p14:sldId id="1265"/>
            <p14:sldId id="1266"/>
            <p14:sldId id="551"/>
            <p14:sldId id="1034"/>
            <p14:sldId id="552"/>
            <p14:sldId id="1268"/>
            <p14:sldId id="1269"/>
            <p14:sldId id="1270"/>
            <p14:sldId id="1271"/>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274"/>
          </p14:sldIdLst>
        </p14:section>
        <p14:section name="Itertools" id="{D7C6FCF5-783E-44F2-A074-CF460B2ECF2B}">
          <p14:sldIdLst>
            <p14:sldId id="1197"/>
            <p14:sldId id="1276"/>
            <p14:sldId id="1277"/>
          </p14:sldIdLst>
        </p14:section>
        <p14:section name="Web Scraping" id="{CC7FF649-0AAF-48D5-93C4-A0450EEF0C04}">
          <p14:sldIdLst>
            <p14:sldId id="1278"/>
            <p14:sldId id="1279"/>
            <p14:sldId id="1281"/>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Lst>
        </p14:section>
        <p14:section name="Typing in Python https://www.teclado.com/30-days-of-python/python-30-day-28-type-hinting" id="{2EC8105F-DF2F-4594-9886-EE63626AC3E0}">
          <p14:sldIdLst>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66FF"/>
    <a:srgbClr val="8080CA"/>
    <a:srgbClr val="009999"/>
    <a:srgbClr val="EC8D24"/>
    <a:srgbClr val="C90796"/>
    <a:srgbClr val="55519F"/>
    <a:srgbClr val="5058A0"/>
    <a:srgbClr val="AC0C77"/>
    <a:srgbClr val="9028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116" d="100"/>
          <a:sy n="116" d="100"/>
        </p:scale>
        <p:origin x="10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theme" Target="theme/theme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commentAuthors" Target="commentAuthor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viewProps" Target="viewProp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notesMaster" Target="notesMasters/notesMaster1.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12/06/2021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681</a:t>
            </a:fld>
            <a:endParaRPr lang="fr-FR" dirty="0"/>
          </a:p>
        </p:txBody>
      </p:sp>
    </p:spTree>
    <p:extLst>
      <p:ext uri="{BB962C8B-B14F-4D97-AF65-F5344CB8AC3E}">
        <p14:creationId xmlns:p14="http://schemas.microsoft.com/office/powerpoint/2010/main" val="202165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682</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683</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684</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685</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127</a:t>
            </a:fld>
            <a:endParaRPr lang="fr-FR" dirty="0"/>
          </a:p>
        </p:txBody>
      </p:sp>
    </p:spTree>
    <p:extLst>
      <p:ext uri="{BB962C8B-B14F-4D97-AF65-F5344CB8AC3E}">
        <p14:creationId xmlns:p14="http://schemas.microsoft.com/office/powerpoint/2010/main" val="8897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174</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175</a:t>
            </a:fld>
            <a:endParaRPr lang="fr-FR" dirty="0"/>
          </a:p>
        </p:txBody>
      </p:sp>
    </p:spTree>
    <p:extLst>
      <p:ext uri="{BB962C8B-B14F-4D97-AF65-F5344CB8AC3E}">
        <p14:creationId xmlns:p14="http://schemas.microsoft.com/office/powerpoint/2010/main" val="21727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176</a:t>
            </a:fld>
            <a:endParaRPr lang="fr-FR" dirty="0"/>
          </a:p>
        </p:txBody>
      </p:sp>
    </p:spTree>
    <p:extLst>
      <p:ext uri="{BB962C8B-B14F-4D97-AF65-F5344CB8AC3E}">
        <p14:creationId xmlns:p14="http://schemas.microsoft.com/office/powerpoint/2010/main" val="5277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338</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671</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672</a:t>
            </a:fld>
            <a:endParaRPr lang="fr-FR" dirty="0"/>
          </a:p>
        </p:txBody>
      </p:sp>
    </p:spTree>
    <p:extLst>
      <p:ext uri="{BB962C8B-B14F-4D97-AF65-F5344CB8AC3E}">
        <p14:creationId xmlns:p14="http://schemas.microsoft.com/office/powerpoint/2010/main" val="84475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12/06/2021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12/06/2021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12/06/2021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12/06/2021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12/06/2021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01.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png"/><Relationship Id="rId84" Type="http://schemas.openxmlformats.org/officeDocument/2006/relationships/slide" Target="slide130.xml"/><Relationship Id="rId89" Type="http://schemas.openxmlformats.org/officeDocument/2006/relationships/slide" Target="slide203.xml"/><Relationship Id="rId112" Type="http://schemas.openxmlformats.org/officeDocument/2006/relationships/slide" Target="slide424.xml"/><Relationship Id="rId133" Type="http://schemas.openxmlformats.org/officeDocument/2006/relationships/slide" Target="slide690.xml"/><Relationship Id="rId138" Type="http://schemas.openxmlformats.org/officeDocument/2006/relationships/slide" Target="slide790.xml"/><Relationship Id="rId16" Type="http://schemas.openxmlformats.org/officeDocument/2006/relationships/image" Target="../media/image15.png"/><Relationship Id="rId107" Type="http://schemas.openxmlformats.org/officeDocument/2006/relationships/slide" Target="slide377.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2.xml"/><Relationship Id="rId79" Type="http://schemas.openxmlformats.org/officeDocument/2006/relationships/slide" Target="slide54.xml"/><Relationship Id="rId102" Type="http://schemas.openxmlformats.org/officeDocument/2006/relationships/slide" Target="slide310.xml"/><Relationship Id="rId123" Type="http://schemas.openxmlformats.org/officeDocument/2006/relationships/slide" Target="slide581.xml"/><Relationship Id="rId128" Type="http://schemas.openxmlformats.org/officeDocument/2006/relationships/slide" Target="slide623.xml"/><Relationship Id="rId144" Type="http://schemas.openxmlformats.org/officeDocument/2006/relationships/slide" Target="slide841.xml"/><Relationship Id="rId5" Type="http://schemas.openxmlformats.org/officeDocument/2006/relationships/image" Target="../media/image4.png"/><Relationship Id="rId90" Type="http://schemas.openxmlformats.org/officeDocument/2006/relationships/slide" Target="slide206.xml"/><Relationship Id="rId95" Type="http://schemas.openxmlformats.org/officeDocument/2006/relationships/slide" Target="slide237.xml"/><Relationship Id="rId22" Type="http://schemas.openxmlformats.org/officeDocument/2006/relationships/image" Target="../media/image21.png"/><Relationship Id="rId27" Type="http://schemas.openxmlformats.org/officeDocument/2006/relationships/image" Target="../media/image26.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113" Type="http://schemas.openxmlformats.org/officeDocument/2006/relationships/slide" Target="slide444.xml"/><Relationship Id="rId118" Type="http://schemas.openxmlformats.org/officeDocument/2006/relationships/slide" Target="slide508.xml"/><Relationship Id="rId134" Type="http://schemas.openxmlformats.org/officeDocument/2006/relationships/slide" Target="slide707.xml"/><Relationship Id="rId139" Type="http://schemas.openxmlformats.org/officeDocument/2006/relationships/slide" Target="slide798.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slide" Target="slide81.xml"/><Relationship Id="rId85" Type="http://schemas.openxmlformats.org/officeDocument/2006/relationships/slide" Target="slide132.xml"/><Relationship Id="rId93" Type="http://schemas.openxmlformats.org/officeDocument/2006/relationships/slide" Target="slide231.xml"/><Relationship Id="rId98" Type="http://schemas.openxmlformats.org/officeDocument/2006/relationships/slide" Target="slide278.xml"/><Relationship Id="rId121" Type="http://schemas.openxmlformats.org/officeDocument/2006/relationships/slide" Target="slide563.xml"/><Relationship Id="rId142" Type="http://schemas.openxmlformats.org/officeDocument/2006/relationships/slide" Target="slide83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312.xml"/><Relationship Id="rId108" Type="http://schemas.openxmlformats.org/officeDocument/2006/relationships/slide" Target="slide384.xml"/><Relationship Id="rId116" Type="http://schemas.openxmlformats.org/officeDocument/2006/relationships/slide" Target="slide485.xml"/><Relationship Id="rId124" Type="http://schemas.openxmlformats.org/officeDocument/2006/relationships/slide" Target="slide584.xml"/><Relationship Id="rId129" Type="http://schemas.openxmlformats.org/officeDocument/2006/relationships/slide" Target="slide646.xml"/><Relationship Id="rId137" Type="http://schemas.openxmlformats.org/officeDocument/2006/relationships/slide" Target="slide78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slide" Target="slide3.xml"/><Relationship Id="rId83" Type="http://schemas.openxmlformats.org/officeDocument/2006/relationships/slide" Target="slide112.xml"/><Relationship Id="rId88" Type="http://schemas.openxmlformats.org/officeDocument/2006/relationships/slide" Target="slide169.xml"/><Relationship Id="rId91" Type="http://schemas.openxmlformats.org/officeDocument/2006/relationships/slide" Target="slide212.xml"/><Relationship Id="rId96" Type="http://schemas.openxmlformats.org/officeDocument/2006/relationships/slide" Target="slide253.xml"/><Relationship Id="rId111" Type="http://schemas.openxmlformats.org/officeDocument/2006/relationships/slide" Target="slide422.xml"/><Relationship Id="rId132" Type="http://schemas.openxmlformats.org/officeDocument/2006/relationships/slide" Target="slide686.xml"/><Relationship Id="rId140" Type="http://schemas.openxmlformats.org/officeDocument/2006/relationships/slide" Target="slide819.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360.xml"/><Relationship Id="rId114" Type="http://schemas.openxmlformats.org/officeDocument/2006/relationships/slide" Target="slide458.xml"/><Relationship Id="rId119" Type="http://schemas.openxmlformats.org/officeDocument/2006/relationships/slide" Target="slide531.xml"/><Relationship Id="rId127" Type="http://schemas.openxmlformats.org/officeDocument/2006/relationships/slide" Target="slide60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slide" Target="slide46.xml"/><Relationship Id="rId81" Type="http://schemas.openxmlformats.org/officeDocument/2006/relationships/slide" Target="slide108.xml"/><Relationship Id="rId86" Type="http://schemas.openxmlformats.org/officeDocument/2006/relationships/slide" Target="slide140.xml"/><Relationship Id="rId94" Type="http://schemas.openxmlformats.org/officeDocument/2006/relationships/slide" Target="slide233.xml"/><Relationship Id="rId99" Type="http://schemas.openxmlformats.org/officeDocument/2006/relationships/slide" Target="slide280.xml"/><Relationship Id="rId101" Type="http://schemas.openxmlformats.org/officeDocument/2006/relationships/slide" Target="slide305.xml"/><Relationship Id="rId122" Type="http://schemas.openxmlformats.org/officeDocument/2006/relationships/slide" Target="slide575.xml"/><Relationship Id="rId130" Type="http://schemas.openxmlformats.org/officeDocument/2006/relationships/slide" Target="slide663.xml"/><Relationship Id="rId135" Type="http://schemas.openxmlformats.org/officeDocument/2006/relationships/slide" Target="slide766.xml"/><Relationship Id="rId143" Type="http://schemas.openxmlformats.org/officeDocument/2006/relationships/slide" Target="slide838.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386.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7.xml"/><Relationship Id="rId97" Type="http://schemas.openxmlformats.org/officeDocument/2006/relationships/slide" Target="slide269.xml"/><Relationship Id="rId104" Type="http://schemas.openxmlformats.org/officeDocument/2006/relationships/slide" Target="slide314.xml"/><Relationship Id="rId120" Type="http://schemas.openxmlformats.org/officeDocument/2006/relationships/slide" Target="slide556.xml"/><Relationship Id="rId125" Type="http://schemas.openxmlformats.org/officeDocument/2006/relationships/slide" Target="slide587.xml"/><Relationship Id="rId141" Type="http://schemas.openxmlformats.org/officeDocument/2006/relationships/slide" Target="slide827.xml"/><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slide" Target="slide227.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166.xml"/><Relationship Id="rId110" Type="http://schemas.openxmlformats.org/officeDocument/2006/relationships/slide" Target="slide396.xml"/><Relationship Id="rId115" Type="http://schemas.openxmlformats.org/officeDocument/2006/relationships/slide" Target="slide464.xml"/><Relationship Id="rId131" Type="http://schemas.openxmlformats.org/officeDocument/2006/relationships/slide" Target="slide674.xml"/><Relationship Id="rId136" Type="http://schemas.openxmlformats.org/officeDocument/2006/relationships/slide" Target="slide776.xml"/><Relationship Id="rId61" Type="http://schemas.openxmlformats.org/officeDocument/2006/relationships/image" Target="../media/image60.png"/><Relationship Id="rId82" Type="http://schemas.openxmlformats.org/officeDocument/2006/relationships/slide" Target="slide109.xml"/><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slide" Target="slide31.xml"/><Relationship Id="rId100" Type="http://schemas.openxmlformats.org/officeDocument/2006/relationships/slide" Target="slide282.xml"/><Relationship Id="rId105" Type="http://schemas.openxmlformats.org/officeDocument/2006/relationships/slide" Target="slide340.xml"/><Relationship Id="rId126" Type="http://schemas.openxmlformats.org/officeDocument/2006/relationships/slide" Target="slide590.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teclado.com/30-days-of-python/python-30-day-1-numbers-printing" TargetMode="External"/><Relationship Id="rId1" Type="http://schemas.openxmlformats.org/officeDocument/2006/relationships/slideLayout" Target="../slideLayouts/slideLayout2.xml"/><Relationship Id="rId4" Type="http://schemas.openxmlformats.org/officeDocument/2006/relationships/image" Target="../media/image79.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43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lado.com/30-days-of-python/python-30-day-5-conditionals-booleans" TargetMode="External"/><Relationship Id="rId2" Type="http://schemas.openxmlformats.org/officeDocument/2006/relationships/hyperlink" Target="https://docs.python.org/3/library/stdtypes.html#truth-value-testing" TargetMode="External"/><Relationship Id="rId1" Type="http://schemas.openxmlformats.org/officeDocument/2006/relationships/slideLayout" Target="../slideLayouts/slideLayout2.xml"/><Relationship Id="rId5" Type="http://schemas.openxmlformats.org/officeDocument/2006/relationships/image" Target="../media/image80.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hyperlink" Target="https://www.teclado.com/30-days-of-python/python-30-day-8-while-loops?__s=wj99fjkc10g15ts6m4rh" TargetMode="External"/><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teclado.com/30-days-of-python/python-30-day-6-for-loops?__s=wj99fjkc10g15ts6m4rh" TargetMode="External"/><Relationship Id="rId1" Type="http://schemas.openxmlformats.org/officeDocument/2006/relationships/slideLayout" Target="../slideLayouts/slideLayout2.xml"/><Relationship Id="rId5" Type="http://schemas.openxmlformats.org/officeDocument/2006/relationships/image" Target="../media/image99.wmf"/><Relationship Id="rId4" Type="http://schemas.openxmlformats.org/officeDocument/2006/relationships/oleObject" Target="../embeddings/oleObject9.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https://www.teclado.com/30-days-of-python/python-30-day-26-standard-library" TargetMode="Externa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 Id="rId4" Type="http://schemas.openxmlformats.org/officeDocument/2006/relationships/image" Target="../media/image101.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hyperlink" Target="https://blog.teclado.com/python-deques/" TargetMode="External"/><Relationship Id="rId1" Type="http://schemas.openxmlformats.org/officeDocument/2006/relationships/slideLayout" Target="../slideLayouts/slideLayout2.xml"/><Relationship Id="rId4" Type="http://schemas.openxmlformats.org/officeDocument/2006/relationships/image" Target="../media/image10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geeksforgeeks.org/defaultdict-in-python/" TargetMode="External"/><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hyperlink" Target="https://blog.teclado.com/pythons-namedtuples/" TargetMode="External"/><Relationship Id="rId1" Type="http://schemas.openxmlformats.org/officeDocument/2006/relationships/slideLayout" Target="../slideLayouts/slideLayout2.xml"/><Relationship Id="rId4" Type="http://schemas.openxmlformats.org/officeDocument/2006/relationships/image" Target="../media/image104.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18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7" Type="http://schemas.openxmlformats.org/officeDocument/2006/relationships/image" Target="../media/image126.wmf"/><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125.wmf"/><Relationship Id="rId4" Type="http://schemas.openxmlformats.org/officeDocument/2006/relationships/oleObject" Target="../embeddings/oleObject19.bin"/></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7" Type="http://schemas.openxmlformats.org/officeDocument/2006/relationships/image" Target="../media/image141.wmf"/><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140.wmf"/><Relationship Id="rId4" Type="http://schemas.openxmlformats.org/officeDocument/2006/relationships/oleObject" Target="../embeddings/oleObject21.bin"/></Relationships>
</file>

<file path=ppt/slides/_rels/slide355.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hyperlink" Target="http://sammy76.free.fr/conseils/informatique/python.html" TargetMode="Externa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lado.com/30-days-of-python/python-30-day-5-conditionals-booleans" TargetMode="Externa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hyperlink" Target="https://blog.teclado.com/decorators-in-python/" TargetMode="External"/><Relationship Id="rId1" Type="http://schemas.openxmlformats.org/officeDocument/2006/relationships/slideLayout" Target="../slideLayouts/slideLayout2.xml"/><Relationship Id="rId4" Type="http://schemas.openxmlformats.org/officeDocument/2006/relationships/image" Target="../media/image149.wmf"/></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hyperlink" Target="https://www.youtube.com/watch?v=iF_yhsrGbb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regexr.com/"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clado.com/30-days-of-python/python-30-day-3-string-formatting" TargetMode="External"/><Relationship Id="rId7" Type="http://schemas.openxmlformats.org/officeDocument/2006/relationships/image" Target="../media/image82.wmf"/><Relationship Id="rId2" Type="http://schemas.openxmlformats.org/officeDocument/2006/relationships/hyperlink" Target="https://www.teclado.com/30-days-of-python/python-30-day-2-strings-variables" TargetMode="Externa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1.wmf"/><Relationship Id="rId4" Type="http://schemas.openxmlformats.org/officeDocument/2006/relationships/oleObject" Target="../embeddings/oleObject3.bin"/></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hyperlink" Target="https://blog.teclado.com/python-itertools-part-2-combinations-permutations/" TargetMode="External"/><Relationship Id="rId7" Type="http://schemas.openxmlformats.org/officeDocument/2006/relationships/image" Target="../media/image162.wmf"/><Relationship Id="rId2" Type="http://schemas.openxmlformats.org/officeDocument/2006/relationships/hyperlink" Target="https://blog.teclado.com/python-itertools-part-1-product/" TargetMode="Externa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161.wmf"/><Relationship Id="rId4" Type="http://schemas.openxmlformats.org/officeDocument/2006/relationships/oleObject" Target="../embeddings/oleObject24.bin"/></Relationships>
</file>

<file path=ppt/slides/_rels/slide586.xml.rels><?xml version="1.0" encoding="UTF-8" standalone="yes"?>
<Relationships xmlns="http://schemas.openxmlformats.org/package/2006/relationships"><Relationship Id="rId2" Type="http://schemas.openxmlformats.org/officeDocument/2006/relationships/hyperlink" Target="https://www.youtube.com/watch?v=F6u5rhUQ6dU"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www.teclado.com/30-days-of-python/python-30-day-3-string-formatting" TargetMode="External"/><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6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 Id="rId4" Type="http://schemas.openxmlformats.org/officeDocument/2006/relationships/image" Target="../media/image183.wmf"/></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7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72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729.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oleObject" Target="../embeddings/oleObject27.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73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 Id="rId4" Type="http://schemas.openxmlformats.org/officeDocument/2006/relationships/image" Target="../media/image239.wmf"/></Relationships>
</file>

<file path=ppt/slides/_rels/slide7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75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7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hyperlink" Target="https://www.udemy.com/course/desktop-gui-python-tkinter/learn/lecture/16738726#search" TargetMode="External"/></Relationships>
</file>

<file path=ppt/slides/_rels/slide79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9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96.xml.rels><?xml version="1.0" encoding="UTF-8" standalone="yes"?>
<Relationships xmlns="http://schemas.openxmlformats.org/package/2006/relationships"><Relationship Id="rId3" Type="http://schemas.openxmlformats.org/officeDocument/2006/relationships/hyperlink" Target="https://pyinstaller.readthedocs.io/en/stable/when-things-go-wrong.html" TargetMode="Externa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comments" Target="../comments/comment3.xml"/></Relationships>
</file>

<file path=ppt/slides/_rels/slide79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www.teclado.com/30-days-of-python/python-30-day-4-lists-tuples" TargetMode="Externa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teclado.com/30-days-of-python/python-30-day-7-split-join" TargetMode="Externa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0A386-FADF-4635-B425-0C6E4AB4E673}"/>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90BCCC3-6BA4-4B26-AF79-0395F6D73742}"/>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966E92E1-6F9D-45EB-B217-E65C57578689}"/>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4E28508C-3C5D-4529-881A-22328CF18357}"/>
                  </a:ext>
                </a:extLst>
              </p:cNvPr>
              <p:cNvGraphicFramePr>
                <a:graphicFrameLocks noChangeAspect="1"/>
              </p:cNvGraphicFramePr>
              <p:nvPr>
                <p:extLst>
                  <p:ext uri="{D42A27DB-BD31-4B8C-83A1-F6EECF244321}">
                    <p14:modId xmlns:p14="http://schemas.microsoft.com/office/powerpoint/2010/main" val="670500370"/>
                  </p:ext>
                </p:extLst>
              </p:nvPr>
            </p:nvGraphicFramePr>
            <p:xfrm>
              <a:off x="838200" y="1825625"/>
              <a:ext cx="10515600" cy="4351338"/>
            </p:xfrm>
            <a:graphic>
              <a:graphicData uri="http://schemas.microsoft.com/office/powerpoint/2016/summaryzoom">
                <psuz:summaryZm>
                  <psuz:summaryZmObj sectionId="{446D0059-68CE-4DD9-8B89-A6AACE7AE25E}">
                    <psuz:zmPr id="{B5A38BE5-EDBE-4D0B-8B8E-17E417A28D5A}" transitionDur="1000">
                      <p166:blipFill xmlns:p166="http://schemas.microsoft.com/office/powerpoint/2016/6/main">
                        <a:blip r:embed="rId2"/>
                        <a:stretch>
                          <a:fillRect/>
                        </a:stretch>
                      </p166:blipFill>
                      <p166:spPr xmlns:p166="http://schemas.microsoft.com/office/powerpoint/2016/6/main">
                        <a:xfrm>
                          <a:off x="759607" y="103346"/>
                          <a:ext cx="870267" cy="489525"/>
                        </a:xfrm>
                        <a:prstGeom prst="rect">
                          <a:avLst/>
                        </a:prstGeom>
                        <a:ln w="3175">
                          <a:solidFill>
                            <a:prstClr val="ltGray"/>
                          </a:solidFill>
                        </a:ln>
                      </p166:spPr>
                    </psuz:zmPr>
                  </psuz:summaryZmObj>
                  <psuz:summaryZmObj sectionId="{86499CC7-6B6D-4587-AA7B-59179A13DF17}">
                    <psuz:zmPr id="{46823A93-38EE-42F6-B4E5-C625F98D120F}" transitionDur="1000">
                      <p166:blipFill xmlns:p166="http://schemas.microsoft.com/office/powerpoint/2016/6/main">
                        <a:blip r:embed="rId3"/>
                        <a:stretch>
                          <a:fillRect/>
                        </a:stretch>
                      </p166:blipFill>
                      <p166:spPr xmlns:p166="http://schemas.microsoft.com/office/powerpoint/2016/6/main">
                        <a:xfrm>
                          <a:off x="1662509" y="103346"/>
                          <a:ext cx="870267" cy="489525"/>
                        </a:xfrm>
                        <a:prstGeom prst="rect">
                          <a:avLst/>
                        </a:prstGeom>
                        <a:ln w="3175">
                          <a:solidFill>
                            <a:prstClr val="ltGray"/>
                          </a:solidFill>
                        </a:ln>
                      </p166:spPr>
                    </psuz:zmPr>
                  </psuz:summaryZmObj>
                  <psuz:summaryZmObj sectionId="{9A39BE65-5AC5-4A1E-B74C-0F81CDDA6538}">
                    <psuz:zmPr id="{78B0DE2E-81B6-4CCA-B023-D3CE7250FEB0}" transitionDur="1000">
                      <p166:blipFill xmlns:p166="http://schemas.microsoft.com/office/powerpoint/2016/6/main">
                        <a:blip r:embed="rId4"/>
                        <a:stretch>
                          <a:fillRect/>
                        </a:stretch>
                      </p166:blipFill>
                      <p166:spPr xmlns:p166="http://schemas.microsoft.com/office/powerpoint/2016/6/main">
                        <a:xfrm>
                          <a:off x="2565411" y="103346"/>
                          <a:ext cx="870267" cy="489525"/>
                        </a:xfrm>
                        <a:prstGeom prst="rect">
                          <a:avLst/>
                        </a:prstGeom>
                        <a:ln w="3175">
                          <a:solidFill>
                            <a:prstClr val="ltGray"/>
                          </a:solidFill>
                        </a:ln>
                      </p166:spPr>
                    </psuz:zmPr>
                  </psuz:summaryZmObj>
                  <psuz:summaryZmObj sectionId="{5116B4F6-F2EF-437A-8E4B-C7E130894CA9}">
                    <psuz:zmPr id="{FEE4E85F-600D-4C1B-850C-B5C558674E6B}" transitionDur="1000">
                      <p166:blipFill xmlns:p166="http://schemas.microsoft.com/office/powerpoint/2016/6/main">
                        <a:blip r:embed="rId5"/>
                        <a:stretch>
                          <a:fillRect/>
                        </a:stretch>
                      </p166:blipFill>
                      <p166:spPr xmlns:p166="http://schemas.microsoft.com/office/powerpoint/2016/6/main">
                        <a:xfrm>
                          <a:off x="3468313" y="103346"/>
                          <a:ext cx="870267" cy="489525"/>
                        </a:xfrm>
                        <a:prstGeom prst="rect">
                          <a:avLst/>
                        </a:prstGeom>
                        <a:ln w="3175">
                          <a:solidFill>
                            <a:prstClr val="ltGray"/>
                          </a:solidFill>
                        </a:ln>
                      </p166:spPr>
                    </psuz:zmPr>
                  </psuz:summaryZmObj>
                  <psuz:summaryZmObj sectionId="{733CA848-2772-4868-B7C4-DF980742C4B5}">
                    <psuz:zmPr id="{CDFAAD48-C7FB-4FB5-9D36-A34929541D74}" transitionDur="1000">
                      <p166:blipFill xmlns:p166="http://schemas.microsoft.com/office/powerpoint/2016/6/main">
                        <a:blip r:embed="rId6"/>
                        <a:stretch>
                          <a:fillRect/>
                        </a:stretch>
                      </p166:blipFill>
                      <p166:spPr xmlns:p166="http://schemas.microsoft.com/office/powerpoint/2016/6/main">
                        <a:xfrm>
                          <a:off x="4371215" y="103346"/>
                          <a:ext cx="870267" cy="489525"/>
                        </a:xfrm>
                        <a:prstGeom prst="rect">
                          <a:avLst/>
                        </a:prstGeom>
                        <a:ln w="3175">
                          <a:solidFill>
                            <a:prstClr val="ltGray"/>
                          </a:solidFill>
                        </a:ln>
                      </p166:spPr>
                    </psuz:zmPr>
                  </psuz:summaryZmObj>
                  <psuz:summaryZmObj sectionId="{E274EFD5-5DDE-497D-AA02-3CBD8E871587}">
                    <psuz:zmPr id="{F05BA966-9AAA-45E8-9C48-68A257F2ABD3}" transitionDur="1000">
                      <p166:blipFill xmlns:p166="http://schemas.microsoft.com/office/powerpoint/2016/6/main">
                        <a:blip r:embed="rId7"/>
                        <a:stretch>
                          <a:fillRect/>
                        </a:stretch>
                      </p166:blipFill>
                      <p166:spPr xmlns:p166="http://schemas.microsoft.com/office/powerpoint/2016/6/main">
                        <a:xfrm>
                          <a:off x="5274117" y="103346"/>
                          <a:ext cx="870267" cy="489525"/>
                        </a:xfrm>
                        <a:prstGeom prst="rect">
                          <a:avLst/>
                        </a:prstGeom>
                        <a:ln w="3175">
                          <a:solidFill>
                            <a:prstClr val="ltGray"/>
                          </a:solidFill>
                        </a:ln>
                      </p166:spPr>
                    </psuz:zmPr>
                  </psuz:summaryZmObj>
                  <psuz:summaryZmObj sectionId="{6A584E59-0F26-4D3F-9D37-37F0A28B3D19}">
                    <psuz:zmPr id="{DDD5F9EC-4444-43F2-B704-E91423D6973A}" transitionDur="1000">
                      <p166:blipFill xmlns:p166="http://schemas.microsoft.com/office/powerpoint/2016/6/main">
                        <a:blip r:embed="rId8"/>
                        <a:stretch>
                          <a:fillRect/>
                        </a:stretch>
                      </p166:blipFill>
                      <p166:spPr xmlns:p166="http://schemas.microsoft.com/office/powerpoint/2016/6/main">
                        <a:xfrm>
                          <a:off x="6177019" y="103346"/>
                          <a:ext cx="870267" cy="489525"/>
                        </a:xfrm>
                        <a:prstGeom prst="rect">
                          <a:avLst/>
                        </a:prstGeom>
                        <a:ln w="3175">
                          <a:solidFill>
                            <a:prstClr val="ltGray"/>
                          </a:solidFill>
                        </a:ln>
                      </p166:spPr>
                    </psuz:zmPr>
                  </psuz:summaryZmObj>
                  <psuz:summaryZmObj sectionId="{C094347F-E33C-4375-9070-5DDF095E9379}">
                    <psuz:zmPr id="{F7D705D9-CCF6-45F2-B3B7-7B096793ACF0}" transitionDur="1000">
                      <p166:blipFill xmlns:p166="http://schemas.microsoft.com/office/powerpoint/2016/6/main">
                        <a:blip r:embed="rId9"/>
                        <a:stretch>
                          <a:fillRect/>
                        </a:stretch>
                      </p166:blipFill>
                      <p166:spPr xmlns:p166="http://schemas.microsoft.com/office/powerpoint/2016/6/main">
                        <a:xfrm>
                          <a:off x="7079921" y="103346"/>
                          <a:ext cx="870267" cy="489525"/>
                        </a:xfrm>
                        <a:prstGeom prst="rect">
                          <a:avLst/>
                        </a:prstGeom>
                        <a:ln w="3175">
                          <a:solidFill>
                            <a:prstClr val="ltGray"/>
                          </a:solidFill>
                        </a:ln>
                      </p166:spPr>
                    </psuz:zmPr>
                  </psuz:summaryZmObj>
                  <psuz:summaryZmObj sectionId="{D43C45A2-D6C6-40DD-97F1-6F1D0E1DBF9A}">
                    <psuz:zmPr id="{A220D689-6D20-4AB0-BED8-4CA608980227}" transitionDur="1000">
                      <p166:blipFill xmlns:p166="http://schemas.microsoft.com/office/powerpoint/2016/6/main">
                        <a:blip r:embed="rId10"/>
                        <a:stretch>
                          <a:fillRect/>
                        </a:stretch>
                      </p166:blipFill>
                      <p166:spPr xmlns:p166="http://schemas.microsoft.com/office/powerpoint/2016/6/main">
                        <a:xfrm>
                          <a:off x="7982823" y="103346"/>
                          <a:ext cx="870267" cy="489525"/>
                        </a:xfrm>
                        <a:prstGeom prst="rect">
                          <a:avLst/>
                        </a:prstGeom>
                        <a:ln w="3175">
                          <a:solidFill>
                            <a:prstClr val="ltGray"/>
                          </a:solidFill>
                        </a:ln>
                      </p166:spPr>
                    </psuz:zmPr>
                  </psuz:summaryZmObj>
                  <psuz:summaryZmObj sectionId="{31FEF74D-C1A4-4A43-9984-53B8B24652B3}">
                    <psuz:zmPr id="{D7483861-AE0D-4B2A-92C7-8899C3E2F853}" transitionDur="1000">
                      <p166:blipFill xmlns:p166="http://schemas.microsoft.com/office/powerpoint/2016/6/main">
                        <a:blip r:embed="rId11"/>
                        <a:stretch>
                          <a:fillRect/>
                        </a:stretch>
                      </p166:blipFill>
                      <p166:spPr xmlns:p166="http://schemas.microsoft.com/office/powerpoint/2016/6/main">
                        <a:xfrm>
                          <a:off x="8885725" y="103346"/>
                          <a:ext cx="870267" cy="489525"/>
                        </a:xfrm>
                        <a:prstGeom prst="rect">
                          <a:avLst/>
                        </a:prstGeom>
                        <a:ln w="3175">
                          <a:solidFill>
                            <a:prstClr val="ltGray"/>
                          </a:solidFill>
                        </a:ln>
                      </p166:spPr>
                    </psuz:zmPr>
                  </psuz:summaryZmObj>
                  <psuz:summaryZmObj sectionId="{90CD52FB-87C2-44A2-80C2-EA7F4A04FE1E}">
                    <psuz:zmPr id="{D56046C2-5BBF-47EE-926B-DFD54AE7802F}" transitionDur="1000">
                      <p166:blipFill xmlns:p166="http://schemas.microsoft.com/office/powerpoint/2016/6/main">
                        <a:blip r:embed="rId12"/>
                        <a:stretch>
                          <a:fillRect/>
                        </a:stretch>
                      </p166:blipFill>
                      <p166:spPr xmlns:p166="http://schemas.microsoft.com/office/powerpoint/2016/6/main">
                        <a:xfrm>
                          <a:off x="759607" y="625506"/>
                          <a:ext cx="870267" cy="489525"/>
                        </a:xfrm>
                        <a:prstGeom prst="rect">
                          <a:avLst/>
                        </a:prstGeom>
                        <a:ln w="3175">
                          <a:solidFill>
                            <a:prstClr val="ltGray"/>
                          </a:solidFill>
                        </a:ln>
                      </p166:spPr>
                    </psuz:zmPr>
                  </psuz:summaryZmObj>
                  <psuz:summaryZmObj sectionId="{991E8CD9-9F53-499A-AFA9-E7B6A9112219}">
                    <psuz:zmPr id="{55174116-FC58-425D-90CE-2DC36A254D43}" transitionDur="1000">
                      <p166:blipFill xmlns:p166="http://schemas.microsoft.com/office/powerpoint/2016/6/main">
                        <a:blip r:embed="rId13"/>
                        <a:stretch>
                          <a:fillRect/>
                        </a:stretch>
                      </p166:blipFill>
                      <p166:spPr xmlns:p166="http://schemas.microsoft.com/office/powerpoint/2016/6/main">
                        <a:xfrm>
                          <a:off x="1662509" y="625506"/>
                          <a:ext cx="870267" cy="489525"/>
                        </a:xfrm>
                        <a:prstGeom prst="rect">
                          <a:avLst/>
                        </a:prstGeom>
                        <a:ln w="3175">
                          <a:solidFill>
                            <a:prstClr val="ltGray"/>
                          </a:solidFill>
                        </a:ln>
                      </p166:spPr>
                    </psuz:zmPr>
                  </psuz:summaryZmObj>
                  <psuz:summaryZmObj sectionId="{3CF8CC3D-BE27-4FEF-931F-B16A41C72558}">
                    <psuz:zmPr id="{EFD135A7-7C25-40A0-923D-EF06338A31F7}" transitionDur="1000">
                      <p166:blipFill xmlns:p166="http://schemas.microsoft.com/office/powerpoint/2016/6/main">
                        <a:blip r:embed="rId14"/>
                        <a:stretch>
                          <a:fillRect/>
                        </a:stretch>
                      </p166:blipFill>
                      <p166:spPr xmlns:p166="http://schemas.microsoft.com/office/powerpoint/2016/6/main">
                        <a:xfrm>
                          <a:off x="2565411" y="625506"/>
                          <a:ext cx="870267" cy="489525"/>
                        </a:xfrm>
                        <a:prstGeom prst="rect">
                          <a:avLst/>
                        </a:prstGeom>
                        <a:ln w="3175">
                          <a:solidFill>
                            <a:prstClr val="ltGray"/>
                          </a:solidFill>
                        </a:ln>
                      </p166:spPr>
                    </psuz:zmPr>
                  </psuz:summaryZmObj>
                  <psuz:summaryZmObj sectionId="{56C92FB1-E616-4DA5-9C01-E460B1826D6C}">
                    <psuz:zmPr id="{5F2378DF-4623-42ED-8814-D5B1DFCB337D}" transitionDur="1000">
                      <p166:blipFill xmlns:p166="http://schemas.microsoft.com/office/powerpoint/2016/6/main">
                        <a:blip r:embed="rId15"/>
                        <a:stretch>
                          <a:fillRect/>
                        </a:stretch>
                      </p166:blipFill>
                      <p166:spPr xmlns:p166="http://schemas.microsoft.com/office/powerpoint/2016/6/main">
                        <a:xfrm>
                          <a:off x="3468313" y="625506"/>
                          <a:ext cx="870267" cy="489525"/>
                        </a:xfrm>
                        <a:prstGeom prst="rect">
                          <a:avLst/>
                        </a:prstGeom>
                        <a:ln w="3175">
                          <a:solidFill>
                            <a:prstClr val="ltGray"/>
                          </a:solidFill>
                        </a:ln>
                      </p166:spPr>
                    </psuz:zmPr>
                  </psuz:summaryZmObj>
                  <psuz:summaryZmObj sectionId="{722A7C2E-FAFD-422A-B19E-A39788675F00}">
                    <psuz:zmPr id="{31949777-3EB6-43BF-AC89-B3E3EA48DEBE}" transitionDur="1000">
                      <p166:blipFill xmlns:p166="http://schemas.microsoft.com/office/powerpoint/2016/6/main">
                        <a:blip r:embed="rId16"/>
                        <a:stretch>
                          <a:fillRect/>
                        </a:stretch>
                      </p166:blipFill>
                      <p166:spPr xmlns:p166="http://schemas.microsoft.com/office/powerpoint/2016/6/main">
                        <a:xfrm>
                          <a:off x="4371215" y="625506"/>
                          <a:ext cx="870267" cy="489525"/>
                        </a:xfrm>
                        <a:prstGeom prst="rect">
                          <a:avLst/>
                        </a:prstGeom>
                        <a:ln w="3175">
                          <a:solidFill>
                            <a:prstClr val="ltGray"/>
                          </a:solidFill>
                        </a:ln>
                      </p166:spPr>
                    </psuz:zmPr>
                  </psuz:summaryZmObj>
                  <psuz:summaryZmObj sectionId="{911045AB-7BE3-419B-819B-7C6B03C81253}">
                    <psuz:zmPr id="{606D2843-3903-4C84-9F50-F1F1584E8389}" transitionDur="1000">
                      <p166:blipFill xmlns:p166="http://schemas.microsoft.com/office/powerpoint/2016/6/main">
                        <a:blip r:embed="rId17"/>
                        <a:stretch>
                          <a:fillRect/>
                        </a:stretch>
                      </p166:blipFill>
                      <p166:spPr xmlns:p166="http://schemas.microsoft.com/office/powerpoint/2016/6/main">
                        <a:xfrm>
                          <a:off x="5274117" y="625506"/>
                          <a:ext cx="870267" cy="489525"/>
                        </a:xfrm>
                        <a:prstGeom prst="rect">
                          <a:avLst/>
                        </a:prstGeom>
                        <a:ln w="3175">
                          <a:solidFill>
                            <a:prstClr val="ltGray"/>
                          </a:solidFill>
                        </a:ln>
                      </p166:spPr>
                    </psuz:zmPr>
                  </psuz:summaryZmObj>
                  <psuz:summaryZmObj sectionId="{AC30B3E3-5BFA-47C8-9565-739FCA67AF89}">
                    <psuz:zmPr id="{7E2CF14E-77B7-4A99-A514-5AAA94ED33E3}" transitionDur="1000">
                      <p166:blipFill xmlns:p166="http://schemas.microsoft.com/office/powerpoint/2016/6/main">
                        <a:blip r:embed="rId18"/>
                        <a:stretch>
                          <a:fillRect/>
                        </a:stretch>
                      </p166:blipFill>
                      <p166:spPr xmlns:p166="http://schemas.microsoft.com/office/powerpoint/2016/6/main">
                        <a:xfrm>
                          <a:off x="6177019" y="625506"/>
                          <a:ext cx="870267" cy="489525"/>
                        </a:xfrm>
                        <a:prstGeom prst="rect">
                          <a:avLst/>
                        </a:prstGeom>
                        <a:ln w="3175">
                          <a:solidFill>
                            <a:prstClr val="ltGray"/>
                          </a:solidFill>
                        </a:ln>
                      </p166:spPr>
                    </psuz:zmPr>
                  </psuz:summaryZmObj>
                  <psuz:summaryZmObj sectionId="{1212C972-11D1-407A-9BC2-5E1FFB47B952}">
                    <psuz:zmPr id="{CFD8A174-5FCB-4392-A02E-E07C4259EE72}" transitionDur="1000">
                      <p166:blipFill xmlns:p166="http://schemas.microsoft.com/office/powerpoint/2016/6/main">
                        <a:blip r:embed="rId19"/>
                        <a:stretch>
                          <a:fillRect/>
                        </a:stretch>
                      </p166:blipFill>
                      <p166:spPr xmlns:p166="http://schemas.microsoft.com/office/powerpoint/2016/6/main">
                        <a:xfrm>
                          <a:off x="7079921" y="625506"/>
                          <a:ext cx="870267" cy="489525"/>
                        </a:xfrm>
                        <a:prstGeom prst="rect">
                          <a:avLst/>
                        </a:prstGeom>
                        <a:ln w="3175">
                          <a:solidFill>
                            <a:prstClr val="ltGray"/>
                          </a:solidFill>
                        </a:ln>
                      </p166:spPr>
                    </psuz:zmPr>
                  </psuz:summaryZmObj>
                  <psuz:summaryZmObj sectionId="{0A01A933-B389-4F6E-B4C9-C7E94A9CCB9E}">
                    <psuz:zmPr id="{E98FAA98-1A1E-4A66-A76F-03DF2E1FBE5D}" transitionDur="1000">
                      <p166:blipFill xmlns:p166="http://schemas.microsoft.com/office/powerpoint/2016/6/main">
                        <a:blip r:embed="rId20"/>
                        <a:stretch>
                          <a:fillRect/>
                        </a:stretch>
                      </p166:blipFill>
                      <p166:spPr xmlns:p166="http://schemas.microsoft.com/office/powerpoint/2016/6/main">
                        <a:xfrm>
                          <a:off x="7982823" y="625506"/>
                          <a:ext cx="870267" cy="489525"/>
                        </a:xfrm>
                        <a:prstGeom prst="rect">
                          <a:avLst/>
                        </a:prstGeom>
                        <a:ln w="3175">
                          <a:solidFill>
                            <a:prstClr val="ltGray"/>
                          </a:solidFill>
                        </a:ln>
                      </p166:spPr>
                    </psuz:zmPr>
                  </psuz:summaryZmObj>
                  <psuz:summaryZmObj sectionId="{F137D02F-EF94-4F88-ACD7-257826DC51AD}">
                    <psuz:zmPr id="{DC405BA2-13BD-4CA4-A601-4B529B4703CE}" transitionDur="1000">
                      <p166:blipFill xmlns:p166="http://schemas.microsoft.com/office/powerpoint/2016/6/main">
                        <a:blip r:embed="rId21"/>
                        <a:stretch>
                          <a:fillRect/>
                        </a:stretch>
                      </p166:blipFill>
                      <p166:spPr xmlns:p166="http://schemas.microsoft.com/office/powerpoint/2016/6/main">
                        <a:xfrm>
                          <a:off x="8885725" y="625506"/>
                          <a:ext cx="870267" cy="489525"/>
                        </a:xfrm>
                        <a:prstGeom prst="rect">
                          <a:avLst/>
                        </a:prstGeom>
                        <a:ln w="3175">
                          <a:solidFill>
                            <a:prstClr val="ltGray"/>
                          </a:solidFill>
                        </a:ln>
                      </p166:spPr>
                    </psuz:zmPr>
                  </psuz:summaryZmObj>
                  <psuz:summaryZmObj sectionId="{9025F62C-30A0-4A8E-A3B5-6F70A04C7BB6}">
                    <psuz:zmPr id="{A1595EA3-E417-4589-B04F-5714D17118C6}" transitionDur="1000">
                      <p166:blipFill xmlns:p166="http://schemas.microsoft.com/office/powerpoint/2016/6/main">
                        <a:blip r:embed="rId22"/>
                        <a:stretch>
                          <a:fillRect/>
                        </a:stretch>
                      </p166:blipFill>
                      <p166:spPr xmlns:p166="http://schemas.microsoft.com/office/powerpoint/2016/6/main">
                        <a:xfrm>
                          <a:off x="759607" y="1147666"/>
                          <a:ext cx="870267" cy="489525"/>
                        </a:xfrm>
                        <a:prstGeom prst="rect">
                          <a:avLst/>
                        </a:prstGeom>
                        <a:ln w="3175">
                          <a:solidFill>
                            <a:prstClr val="ltGray"/>
                          </a:solidFill>
                        </a:ln>
                      </p166:spPr>
                    </psuz:zmPr>
                  </psuz:summaryZmObj>
                  <psuz:summaryZmObj sectionId="{8F9D443B-133D-49F0-BC9D-F14ED762F971}">
                    <psuz:zmPr id="{119AAA0A-012B-4D31-BA5D-E10158E486FF}" transitionDur="1000">
                      <p166:blipFill xmlns:p166="http://schemas.microsoft.com/office/powerpoint/2016/6/main">
                        <a:blip r:embed="rId23"/>
                        <a:stretch>
                          <a:fillRect/>
                        </a:stretch>
                      </p166:blipFill>
                      <p166:spPr xmlns:p166="http://schemas.microsoft.com/office/powerpoint/2016/6/main">
                        <a:xfrm>
                          <a:off x="1662509" y="1147666"/>
                          <a:ext cx="870267" cy="489525"/>
                        </a:xfrm>
                        <a:prstGeom prst="rect">
                          <a:avLst/>
                        </a:prstGeom>
                        <a:ln w="3175">
                          <a:solidFill>
                            <a:prstClr val="ltGray"/>
                          </a:solidFill>
                        </a:ln>
                      </p166:spPr>
                    </psuz:zmPr>
                  </psuz:summaryZmObj>
                  <psuz:summaryZmObj sectionId="{8F37B1E3-7263-4F69-9DCA-A151B566D745}">
                    <psuz:zmPr id="{75547463-8EE9-4CDB-A0ED-D7C4EADC31E4}" transitionDur="1000">
                      <p166:blipFill xmlns:p166="http://schemas.microsoft.com/office/powerpoint/2016/6/main">
                        <a:blip r:embed="rId24"/>
                        <a:stretch>
                          <a:fillRect/>
                        </a:stretch>
                      </p166:blipFill>
                      <p166:spPr xmlns:p166="http://schemas.microsoft.com/office/powerpoint/2016/6/main">
                        <a:xfrm>
                          <a:off x="2565411" y="1147666"/>
                          <a:ext cx="870267" cy="489525"/>
                        </a:xfrm>
                        <a:prstGeom prst="rect">
                          <a:avLst/>
                        </a:prstGeom>
                        <a:ln w="3175">
                          <a:solidFill>
                            <a:prstClr val="ltGray"/>
                          </a:solidFill>
                        </a:ln>
                      </p166:spPr>
                    </psuz:zmPr>
                  </psuz:summaryZmObj>
                  <psuz:summaryZmObj sectionId="{969F0992-D699-4377-BEF7-F7CD932AC5AA}">
                    <psuz:zmPr id="{57A26770-636F-45A5-BA7F-1C7911335A8E}" transitionDur="1000">
                      <p166:blipFill xmlns:p166="http://schemas.microsoft.com/office/powerpoint/2016/6/main">
                        <a:blip r:embed="rId25"/>
                        <a:stretch>
                          <a:fillRect/>
                        </a:stretch>
                      </p166:blipFill>
                      <p166:spPr xmlns:p166="http://schemas.microsoft.com/office/powerpoint/2016/6/main">
                        <a:xfrm>
                          <a:off x="3468313" y="1147666"/>
                          <a:ext cx="870267" cy="489525"/>
                        </a:xfrm>
                        <a:prstGeom prst="rect">
                          <a:avLst/>
                        </a:prstGeom>
                        <a:ln w="3175">
                          <a:solidFill>
                            <a:prstClr val="ltGray"/>
                          </a:solidFill>
                        </a:ln>
                      </p166:spPr>
                    </psuz:zmPr>
                  </psuz:summaryZmObj>
                  <psuz:summaryZmObj sectionId="{0B67FDC1-2DEE-4E5D-9896-F78821A11F3F}">
                    <psuz:zmPr id="{391F95F0-ACC7-4BCB-B5A0-22E90D2EF015}" transitionDur="1000">
                      <p166:blipFill xmlns:p166="http://schemas.microsoft.com/office/powerpoint/2016/6/main">
                        <a:blip r:embed="rId26"/>
                        <a:stretch>
                          <a:fillRect/>
                        </a:stretch>
                      </p166:blipFill>
                      <p166:spPr xmlns:p166="http://schemas.microsoft.com/office/powerpoint/2016/6/main">
                        <a:xfrm>
                          <a:off x="4371215" y="1147666"/>
                          <a:ext cx="870267" cy="489525"/>
                        </a:xfrm>
                        <a:prstGeom prst="rect">
                          <a:avLst/>
                        </a:prstGeom>
                        <a:ln w="3175">
                          <a:solidFill>
                            <a:prstClr val="ltGray"/>
                          </a:solidFill>
                        </a:ln>
                      </p166:spPr>
                    </psuz:zmPr>
                  </psuz:summaryZmObj>
                  <psuz:summaryZmObj sectionId="{E30ADD5B-733E-4733-BFD3-9DA4D1885404}">
                    <psuz:zmPr id="{18EA20D4-21AC-4233-8CBF-235E325403AE}" transitionDur="1000">
                      <p166:blipFill xmlns:p166="http://schemas.microsoft.com/office/powerpoint/2016/6/main">
                        <a:blip r:embed="rId27"/>
                        <a:stretch>
                          <a:fillRect/>
                        </a:stretch>
                      </p166:blipFill>
                      <p166:spPr xmlns:p166="http://schemas.microsoft.com/office/powerpoint/2016/6/main">
                        <a:xfrm>
                          <a:off x="5274117" y="1147666"/>
                          <a:ext cx="870267" cy="489525"/>
                        </a:xfrm>
                        <a:prstGeom prst="rect">
                          <a:avLst/>
                        </a:prstGeom>
                        <a:ln w="3175">
                          <a:solidFill>
                            <a:prstClr val="ltGray"/>
                          </a:solidFill>
                        </a:ln>
                      </p166:spPr>
                    </psuz:zmPr>
                  </psuz:summaryZmObj>
                  <psuz:summaryZmObj sectionId="{DFDF5795-9BEF-4226-99D0-541DFA767C19}">
                    <psuz:zmPr id="{DE936F03-1738-41C5-A1B4-669132DEFA0D}" transitionDur="1000">
                      <p166:blipFill xmlns:p166="http://schemas.microsoft.com/office/powerpoint/2016/6/main">
                        <a:blip r:embed="rId28"/>
                        <a:stretch>
                          <a:fillRect/>
                        </a:stretch>
                      </p166:blipFill>
                      <p166:spPr xmlns:p166="http://schemas.microsoft.com/office/powerpoint/2016/6/main">
                        <a:xfrm>
                          <a:off x="6177019" y="1147666"/>
                          <a:ext cx="870267" cy="489525"/>
                        </a:xfrm>
                        <a:prstGeom prst="rect">
                          <a:avLst/>
                        </a:prstGeom>
                        <a:ln w="3175">
                          <a:solidFill>
                            <a:prstClr val="ltGray"/>
                          </a:solidFill>
                        </a:ln>
                      </p166:spPr>
                    </psuz:zmPr>
                  </psuz:summaryZmObj>
                  <psuz:summaryZmObj sectionId="{84AB2743-A6D7-4969-A055-072AA0A8B088}">
                    <psuz:zmPr id="{23DDFA31-E832-4530-A386-DD9B8C4D14E0}" transitionDur="1000">
                      <p166:blipFill xmlns:p166="http://schemas.microsoft.com/office/powerpoint/2016/6/main">
                        <a:blip r:embed="rId29"/>
                        <a:stretch>
                          <a:fillRect/>
                        </a:stretch>
                      </p166:blipFill>
                      <p166:spPr xmlns:p166="http://schemas.microsoft.com/office/powerpoint/2016/6/main">
                        <a:xfrm>
                          <a:off x="7079921" y="1147666"/>
                          <a:ext cx="870267" cy="489525"/>
                        </a:xfrm>
                        <a:prstGeom prst="rect">
                          <a:avLst/>
                        </a:prstGeom>
                        <a:ln w="3175">
                          <a:solidFill>
                            <a:prstClr val="ltGray"/>
                          </a:solidFill>
                        </a:ln>
                      </p166:spPr>
                    </psuz:zmPr>
                  </psuz:summaryZmObj>
                  <psuz:summaryZmObj sectionId="{E54E83BD-A613-44BD-9B9F-3800B27B71BC}">
                    <psuz:zmPr id="{91AED4C9-3CDD-4527-8292-F700B96CA4BA}" transitionDur="1000">
                      <p166:blipFill xmlns:p166="http://schemas.microsoft.com/office/powerpoint/2016/6/main">
                        <a:blip r:embed="rId30"/>
                        <a:stretch>
                          <a:fillRect/>
                        </a:stretch>
                      </p166:blipFill>
                      <p166:spPr xmlns:p166="http://schemas.microsoft.com/office/powerpoint/2016/6/main">
                        <a:xfrm>
                          <a:off x="7982823" y="1147666"/>
                          <a:ext cx="870267" cy="489525"/>
                        </a:xfrm>
                        <a:prstGeom prst="rect">
                          <a:avLst/>
                        </a:prstGeom>
                        <a:ln w="3175">
                          <a:solidFill>
                            <a:prstClr val="ltGray"/>
                          </a:solidFill>
                        </a:ln>
                      </p166:spPr>
                    </psuz:zmPr>
                  </psuz:summaryZmObj>
                  <psuz:summaryZmObj sectionId="{5DAC6FEE-5F16-49E3-913E-03D76576D6AA}">
                    <psuz:zmPr id="{6FB6D642-C99E-466A-AC87-D7469BF1CEB0}" transitionDur="1000">
                      <p166:blipFill xmlns:p166="http://schemas.microsoft.com/office/powerpoint/2016/6/main">
                        <a:blip r:embed="rId31"/>
                        <a:stretch>
                          <a:fillRect/>
                        </a:stretch>
                      </p166:blipFill>
                      <p166:spPr xmlns:p166="http://schemas.microsoft.com/office/powerpoint/2016/6/main">
                        <a:xfrm>
                          <a:off x="8885725" y="1147666"/>
                          <a:ext cx="870267" cy="489525"/>
                        </a:xfrm>
                        <a:prstGeom prst="rect">
                          <a:avLst/>
                        </a:prstGeom>
                        <a:ln w="3175">
                          <a:solidFill>
                            <a:prstClr val="ltGray"/>
                          </a:solidFill>
                        </a:ln>
                      </p166:spPr>
                    </psuz:zmPr>
                  </psuz:summaryZmObj>
                  <psuz:summaryZmObj sectionId="{D04DAC68-CBE8-44C1-B1EA-F56C5A362F84}">
                    <psuz:zmPr id="{69D5099B-B97F-4EB0-ACA1-195D2A15E6EA}" transitionDur="1000">
                      <p166:blipFill xmlns:p166="http://schemas.microsoft.com/office/powerpoint/2016/6/main">
                        <a:blip r:embed="rId32"/>
                        <a:stretch>
                          <a:fillRect/>
                        </a:stretch>
                      </p166:blipFill>
                      <p166:spPr xmlns:p166="http://schemas.microsoft.com/office/powerpoint/2016/6/main">
                        <a:xfrm>
                          <a:off x="759607" y="1669826"/>
                          <a:ext cx="870267" cy="489525"/>
                        </a:xfrm>
                        <a:prstGeom prst="rect">
                          <a:avLst/>
                        </a:prstGeom>
                        <a:ln w="3175">
                          <a:solidFill>
                            <a:prstClr val="ltGray"/>
                          </a:solidFill>
                        </a:ln>
                      </p166:spPr>
                    </psuz:zmPr>
                  </psuz:summaryZmObj>
                  <psuz:summaryZmObj sectionId="{B5105286-E4BD-42CB-A4C6-AC933149EE68}">
                    <psuz:zmPr id="{AB9F0F19-CFF5-46A7-BC90-B98D01FFAC7F}" transitionDur="1000">
                      <p166:blipFill xmlns:p166="http://schemas.microsoft.com/office/powerpoint/2016/6/main">
                        <a:blip r:embed="rId33"/>
                        <a:stretch>
                          <a:fillRect/>
                        </a:stretch>
                      </p166:blipFill>
                      <p166:spPr xmlns:p166="http://schemas.microsoft.com/office/powerpoint/2016/6/main">
                        <a:xfrm>
                          <a:off x="1662509" y="1669826"/>
                          <a:ext cx="870267" cy="489525"/>
                        </a:xfrm>
                        <a:prstGeom prst="rect">
                          <a:avLst/>
                        </a:prstGeom>
                        <a:ln w="3175">
                          <a:solidFill>
                            <a:prstClr val="ltGray"/>
                          </a:solidFill>
                        </a:ln>
                      </p166:spPr>
                    </psuz:zmPr>
                  </psuz:summaryZmObj>
                  <psuz:summaryZmObj sectionId="{8B3F1457-D545-468C-A355-5BA087E9E9C4}">
                    <psuz:zmPr id="{CB9A8E76-F7E2-4736-BBF5-BDB353DFD4BD}" transitionDur="1000">
                      <p166:blipFill xmlns:p166="http://schemas.microsoft.com/office/powerpoint/2016/6/main">
                        <a:blip r:embed="rId34"/>
                        <a:stretch>
                          <a:fillRect/>
                        </a:stretch>
                      </p166:blipFill>
                      <p166:spPr xmlns:p166="http://schemas.microsoft.com/office/powerpoint/2016/6/main">
                        <a:xfrm>
                          <a:off x="2565411" y="1669826"/>
                          <a:ext cx="870267" cy="489525"/>
                        </a:xfrm>
                        <a:prstGeom prst="rect">
                          <a:avLst/>
                        </a:prstGeom>
                        <a:ln w="3175">
                          <a:solidFill>
                            <a:prstClr val="ltGray"/>
                          </a:solidFill>
                        </a:ln>
                      </p166:spPr>
                    </psuz:zmPr>
                  </psuz:summaryZmObj>
                  <psuz:summaryZmObj sectionId="{E609EAFC-409E-4C60-B747-01B3C9B953C5}">
                    <psuz:zmPr id="{E32DB98A-27D5-4207-916C-8C5C21E1F350}" transitionDur="1000">
                      <p166:blipFill xmlns:p166="http://schemas.microsoft.com/office/powerpoint/2016/6/main">
                        <a:blip r:embed="rId35"/>
                        <a:stretch>
                          <a:fillRect/>
                        </a:stretch>
                      </p166:blipFill>
                      <p166:spPr xmlns:p166="http://schemas.microsoft.com/office/powerpoint/2016/6/main">
                        <a:xfrm>
                          <a:off x="3468313" y="1669826"/>
                          <a:ext cx="870267" cy="489525"/>
                        </a:xfrm>
                        <a:prstGeom prst="rect">
                          <a:avLst/>
                        </a:prstGeom>
                        <a:ln w="3175">
                          <a:solidFill>
                            <a:prstClr val="ltGray"/>
                          </a:solidFill>
                        </a:ln>
                      </p166:spPr>
                    </psuz:zmPr>
                  </psuz:summaryZmObj>
                  <psuz:summaryZmObj sectionId="{4138EFE4-36BC-448B-9B75-451D32E26B92}">
                    <psuz:zmPr id="{38D27119-F865-4137-B354-3267046521BF}" transitionDur="1000">
                      <p166:blipFill xmlns:p166="http://schemas.microsoft.com/office/powerpoint/2016/6/main">
                        <a:blip r:embed="rId36"/>
                        <a:stretch>
                          <a:fillRect/>
                        </a:stretch>
                      </p166:blipFill>
                      <p166:spPr xmlns:p166="http://schemas.microsoft.com/office/powerpoint/2016/6/main">
                        <a:xfrm>
                          <a:off x="4371215" y="1669826"/>
                          <a:ext cx="870267" cy="489525"/>
                        </a:xfrm>
                        <a:prstGeom prst="rect">
                          <a:avLst/>
                        </a:prstGeom>
                        <a:ln w="3175">
                          <a:solidFill>
                            <a:prstClr val="ltGray"/>
                          </a:solidFill>
                        </a:ln>
                      </p166:spPr>
                    </psuz:zmPr>
                  </psuz:summaryZmObj>
                  <psuz:summaryZmObj sectionId="{4747BE42-EE27-4203-BA58-B5294DFAA379}">
                    <psuz:zmPr id="{B482E756-630A-4B47-90B0-46E0BEB37356}" transitionDur="1000">
                      <p166:blipFill xmlns:p166="http://schemas.microsoft.com/office/powerpoint/2016/6/main">
                        <a:blip r:embed="rId37"/>
                        <a:stretch>
                          <a:fillRect/>
                        </a:stretch>
                      </p166:blipFill>
                      <p166:spPr xmlns:p166="http://schemas.microsoft.com/office/powerpoint/2016/6/main">
                        <a:xfrm>
                          <a:off x="5274117" y="1669826"/>
                          <a:ext cx="870267" cy="489525"/>
                        </a:xfrm>
                        <a:prstGeom prst="rect">
                          <a:avLst/>
                        </a:prstGeom>
                        <a:ln w="3175">
                          <a:solidFill>
                            <a:prstClr val="ltGray"/>
                          </a:solidFill>
                        </a:ln>
                      </p166:spPr>
                    </psuz:zmPr>
                  </psuz:summaryZmObj>
                  <psuz:summaryZmObj sectionId="{F0A46D6A-DD7F-4FFF-B3C5-BF1056DFC7B7}">
                    <psuz:zmPr id="{F2043488-0F2D-46F1-BA96-044AE686373F}" transitionDur="1000">
                      <p166:blipFill xmlns:p166="http://schemas.microsoft.com/office/powerpoint/2016/6/main">
                        <a:blip r:embed="rId38"/>
                        <a:stretch>
                          <a:fillRect/>
                        </a:stretch>
                      </p166:blipFill>
                      <p166:spPr xmlns:p166="http://schemas.microsoft.com/office/powerpoint/2016/6/main">
                        <a:xfrm>
                          <a:off x="6177019" y="1669826"/>
                          <a:ext cx="870267" cy="489525"/>
                        </a:xfrm>
                        <a:prstGeom prst="rect">
                          <a:avLst/>
                        </a:prstGeom>
                        <a:ln w="3175">
                          <a:solidFill>
                            <a:prstClr val="ltGray"/>
                          </a:solidFill>
                        </a:ln>
                      </p166:spPr>
                    </psuz:zmPr>
                  </psuz:summaryZmObj>
                  <psuz:summaryZmObj sectionId="{78CD57D9-3EE0-4440-93A3-AD597D00ED85}">
                    <psuz:zmPr id="{D2BD6FAB-8A4F-44AD-A0C6-0D65266074A4}" transitionDur="1000">
                      <p166:blipFill xmlns:p166="http://schemas.microsoft.com/office/powerpoint/2016/6/main">
                        <a:blip r:embed="rId39"/>
                        <a:stretch>
                          <a:fillRect/>
                        </a:stretch>
                      </p166:blipFill>
                      <p166:spPr xmlns:p166="http://schemas.microsoft.com/office/powerpoint/2016/6/main">
                        <a:xfrm>
                          <a:off x="7079921" y="1669826"/>
                          <a:ext cx="870267" cy="489525"/>
                        </a:xfrm>
                        <a:prstGeom prst="rect">
                          <a:avLst/>
                        </a:prstGeom>
                        <a:ln w="3175">
                          <a:solidFill>
                            <a:prstClr val="ltGray"/>
                          </a:solidFill>
                        </a:ln>
                      </p166:spPr>
                    </psuz:zmPr>
                  </psuz:summaryZmObj>
                  <psuz:summaryZmObj sectionId="{508B7C8E-D03E-4874-B95F-025BD931193F}">
                    <psuz:zmPr id="{E14682BD-1EA5-41DE-8993-EFF4BB76C43A}" transitionDur="1000">
                      <p166:blipFill xmlns:p166="http://schemas.microsoft.com/office/powerpoint/2016/6/main">
                        <a:blip r:embed="rId40"/>
                        <a:stretch>
                          <a:fillRect/>
                        </a:stretch>
                      </p166:blipFill>
                      <p166:spPr xmlns:p166="http://schemas.microsoft.com/office/powerpoint/2016/6/main">
                        <a:xfrm>
                          <a:off x="7982823" y="1669826"/>
                          <a:ext cx="870267" cy="489525"/>
                        </a:xfrm>
                        <a:prstGeom prst="rect">
                          <a:avLst/>
                        </a:prstGeom>
                        <a:ln w="3175">
                          <a:solidFill>
                            <a:prstClr val="ltGray"/>
                          </a:solidFill>
                        </a:ln>
                      </p166:spPr>
                    </psuz:zmPr>
                  </psuz:summaryZmObj>
                  <psuz:summaryZmObj sectionId="{5C000D7F-8F1E-454D-AC62-D01ABF9FF072}">
                    <psuz:zmPr id="{99A66CA8-0082-429C-84E5-E3F7A6A4E347}" transitionDur="1000">
                      <p166:blipFill xmlns:p166="http://schemas.microsoft.com/office/powerpoint/2016/6/main">
                        <a:blip r:embed="rId41"/>
                        <a:stretch>
                          <a:fillRect/>
                        </a:stretch>
                      </p166:blipFill>
                      <p166:spPr xmlns:p166="http://schemas.microsoft.com/office/powerpoint/2016/6/main">
                        <a:xfrm>
                          <a:off x="8885725" y="1669826"/>
                          <a:ext cx="870267" cy="489525"/>
                        </a:xfrm>
                        <a:prstGeom prst="rect">
                          <a:avLst/>
                        </a:prstGeom>
                        <a:ln w="3175">
                          <a:solidFill>
                            <a:prstClr val="ltGray"/>
                          </a:solidFill>
                        </a:ln>
                      </p166:spPr>
                    </psuz:zmPr>
                  </psuz:summaryZmObj>
                  <psuz:summaryZmObj sectionId="{752946BB-DC09-4F22-B7B3-7C45037476E9}">
                    <psuz:zmPr id="{4A290F72-2915-4026-8E35-D5BE56A9ACF4}" transitionDur="1000">
                      <p166:blipFill xmlns:p166="http://schemas.microsoft.com/office/powerpoint/2016/6/main">
                        <a:blip r:embed="rId42"/>
                        <a:stretch>
                          <a:fillRect/>
                        </a:stretch>
                      </p166:blipFill>
                      <p166:spPr xmlns:p166="http://schemas.microsoft.com/office/powerpoint/2016/6/main">
                        <a:xfrm>
                          <a:off x="759607" y="2191986"/>
                          <a:ext cx="870267" cy="489525"/>
                        </a:xfrm>
                        <a:prstGeom prst="rect">
                          <a:avLst/>
                        </a:prstGeom>
                        <a:ln w="3175">
                          <a:solidFill>
                            <a:prstClr val="ltGray"/>
                          </a:solidFill>
                        </a:ln>
                      </p166:spPr>
                    </psuz:zmPr>
                  </psuz:summaryZmObj>
                  <psuz:summaryZmObj sectionId="{98FCBFFF-5F98-4391-BA10-BDA9585027AB}">
                    <psuz:zmPr id="{9E6E13B1-2137-421A-A61C-B63F45652CA7}" transitionDur="1000">
                      <p166:blipFill xmlns:p166="http://schemas.microsoft.com/office/powerpoint/2016/6/main">
                        <a:blip r:embed="rId8"/>
                        <a:stretch>
                          <a:fillRect/>
                        </a:stretch>
                      </p166:blipFill>
                      <p166:spPr xmlns:p166="http://schemas.microsoft.com/office/powerpoint/2016/6/main">
                        <a:xfrm>
                          <a:off x="1662509" y="2191986"/>
                          <a:ext cx="870267" cy="489525"/>
                        </a:xfrm>
                        <a:prstGeom prst="rect">
                          <a:avLst/>
                        </a:prstGeom>
                        <a:ln w="3175">
                          <a:solidFill>
                            <a:prstClr val="ltGray"/>
                          </a:solidFill>
                        </a:ln>
                      </p166:spPr>
                    </psuz:zmPr>
                  </psuz:summaryZmObj>
                  <psuz:summaryZmObj sectionId="{847273DE-9B6B-4279-9809-8B9EA9C56771}">
                    <psuz:zmPr id="{AF111C53-C811-4C29-BE17-531BFCB56AF4}" transitionDur="1000">
                      <p166:blipFill xmlns:p166="http://schemas.microsoft.com/office/powerpoint/2016/6/main">
                        <a:blip r:embed="rId43"/>
                        <a:stretch>
                          <a:fillRect/>
                        </a:stretch>
                      </p166:blipFill>
                      <p166:spPr xmlns:p166="http://schemas.microsoft.com/office/powerpoint/2016/6/main">
                        <a:xfrm>
                          <a:off x="2565411" y="2191986"/>
                          <a:ext cx="870267" cy="489525"/>
                        </a:xfrm>
                        <a:prstGeom prst="rect">
                          <a:avLst/>
                        </a:prstGeom>
                        <a:ln w="3175">
                          <a:solidFill>
                            <a:prstClr val="ltGray"/>
                          </a:solidFill>
                        </a:ln>
                      </p166:spPr>
                    </psuz:zmPr>
                  </psuz:summaryZmObj>
                  <psuz:summaryZmObj sectionId="{991D3096-3000-4AD0-AC4E-349585F8D619}">
                    <psuz:zmPr id="{FA9745FB-7CE4-4F46-A7CD-0E74BF1C4FE8}" transitionDur="1000">
                      <p166:blipFill xmlns:p166="http://schemas.microsoft.com/office/powerpoint/2016/6/main">
                        <a:blip r:embed="rId44"/>
                        <a:stretch>
                          <a:fillRect/>
                        </a:stretch>
                      </p166:blipFill>
                      <p166:spPr xmlns:p166="http://schemas.microsoft.com/office/powerpoint/2016/6/main">
                        <a:xfrm>
                          <a:off x="3468313" y="2191986"/>
                          <a:ext cx="870267" cy="489525"/>
                        </a:xfrm>
                        <a:prstGeom prst="rect">
                          <a:avLst/>
                        </a:prstGeom>
                        <a:ln w="3175">
                          <a:solidFill>
                            <a:prstClr val="ltGray"/>
                          </a:solidFill>
                        </a:ln>
                      </p166:spPr>
                    </psuz:zmPr>
                  </psuz:summaryZmObj>
                  <psuz:summaryZmObj sectionId="{55DD533D-6159-47AA-92F6-62AB2E092126}">
                    <psuz:zmPr id="{471C69E1-3B94-450C-91F4-1B167426341A}" transitionDur="1000">
                      <p166:blipFill xmlns:p166="http://schemas.microsoft.com/office/powerpoint/2016/6/main">
                        <a:blip r:embed="rId45"/>
                        <a:stretch>
                          <a:fillRect/>
                        </a:stretch>
                      </p166:blipFill>
                      <p166:spPr xmlns:p166="http://schemas.microsoft.com/office/powerpoint/2016/6/main">
                        <a:xfrm>
                          <a:off x="4371215" y="2191986"/>
                          <a:ext cx="870267" cy="489525"/>
                        </a:xfrm>
                        <a:prstGeom prst="rect">
                          <a:avLst/>
                        </a:prstGeom>
                        <a:ln w="3175">
                          <a:solidFill>
                            <a:prstClr val="ltGray"/>
                          </a:solidFill>
                        </a:ln>
                      </p166:spPr>
                    </psuz:zmPr>
                  </psuz:summaryZmObj>
                  <psuz:summaryZmObj sectionId="{59CE3A9C-EDBD-46EB-9BEF-9BEE1176546E}">
                    <psuz:zmPr id="{7DBCEB4D-B0D2-436F-815D-ABE94606241F}" transitionDur="1000">
                      <p166:blipFill xmlns:p166="http://schemas.microsoft.com/office/powerpoint/2016/6/main">
                        <a:blip r:embed="rId46"/>
                        <a:stretch>
                          <a:fillRect/>
                        </a:stretch>
                      </p166:blipFill>
                      <p166:spPr xmlns:p166="http://schemas.microsoft.com/office/powerpoint/2016/6/main">
                        <a:xfrm>
                          <a:off x="5274117" y="2191986"/>
                          <a:ext cx="870267" cy="489525"/>
                        </a:xfrm>
                        <a:prstGeom prst="rect">
                          <a:avLst/>
                        </a:prstGeom>
                        <a:ln w="3175">
                          <a:solidFill>
                            <a:prstClr val="ltGray"/>
                          </a:solidFill>
                        </a:ln>
                      </p166:spPr>
                    </psuz:zmPr>
                  </psuz:summaryZmObj>
                  <psuz:summaryZmObj sectionId="{DD61CDA3-15E0-4373-B6D0-382B3EC63E31}">
                    <psuz:zmPr id="{66022857-6E70-4554-9B4C-402C7FA88E6C}" transitionDur="1000">
                      <p166:blipFill xmlns:p166="http://schemas.microsoft.com/office/powerpoint/2016/6/main">
                        <a:blip r:embed="rId47"/>
                        <a:stretch>
                          <a:fillRect/>
                        </a:stretch>
                      </p166:blipFill>
                      <p166:spPr xmlns:p166="http://schemas.microsoft.com/office/powerpoint/2016/6/main">
                        <a:xfrm>
                          <a:off x="6177019" y="2191986"/>
                          <a:ext cx="870267" cy="489525"/>
                        </a:xfrm>
                        <a:prstGeom prst="rect">
                          <a:avLst/>
                        </a:prstGeom>
                        <a:ln w="3175">
                          <a:solidFill>
                            <a:prstClr val="ltGray"/>
                          </a:solidFill>
                        </a:ln>
                      </p166:spPr>
                    </psuz:zmPr>
                  </psuz:summaryZmObj>
                  <psuz:summaryZmObj sectionId="{0B2745A1-2E24-40D1-BEE5-B3375A17B412}">
                    <psuz:zmPr id="{1CC7F181-DAE1-454E-B3DF-23BF2B117917}" transitionDur="1000">
                      <p166:blipFill xmlns:p166="http://schemas.microsoft.com/office/powerpoint/2016/6/main">
                        <a:blip r:embed="rId48"/>
                        <a:stretch>
                          <a:fillRect/>
                        </a:stretch>
                      </p166:blipFill>
                      <p166:spPr xmlns:p166="http://schemas.microsoft.com/office/powerpoint/2016/6/main">
                        <a:xfrm>
                          <a:off x="7079921" y="2191986"/>
                          <a:ext cx="870267" cy="489525"/>
                        </a:xfrm>
                        <a:prstGeom prst="rect">
                          <a:avLst/>
                        </a:prstGeom>
                        <a:ln w="3175">
                          <a:solidFill>
                            <a:prstClr val="ltGray"/>
                          </a:solidFill>
                        </a:ln>
                      </p166:spPr>
                    </psuz:zmPr>
                  </psuz:summaryZmObj>
                  <psuz:summaryZmObj sectionId="{5A07A3EA-89C5-42CF-BAE9-00B52496E8E5}">
                    <psuz:zmPr id="{1E083DCE-7539-499A-B21A-1140A2F0CB94}" transitionDur="1000">
                      <p166:blipFill xmlns:p166="http://schemas.microsoft.com/office/powerpoint/2016/6/main">
                        <a:blip r:embed="rId49"/>
                        <a:stretch>
                          <a:fillRect/>
                        </a:stretch>
                      </p166:blipFill>
                      <p166:spPr xmlns:p166="http://schemas.microsoft.com/office/powerpoint/2016/6/main">
                        <a:xfrm>
                          <a:off x="7982823" y="2191986"/>
                          <a:ext cx="870267" cy="489525"/>
                        </a:xfrm>
                        <a:prstGeom prst="rect">
                          <a:avLst/>
                        </a:prstGeom>
                        <a:ln w="3175">
                          <a:solidFill>
                            <a:prstClr val="ltGray"/>
                          </a:solidFill>
                        </a:ln>
                      </p166:spPr>
                    </psuz:zmPr>
                  </psuz:summaryZmObj>
                  <psuz:summaryZmObj sectionId="{E0FE8D39-18ED-4B51-AEC1-8A63738CB787}">
                    <psuz:zmPr id="{B159D451-636D-45BF-AB53-D305D95FA2C8}" transitionDur="1000">
                      <p166:blipFill xmlns:p166="http://schemas.microsoft.com/office/powerpoint/2016/6/main">
                        <a:blip r:embed="rId50"/>
                        <a:stretch>
                          <a:fillRect/>
                        </a:stretch>
                      </p166:blipFill>
                      <p166:spPr xmlns:p166="http://schemas.microsoft.com/office/powerpoint/2016/6/main">
                        <a:xfrm>
                          <a:off x="8885725" y="2191986"/>
                          <a:ext cx="870267" cy="489525"/>
                        </a:xfrm>
                        <a:prstGeom prst="rect">
                          <a:avLst/>
                        </a:prstGeom>
                        <a:ln w="3175">
                          <a:solidFill>
                            <a:prstClr val="ltGray"/>
                          </a:solidFill>
                        </a:ln>
                      </p166:spPr>
                    </psuz:zmPr>
                  </psuz:summaryZmObj>
                  <psuz:summaryZmObj sectionId="{0678CD95-06D1-4D75-BCB4-63A29AAB69E6}">
                    <psuz:zmPr id="{050B97E6-2FE3-4749-9A4D-B865FC0CBB1A}" transitionDur="1000">
                      <p166:blipFill xmlns:p166="http://schemas.microsoft.com/office/powerpoint/2016/6/main">
                        <a:blip r:embed="rId51"/>
                        <a:stretch>
                          <a:fillRect/>
                        </a:stretch>
                      </p166:blipFill>
                      <p166:spPr xmlns:p166="http://schemas.microsoft.com/office/powerpoint/2016/6/main">
                        <a:xfrm>
                          <a:off x="759607" y="2714146"/>
                          <a:ext cx="870267" cy="489525"/>
                        </a:xfrm>
                        <a:prstGeom prst="rect">
                          <a:avLst/>
                        </a:prstGeom>
                        <a:ln w="3175">
                          <a:solidFill>
                            <a:prstClr val="ltGray"/>
                          </a:solidFill>
                        </a:ln>
                      </p166:spPr>
                    </psuz:zmPr>
                  </psuz:summaryZmObj>
                  <psuz:summaryZmObj sectionId="{E4062846-4286-4DD0-B9D1-7FF59B55E1E2}">
                    <psuz:zmPr id="{EEEA67FA-088F-4F9D-93C5-4DF186C937D8}" transitionDur="1000">
                      <p166:blipFill xmlns:p166="http://schemas.microsoft.com/office/powerpoint/2016/6/main">
                        <a:blip r:embed="rId52"/>
                        <a:stretch>
                          <a:fillRect/>
                        </a:stretch>
                      </p166:blipFill>
                      <p166:spPr xmlns:p166="http://schemas.microsoft.com/office/powerpoint/2016/6/main">
                        <a:xfrm>
                          <a:off x="1662509" y="2714146"/>
                          <a:ext cx="870267" cy="489525"/>
                        </a:xfrm>
                        <a:prstGeom prst="rect">
                          <a:avLst/>
                        </a:prstGeom>
                        <a:ln w="3175">
                          <a:solidFill>
                            <a:prstClr val="ltGray"/>
                          </a:solidFill>
                        </a:ln>
                      </p166:spPr>
                    </psuz:zmPr>
                  </psuz:summaryZmObj>
                  <psuz:summaryZmObj sectionId="{D7C6FCF5-783E-44F2-A074-CF460B2ECF2B}">
                    <psuz:zmPr id="{9A8977A5-3F8A-4D9A-8C38-1377B8CED54B}" transitionDur="1000">
                      <p166:blipFill xmlns:p166="http://schemas.microsoft.com/office/powerpoint/2016/6/main">
                        <a:blip r:embed="rId53"/>
                        <a:stretch>
                          <a:fillRect/>
                        </a:stretch>
                      </p166:blipFill>
                      <p166:spPr xmlns:p166="http://schemas.microsoft.com/office/powerpoint/2016/6/main">
                        <a:xfrm>
                          <a:off x="2565411" y="2714146"/>
                          <a:ext cx="870267" cy="489525"/>
                        </a:xfrm>
                        <a:prstGeom prst="rect">
                          <a:avLst/>
                        </a:prstGeom>
                        <a:ln w="3175">
                          <a:solidFill>
                            <a:prstClr val="ltGray"/>
                          </a:solidFill>
                        </a:ln>
                      </p166:spPr>
                    </psuz:zmPr>
                  </psuz:summaryZmObj>
                  <psuz:summaryZmObj sectionId="{CC7FF649-0AAF-48D5-93C4-A0450EEF0C04}">
                    <psuz:zmPr id="{62B27821-444F-47E0-BAAC-BA0B238D7640}" transitionDur="1000">
                      <p166:blipFill xmlns:p166="http://schemas.microsoft.com/office/powerpoint/2016/6/main">
                        <a:blip r:embed="rId54"/>
                        <a:stretch>
                          <a:fillRect/>
                        </a:stretch>
                      </p166:blipFill>
                      <p166:spPr xmlns:p166="http://schemas.microsoft.com/office/powerpoint/2016/6/main">
                        <a:xfrm>
                          <a:off x="3468313" y="2714146"/>
                          <a:ext cx="870267" cy="489525"/>
                        </a:xfrm>
                        <a:prstGeom prst="rect">
                          <a:avLst/>
                        </a:prstGeom>
                        <a:ln w="3175">
                          <a:solidFill>
                            <a:prstClr val="ltGray"/>
                          </a:solidFill>
                        </a:ln>
                      </p166:spPr>
                    </psuz:zmPr>
                  </psuz:summaryZmObj>
                  <psuz:summaryZmObj sectionId="{CFEBE818-3A4A-491D-8690-3368033FB382}">
                    <psuz:zmPr id="{EB4A3AA1-DB4B-4CDD-8665-A45B26EFFFBB}" transitionDur="1000">
                      <p166:blipFill xmlns:p166="http://schemas.microsoft.com/office/powerpoint/2016/6/main">
                        <a:blip r:embed="rId55"/>
                        <a:stretch>
                          <a:fillRect/>
                        </a:stretch>
                      </p166:blipFill>
                      <p166:spPr xmlns:p166="http://schemas.microsoft.com/office/powerpoint/2016/6/main">
                        <a:xfrm>
                          <a:off x="4371215" y="2714146"/>
                          <a:ext cx="870267" cy="489525"/>
                        </a:xfrm>
                        <a:prstGeom prst="rect">
                          <a:avLst/>
                        </a:prstGeom>
                        <a:ln w="3175">
                          <a:solidFill>
                            <a:prstClr val="ltGray"/>
                          </a:solidFill>
                        </a:ln>
                      </p166:spPr>
                    </psuz:zmPr>
                  </psuz:summaryZmObj>
                  <psuz:summaryZmObj sectionId="{2E5ECD35-D26C-49EA-BACB-66C9777AD765}">
                    <psuz:zmPr id="{34A8DB15-1FF3-48BA-929C-C6A17B153315}" transitionDur="1000">
                      <p166:blipFill xmlns:p166="http://schemas.microsoft.com/office/powerpoint/2016/6/main">
                        <a:blip r:embed="rId56"/>
                        <a:stretch>
                          <a:fillRect/>
                        </a:stretch>
                      </p166:blipFill>
                      <p166:spPr xmlns:p166="http://schemas.microsoft.com/office/powerpoint/2016/6/main">
                        <a:xfrm>
                          <a:off x="5274117" y="2714146"/>
                          <a:ext cx="870267" cy="489525"/>
                        </a:xfrm>
                        <a:prstGeom prst="rect">
                          <a:avLst/>
                        </a:prstGeom>
                        <a:ln w="3175">
                          <a:solidFill>
                            <a:prstClr val="ltGray"/>
                          </a:solidFill>
                        </a:ln>
                      </p166:spPr>
                    </psuz:zmPr>
                  </psuz:summaryZmObj>
                  <psuz:summaryZmObj sectionId="{504366B7-F9A3-40FA-842D-F9D57BC518BF}">
                    <psuz:zmPr id="{E9454DBE-5E69-4E93-A967-F184A57957E2}" transitionDur="1000">
                      <p166:blipFill xmlns:p166="http://schemas.microsoft.com/office/powerpoint/2016/6/main">
                        <a:blip r:embed="rId57"/>
                        <a:stretch>
                          <a:fillRect/>
                        </a:stretch>
                      </p166:blipFill>
                      <p166:spPr xmlns:p166="http://schemas.microsoft.com/office/powerpoint/2016/6/main">
                        <a:xfrm>
                          <a:off x="6177019" y="2714146"/>
                          <a:ext cx="870267" cy="489525"/>
                        </a:xfrm>
                        <a:prstGeom prst="rect">
                          <a:avLst/>
                        </a:prstGeom>
                        <a:ln w="3175">
                          <a:solidFill>
                            <a:prstClr val="ltGray"/>
                          </a:solidFill>
                        </a:ln>
                      </p166:spPr>
                    </psuz:zmPr>
                  </psuz:summaryZmObj>
                  <psuz:summaryZmObj sectionId="{E98BB192-26AD-45C8-8387-F73C8A24D686}">
                    <psuz:zmPr id="{4C078786-84E0-44E2-8374-16AABFE037B5}" transitionDur="1000">
                      <p166:blipFill xmlns:p166="http://schemas.microsoft.com/office/powerpoint/2016/6/main">
                        <a:blip r:embed="rId58"/>
                        <a:stretch>
                          <a:fillRect/>
                        </a:stretch>
                      </p166:blipFill>
                      <p166:spPr xmlns:p166="http://schemas.microsoft.com/office/powerpoint/2016/6/main">
                        <a:xfrm>
                          <a:off x="7079921" y="2714146"/>
                          <a:ext cx="870267" cy="489525"/>
                        </a:xfrm>
                        <a:prstGeom prst="rect">
                          <a:avLst/>
                        </a:prstGeom>
                        <a:ln w="3175">
                          <a:solidFill>
                            <a:prstClr val="ltGray"/>
                          </a:solidFill>
                        </a:ln>
                      </p166:spPr>
                    </psuz:zmPr>
                  </psuz:summaryZmObj>
                  <psuz:summaryZmObj sectionId="{B7FB0CDC-E272-404A-BC90-F906AF7ED759}">
                    <psuz:zmPr id="{FF439DF2-1888-4530-91DD-7633659090A1}" transitionDur="1000">
                      <p166:blipFill xmlns:p166="http://schemas.microsoft.com/office/powerpoint/2016/6/main">
                        <a:blip r:embed="rId59"/>
                        <a:stretch>
                          <a:fillRect/>
                        </a:stretch>
                      </p166:blipFill>
                      <p166:spPr xmlns:p166="http://schemas.microsoft.com/office/powerpoint/2016/6/main">
                        <a:xfrm>
                          <a:off x="7982823" y="2714146"/>
                          <a:ext cx="870267" cy="489525"/>
                        </a:xfrm>
                        <a:prstGeom prst="rect">
                          <a:avLst/>
                        </a:prstGeom>
                        <a:ln w="3175">
                          <a:solidFill>
                            <a:prstClr val="ltGray"/>
                          </a:solidFill>
                        </a:ln>
                      </p166:spPr>
                    </psuz:zmPr>
                  </psuz:summaryZmObj>
                  <psuz:summaryZmObj sectionId="{4452D518-A9F0-4AC6-8367-016F7E35067F}">
                    <psuz:zmPr id="{19C64FE6-2C53-446B-A24E-E582D650EB6D}" transitionDur="1000">
                      <p166:blipFill xmlns:p166="http://schemas.microsoft.com/office/powerpoint/2016/6/main">
                        <a:blip r:embed="rId60"/>
                        <a:stretch>
                          <a:fillRect/>
                        </a:stretch>
                      </p166:blipFill>
                      <p166:spPr xmlns:p166="http://schemas.microsoft.com/office/powerpoint/2016/6/main">
                        <a:xfrm>
                          <a:off x="8885725" y="2714146"/>
                          <a:ext cx="870267" cy="489525"/>
                        </a:xfrm>
                        <a:prstGeom prst="rect">
                          <a:avLst/>
                        </a:prstGeom>
                        <a:ln w="3175">
                          <a:solidFill>
                            <a:prstClr val="ltGray"/>
                          </a:solidFill>
                        </a:ln>
                      </p166:spPr>
                    </psuz:zmPr>
                  </psuz:summaryZmObj>
                  <psuz:summaryZmObj sectionId="{2EC8105F-DF2F-4594-9886-EE63626AC3E0}">
                    <psuz:zmPr id="{A6133436-5AA1-4736-84A0-6A07AAD784FD}" transitionDur="1000">
                      <p166:blipFill xmlns:p166="http://schemas.microsoft.com/office/powerpoint/2016/6/main">
                        <a:blip r:embed="rId61"/>
                        <a:stretch>
                          <a:fillRect/>
                        </a:stretch>
                      </p166:blipFill>
                      <p166:spPr xmlns:p166="http://schemas.microsoft.com/office/powerpoint/2016/6/main">
                        <a:xfrm>
                          <a:off x="759607" y="3236306"/>
                          <a:ext cx="870267" cy="489525"/>
                        </a:xfrm>
                        <a:prstGeom prst="rect">
                          <a:avLst/>
                        </a:prstGeom>
                        <a:ln w="3175">
                          <a:solidFill>
                            <a:prstClr val="ltGray"/>
                          </a:solidFill>
                        </a:ln>
                      </p166:spPr>
                    </psuz:zmPr>
                  </psuz:summaryZmObj>
                  <psuz:summaryZmObj sectionId="{932F082D-2E20-48EC-9580-3A2EF421583E}">
                    <psuz:zmPr id="{A93C6F48-494A-4F5D-BF03-6482ADFF47F6}" transitionDur="1000">
                      <p166:blipFill xmlns:p166="http://schemas.microsoft.com/office/powerpoint/2016/6/main">
                        <a:blip r:embed="rId62"/>
                        <a:stretch>
                          <a:fillRect/>
                        </a:stretch>
                      </p166:blipFill>
                      <p166:spPr xmlns:p166="http://schemas.microsoft.com/office/powerpoint/2016/6/main">
                        <a:xfrm>
                          <a:off x="1662509" y="3236306"/>
                          <a:ext cx="870267" cy="489525"/>
                        </a:xfrm>
                        <a:prstGeom prst="rect">
                          <a:avLst/>
                        </a:prstGeom>
                        <a:ln w="3175">
                          <a:solidFill>
                            <a:prstClr val="ltGray"/>
                          </a:solidFill>
                        </a:ln>
                      </p166:spPr>
                    </psuz:zmPr>
                  </psuz:summaryZmObj>
                  <psuz:summaryZmObj sectionId="{30B324B0-EDA8-4A80-9D33-B1AF7736CFD1}">
                    <psuz:zmPr id="{47956DE3-F8B4-4CD8-B34D-DEB518E34C60}" transitionDur="1000">
                      <p166:blipFill xmlns:p166="http://schemas.microsoft.com/office/powerpoint/2016/6/main">
                        <a:blip r:embed="rId63"/>
                        <a:stretch>
                          <a:fillRect/>
                        </a:stretch>
                      </p166:blipFill>
                      <p166:spPr xmlns:p166="http://schemas.microsoft.com/office/powerpoint/2016/6/main">
                        <a:xfrm>
                          <a:off x="2565411" y="3236306"/>
                          <a:ext cx="870267" cy="489525"/>
                        </a:xfrm>
                        <a:prstGeom prst="rect">
                          <a:avLst/>
                        </a:prstGeom>
                        <a:ln w="3175">
                          <a:solidFill>
                            <a:prstClr val="ltGray"/>
                          </a:solidFill>
                        </a:ln>
                      </p166:spPr>
                    </psuz:zmPr>
                  </psuz:summaryZmObj>
                  <psuz:summaryZmObj sectionId="{1A20D69C-C872-49D7-9F5F-544FD15521A3}">
                    <psuz:zmPr id="{51E13F4C-6E1D-42FA-A78B-8582E92ABFBA}" transitionDur="1000">
                      <p166:blipFill xmlns:p166="http://schemas.microsoft.com/office/powerpoint/2016/6/main">
                        <a:blip r:embed="rId64"/>
                        <a:stretch>
                          <a:fillRect/>
                        </a:stretch>
                      </p166:blipFill>
                      <p166:spPr xmlns:p166="http://schemas.microsoft.com/office/powerpoint/2016/6/main">
                        <a:xfrm>
                          <a:off x="3468313" y="3236306"/>
                          <a:ext cx="870267" cy="489525"/>
                        </a:xfrm>
                        <a:prstGeom prst="rect">
                          <a:avLst/>
                        </a:prstGeom>
                        <a:ln w="3175">
                          <a:solidFill>
                            <a:prstClr val="ltGray"/>
                          </a:solidFill>
                        </a:ln>
                      </p166:spPr>
                    </psuz:zmPr>
                  </psuz:summaryZmObj>
                  <psuz:summaryZmObj sectionId="{9EF79E6D-6FE3-4D63-97E9-E562C72AFE4A}">
                    <psuz:zmPr id="{5D65B1E0-0B03-4B06-B51E-156DF7655387}" transitionDur="1000">
                      <p166:blipFill xmlns:p166="http://schemas.microsoft.com/office/powerpoint/2016/6/main">
                        <a:blip r:embed="rId65"/>
                        <a:stretch>
                          <a:fillRect/>
                        </a:stretch>
                      </p166:blipFill>
                      <p166:spPr xmlns:p166="http://schemas.microsoft.com/office/powerpoint/2016/6/main">
                        <a:xfrm>
                          <a:off x="4371215" y="3236306"/>
                          <a:ext cx="870267" cy="489525"/>
                        </a:xfrm>
                        <a:prstGeom prst="rect">
                          <a:avLst/>
                        </a:prstGeom>
                        <a:ln w="3175">
                          <a:solidFill>
                            <a:prstClr val="ltGray"/>
                          </a:solidFill>
                        </a:ln>
                      </p166:spPr>
                    </psuz:zmPr>
                  </psuz:summaryZmObj>
                  <psuz:summaryZmObj sectionId="{FB886422-F082-4E69-A111-5A8CC7B6CB15}">
                    <psuz:zmPr id="{46E61D9D-B6A6-463B-94BD-521645A89DC1}" transitionDur="1000">
                      <p166:blipFill xmlns:p166="http://schemas.microsoft.com/office/powerpoint/2016/6/main">
                        <a:blip r:embed="rId66"/>
                        <a:stretch>
                          <a:fillRect/>
                        </a:stretch>
                      </p166:blipFill>
                      <p166:spPr xmlns:p166="http://schemas.microsoft.com/office/powerpoint/2016/6/main">
                        <a:xfrm>
                          <a:off x="5274117" y="3236306"/>
                          <a:ext cx="870267" cy="489525"/>
                        </a:xfrm>
                        <a:prstGeom prst="rect">
                          <a:avLst/>
                        </a:prstGeom>
                        <a:ln w="3175">
                          <a:solidFill>
                            <a:prstClr val="ltGray"/>
                          </a:solidFill>
                        </a:ln>
                      </p166:spPr>
                    </psuz:zmPr>
                  </psuz:summaryZmObj>
                  <psuz:summaryZmObj sectionId="{5557729D-9C0D-45C9-B2F8-4405BA4F27DC}">
                    <psuz:zmPr id="{03DCEDE3-87CB-4647-864A-39C3730719B1}" transitionDur="1000">
                      <p166:blipFill xmlns:p166="http://schemas.microsoft.com/office/powerpoint/2016/6/main">
                        <a:blip r:embed="rId67"/>
                        <a:stretch>
                          <a:fillRect/>
                        </a:stretch>
                      </p166:blipFill>
                      <p166:spPr xmlns:p166="http://schemas.microsoft.com/office/powerpoint/2016/6/main">
                        <a:xfrm>
                          <a:off x="6177019" y="3236306"/>
                          <a:ext cx="870267" cy="489525"/>
                        </a:xfrm>
                        <a:prstGeom prst="rect">
                          <a:avLst/>
                        </a:prstGeom>
                        <a:ln w="3175">
                          <a:solidFill>
                            <a:prstClr val="ltGray"/>
                          </a:solidFill>
                        </a:ln>
                      </p166:spPr>
                    </psuz:zmPr>
                  </psuz:summaryZmObj>
                  <psuz:summaryZmObj sectionId="{11360521-C62E-47EC-971B-1A3DD6F001B5}">
                    <psuz:zmPr id="{9DF8C9EC-A842-4F47-BEB1-2747C9440BA9}" transitionDur="1000">
                      <p166:blipFill xmlns:p166="http://schemas.microsoft.com/office/powerpoint/2016/6/main">
                        <a:blip r:embed="rId68"/>
                        <a:stretch>
                          <a:fillRect/>
                        </a:stretch>
                      </p166:blipFill>
                      <p166:spPr xmlns:p166="http://schemas.microsoft.com/office/powerpoint/2016/6/main">
                        <a:xfrm>
                          <a:off x="7079921" y="3236306"/>
                          <a:ext cx="870267" cy="489525"/>
                        </a:xfrm>
                        <a:prstGeom prst="rect">
                          <a:avLst/>
                        </a:prstGeom>
                        <a:ln w="3175">
                          <a:solidFill>
                            <a:prstClr val="ltGray"/>
                          </a:solidFill>
                        </a:ln>
                      </p166:spPr>
                    </psuz:zmPr>
                  </psuz:summaryZmObj>
                  <psuz:summaryZmObj sectionId="{419F7237-5ADB-4842-AB50-3D5B2858DB06}">
                    <psuz:zmPr id="{46966987-2671-4920-9359-C18451298570}" transitionDur="1000">
                      <p166:blipFill xmlns:p166="http://schemas.microsoft.com/office/powerpoint/2016/6/main">
                        <a:blip r:embed="rId69"/>
                        <a:stretch>
                          <a:fillRect/>
                        </a:stretch>
                      </p166:blipFill>
                      <p166:spPr xmlns:p166="http://schemas.microsoft.com/office/powerpoint/2016/6/main">
                        <a:xfrm>
                          <a:off x="7982823" y="3236306"/>
                          <a:ext cx="870267" cy="489525"/>
                        </a:xfrm>
                        <a:prstGeom prst="rect">
                          <a:avLst/>
                        </a:prstGeom>
                        <a:ln w="3175">
                          <a:solidFill>
                            <a:prstClr val="ltGray"/>
                          </a:solidFill>
                        </a:ln>
                      </p166:spPr>
                    </psuz:zmPr>
                  </psuz:summaryZmObj>
                  <psuz:summaryZmObj sectionId="{F9747033-9BE9-4F4B-9D42-A91B5AD9CB47}">
                    <psuz:zmPr id="{0D94668C-11C2-460D-A3F7-EB381A8382E0}" transitionDur="1000">
                      <p166:blipFill xmlns:p166="http://schemas.microsoft.com/office/powerpoint/2016/6/main">
                        <a:blip r:embed="rId70"/>
                        <a:stretch>
                          <a:fillRect/>
                        </a:stretch>
                      </p166:blipFill>
                      <p166:spPr xmlns:p166="http://schemas.microsoft.com/office/powerpoint/2016/6/main">
                        <a:xfrm>
                          <a:off x="8885725" y="3236306"/>
                          <a:ext cx="870267" cy="489525"/>
                        </a:xfrm>
                        <a:prstGeom prst="rect">
                          <a:avLst/>
                        </a:prstGeom>
                        <a:ln w="3175">
                          <a:solidFill>
                            <a:prstClr val="ltGray"/>
                          </a:solidFill>
                        </a:ln>
                      </p166:spPr>
                    </psuz:zmPr>
                  </psuz:summaryZmObj>
                  <psuz:summaryZmObj sectionId="{696D1BAE-6885-4DE1-AA34-AE5AFBEB0731}">
                    <psuz:zmPr id="{BC2183D0-B7D6-477F-A8CF-2BFA2F14BEEA}" transitionDur="1000">
                      <p166:blipFill xmlns:p166="http://schemas.microsoft.com/office/powerpoint/2016/6/main">
                        <a:blip r:embed="rId71"/>
                        <a:stretch>
                          <a:fillRect/>
                        </a:stretch>
                      </p166:blipFill>
                      <p166:spPr xmlns:p166="http://schemas.microsoft.com/office/powerpoint/2016/6/main">
                        <a:xfrm>
                          <a:off x="759607" y="3758466"/>
                          <a:ext cx="870267" cy="489525"/>
                        </a:xfrm>
                        <a:prstGeom prst="rect">
                          <a:avLst/>
                        </a:prstGeom>
                        <a:ln w="3175">
                          <a:solidFill>
                            <a:prstClr val="ltGray"/>
                          </a:solidFill>
                        </a:ln>
                      </p166:spPr>
                    </psuz:zmPr>
                  </psuz:summaryZmObj>
                  <psuz:summaryZmObj sectionId="{73D3E291-C2C0-4C7D-AB59-AAB1C7AC6576}">
                    <psuz:zmPr id="{555F05DA-891A-4C62-81D0-62BADDBC398C}" transitionDur="1000">
                      <p166:blipFill xmlns:p166="http://schemas.microsoft.com/office/powerpoint/2016/6/main">
                        <a:blip r:embed="rId72"/>
                        <a:stretch>
                          <a:fillRect/>
                        </a:stretch>
                      </p166:blipFill>
                      <p166:spPr xmlns:p166="http://schemas.microsoft.com/office/powerpoint/2016/6/main">
                        <a:xfrm>
                          <a:off x="1662509" y="3758466"/>
                          <a:ext cx="870267" cy="489525"/>
                        </a:xfrm>
                        <a:prstGeom prst="rect">
                          <a:avLst/>
                        </a:prstGeom>
                        <a:ln w="3175">
                          <a:solidFill>
                            <a:prstClr val="ltGray"/>
                          </a:solidFill>
                        </a:ln>
                      </p166:spPr>
                    </psuz:zmPr>
                  </psuz:summaryZmObj>
                  <psuz:summaryZmObj sectionId="{D4A290BD-4AFA-47C6-B275-18ABF2A890CD}">
                    <psuz:zmPr id="{39CC3733-19A1-420F-8EFF-132EF909519A}" transitionDur="1000">
                      <p166:blipFill xmlns:p166="http://schemas.microsoft.com/office/powerpoint/2016/6/main">
                        <a:blip r:embed="rId73"/>
                        <a:stretch>
                          <a:fillRect/>
                        </a:stretch>
                      </p166:blipFill>
                      <p166:spPr xmlns:p166="http://schemas.microsoft.com/office/powerpoint/2016/6/main">
                        <a:xfrm>
                          <a:off x="2565411" y="3758466"/>
                          <a:ext cx="870267" cy="489525"/>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4E28508C-3C5D-4529-881A-22328CF18357}"/>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7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97807" y="1928971"/>
                  <a:ext cx="870267" cy="489525"/>
                </a:xfrm>
                <a:prstGeom prst="rect">
                  <a:avLst/>
                </a:prstGeom>
                <a:ln w="3175">
                  <a:solidFill>
                    <a:prstClr val="ltGray"/>
                  </a:solidFill>
                </a:ln>
              </p:spPr>
            </p:pic>
            <p:pic>
              <p:nvPicPr>
                <p:cNvPr id="9" name="Image 9">
                  <a:hlinkClick r:id="rId7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0709" y="1928971"/>
                  <a:ext cx="870267" cy="489525"/>
                </a:xfrm>
                <a:prstGeom prst="rect">
                  <a:avLst/>
                </a:prstGeom>
                <a:ln w="3175">
                  <a:solidFill>
                    <a:prstClr val="ltGray"/>
                  </a:solidFill>
                </a:ln>
              </p:spPr>
            </p:pic>
            <p:pic>
              <p:nvPicPr>
                <p:cNvPr id="10" name="Image 10">
                  <a:hlinkClick r:id="rId7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403611" y="1928971"/>
                  <a:ext cx="870267" cy="489525"/>
                </a:xfrm>
                <a:prstGeom prst="rect">
                  <a:avLst/>
                </a:prstGeom>
                <a:ln w="3175">
                  <a:solidFill>
                    <a:prstClr val="ltGray"/>
                  </a:solidFill>
                </a:ln>
              </p:spPr>
            </p:pic>
            <p:pic>
              <p:nvPicPr>
                <p:cNvPr id="11" name="Image 11">
                  <a:hlinkClick r:id="rId7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306513" y="1928971"/>
                  <a:ext cx="870267" cy="489525"/>
                </a:xfrm>
                <a:prstGeom prst="rect">
                  <a:avLst/>
                </a:prstGeom>
                <a:ln w="3175">
                  <a:solidFill>
                    <a:prstClr val="ltGray"/>
                  </a:solidFill>
                </a:ln>
              </p:spPr>
            </p:pic>
            <p:pic>
              <p:nvPicPr>
                <p:cNvPr id="12" name="Image 12">
                  <a:hlinkClick r:id="rId7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209415" y="1928971"/>
                  <a:ext cx="870267" cy="489525"/>
                </a:xfrm>
                <a:prstGeom prst="rect">
                  <a:avLst/>
                </a:prstGeom>
                <a:ln w="3175">
                  <a:solidFill>
                    <a:prstClr val="ltGray"/>
                  </a:solidFill>
                </a:ln>
              </p:spPr>
            </p:pic>
            <p:pic>
              <p:nvPicPr>
                <p:cNvPr id="13" name="Image 13">
                  <a:hlinkClick r:id="rId7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2317" y="1928971"/>
                  <a:ext cx="870267" cy="489525"/>
                </a:xfrm>
                <a:prstGeom prst="rect">
                  <a:avLst/>
                </a:prstGeom>
                <a:ln w="3175">
                  <a:solidFill>
                    <a:prstClr val="ltGray"/>
                  </a:solidFill>
                </a:ln>
              </p:spPr>
            </p:pic>
            <p:pic>
              <p:nvPicPr>
                <p:cNvPr id="14" name="Image 14"/>
                <p:cNvPicPr>
                  <a:picLocks noSelect="1" noRot="1" noChangeAspect="1" noMove="1" noResize="1" noEditPoints="1" noAdjustHandles="1" noChangeArrowheads="1" noChangeShapeType="1"/>
                </p:cNvPicPr>
                <p:nvPr/>
              </p:nvPicPr>
              <p:blipFill>
                <a:blip r:embed="rId8"/>
                <a:stretch>
                  <a:fillRect/>
                </a:stretch>
              </p:blipFill>
              <p:spPr>
                <a:xfrm>
                  <a:off x="7015219" y="1928971"/>
                  <a:ext cx="870267" cy="489525"/>
                </a:xfrm>
                <a:prstGeom prst="rect">
                  <a:avLst/>
                </a:prstGeom>
                <a:ln w="3175">
                  <a:solidFill>
                    <a:prstClr val="ltGray"/>
                  </a:solidFill>
                </a:ln>
              </p:spPr>
            </p:pic>
            <p:pic>
              <p:nvPicPr>
                <p:cNvPr id="15" name="Image 15">
                  <a:hlinkClick r:id="rId8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18121" y="1928971"/>
                  <a:ext cx="870267" cy="489525"/>
                </a:xfrm>
                <a:prstGeom prst="rect">
                  <a:avLst/>
                </a:prstGeom>
                <a:ln w="3175">
                  <a:solidFill>
                    <a:prstClr val="ltGray"/>
                  </a:solidFill>
                </a:ln>
              </p:spPr>
            </p:pic>
            <p:pic>
              <p:nvPicPr>
                <p:cNvPr id="16" name="Image 16">
                  <a:hlinkClick r:id="rId8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821023" y="1928971"/>
                  <a:ext cx="870267" cy="489525"/>
                </a:xfrm>
                <a:prstGeom prst="rect">
                  <a:avLst/>
                </a:prstGeom>
                <a:ln w="3175">
                  <a:solidFill>
                    <a:prstClr val="ltGray"/>
                  </a:solidFill>
                </a:ln>
              </p:spPr>
            </p:pic>
            <p:pic>
              <p:nvPicPr>
                <p:cNvPr id="17" name="Image 17">
                  <a:hlinkClick r:id="rId8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723925" y="1928971"/>
                  <a:ext cx="870267" cy="489525"/>
                </a:xfrm>
                <a:prstGeom prst="rect">
                  <a:avLst/>
                </a:prstGeom>
                <a:ln w="3175">
                  <a:solidFill>
                    <a:prstClr val="ltGray"/>
                  </a:solidFill>
                </a:ln>
              </p:spPr>
            </p:pic>
            <p:pic>
              <p:nvPicPr>
                <p:cNvPr id="18" name="Image 18">
                  <a:hlinkClick r:id="rId8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597807" y="2451131"/>
                  <a:ext cx="870267" cy="489525"/>
                </a:xfrm>
                <a:prstGeom prst="rect">
                  <a:avLst/>
                </a:prstGeom>
                <a:ln w="3175">
                  <a:solidFill>
                    <a:prstClr val="ltGray"/>
                  </a:solidFill>
                </a:ln>
              </p:spPr>
            </p:pic>
            <p:pic>
              <p:nvPicPr>
                <p:cNvPr id="19" name="Image 19">
                  <a:hlinkClick r:id="rId8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500709" y="2451131"/>
                  <a:ext cx="870267" cy="489525"/>
                </a:xfrm>
                <a:prstGeom prst="rect">
                  <a:avLst/>
                </a:prstGeom>
                <a:ln w="3175">
                  <a:solidFill>
                    <a:prstClr val="ltGray"/>
                  </a:solidFill>
                </a:ln>
              </p:spPr>
            </p:pic>
            <p:pic>
              <p:nvPicPr>
                <p:cNvPr id="20" name="Image 20">
                  <a:hlinkClick r:id="rId8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403611" y="2451131"/>
                  <a:ext cx="870267" cy="489525"/>
                </a:xfrm>
                <a:prstGeom prst="rect">
                  <a:avLst/>
                </a:prstGeom>
                <a:ln w="3175">
                  <a:solidFill>
                    <a:prstClr val="ltGray"/>
                  </a:solidFill>
                </a:ln>
              </p:spPr>
            </p:pic>
            <p:pic>
              <p:nvPicPr>
                <p:cNvPr id="21" name="Image 21">
                  <a:hlinkClick r:id="rId8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06513" y="2451131"/>
                  <a:ext cx="870267" cy="489525"/>
                </a:xfrm>
                <a:prstGeom prst="rect">
                  <a:avLst/>
                </a:prstGeom>
                <a:ln w="3175">
                  <a:solidFill>
                    <a:prstClr val="ltGray"/>
                  </a:solidFill>
                </a:ln>
              </p:spPr>
            </p:pic>
            <p:pic>
              <p:nvPicPr>
                <p:cNvPr id="22" name="Image 22">
                  <a:hlinkClick r:id="rId8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209415" y="2451131"/>
                  <a:ext cx="870267" cy="489525"/>
                </a:xfrm>
                <a:prstGeom prst="rect">
                  <a:avLst/>
                </a:prstGeom>
                <a:ln w="3175">
                  <a:solidFill>
                    <a:prstClr val="ltGray"/>
                  </a:solidFill>
                </a:ln>
              </p:spPr>
            </p:pic>
            <p:pic>
              <p:nvPicPr>
                <p:cNvPr id="23" name="Image 23">
                  <a:hlinkClick r:id="rId8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2317" y="2451131"/>
                  <a:ext cx="870267" cy="489525"/>
                </a:xfrm>
                <a:prstGeom prst="rect">
                  <a:avLst/>
                </a:prstGeom>
                <a:ln w="3175">
                  <a:solidFill>
                    <a:prstClr val="ltGray"/>
                  </a:solidFill>
                </a:ln>
              </p:spPr>
            </p:pic>
            <p:pic>
              <p:nvPicPr>
                <p:cNvPr id="24" name="Image 24">
                  <a:hlinkClick r:id="rId8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15219" y="2451131"/>
                  <a:ext cx="870267" cy="489525"/>
                </a:xfrm>
                <a:prstGeom prst="rect">
                  <a:avLst/>
                </a:prstGeom>
                <a:ln w="3175">
                  <a:solidFill>
                    <a:prstClr val="ltGray"/>
                  </a:solidFill>
                </a:ln>
              </p:spPr>
            </p:pic>
            <p:pic>
              <p:nvPicPr>
                <p:cNvPr id="25" name="Image 25">
                  <a:hlinkClick r:id="rId9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7918121" y="2451131"/>
                  <a:ext cx="870267" cy="489525"/>
                </a:xfrm>
                <a:prstGeom prst="rect">
                  <a:avLst/>
                </a:prstGeom>
                <a:ln w="3175">
                  <a:solidFill>
                    <a:prstClr val="ltGray"/>
                  </a:solidFill>
                </a:ln>
              </p:spPr>
            </p:pic>
            <p:pic>
              <p:nvPicPr>
                <p:cNvPr id="26" name="Image 26">
                  <a:hlinkClick r:id="rId9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8821023" y="2451131"/>
                  <a:ext cx="870267" cy="489525"/>
                </a:xfrm>
                <a:prstGeom prst="rect">
                  <a:avLst/>
                </a:prstGeom>
                <a:ln w="3175">
                  <a:solidFill>
                    <a:prstClr val="ltGray"/>
                  </a:solidFill>
                </a:ln>
              </p:spPr>
            </p:pic>
            <p:pic>
              <p:nvPicPr>
                <p:cNvPr id="27" name="Image 27">
                  <a:hlinkClick r:id="rId9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9723925" y="2451131"/>
                  <a:ext cx="870267" cy="489525"/>
                </a:xfrm>
                <a:prstGeom prst="rect">
                  <a:avLst/>
                </a:prstGeom>
                <a:ln w="3175">
                  <a:solidFill>
                    <a:prstClr val="ltGray"/>
                  </a:solidFill>
                </a:ln>
              </p:spPr>
            </p:pic>
            <p:pic>
              <p:nvPicPr>
                <p:cNvPr id="28" name="Image 28">
                  <a:hlinkClick r:id="rId9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597807" y="2973291"/>
                  <a:ext cx="870267" cy="489525"/>
                </a:xfrm>
                <a:prstGeom prst="rect">
                  <a:avLst/>
                </a:prstGeom>
                <a:ln w="3175">
                  <a:solidFill>
                    <a:prstClr val="ltGray"/>
                  </a:solidFill>
                </a:ln>
              </p:spPr>
            </p:pic>
            <p:pic>
              <p:nvPicPr>
                <p:cNvPr id="29" name="Image 29">
                  <a:hlinkClick r:id="rId9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500709" y="2973291"/>
                  <a:ext cx="870267" cy="489525"/>
                </a:xfrm>
                <a:prstGeom prst="rect">
                  <a:avLst/>
                </a:prstGeom>
                <a:ln w="3175">
                  <a:solidFill>
                    <a:prstClr val="ltGray"/>
                  </a:solidFill>
                </a:ln>
              </p:spPr>
            </p:pic>
            <p:pic>
              <p:nvPicPr>
                <p:cNvPr id="30" name="Image 30">
                  <a:hlinkClick r:id="rId9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403611" y="2973291"/>
                  <a:ext cx="870267" cy="489525"/>
                </a:xfrm>
                <a:prstGeom prst="rect">
                  <a:avLst/>
                </a:prstGeom>
                <a:ln w="3175">
                  <a:solidFill>
                    <a:prstClr val="ltGray"/>
                  </a:solidFill>
                </a:ln>
              </p:spPr>
            </p:pic>
            <p:pic>
              <p:nvPicPr>
                <p:cNvPr id="31" name="Image 31">
                  <a:hlinkClick r:id="rId9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306513" y="2973291"/>
                  <a:ext cx="870267" cy="489525"/>
                </a:xfrm>
                <a:prstGeom prst="rect">
                  <a:avLst/>
                </a:prstGeom>
                <a:ln w="3175">
                  <a:solidFill>
                    <a:prstClr val="ltGray"/>
                  </a:solidFill>
                </a:ln>
              </p:spPr>
            </p:pic>
            <p:pic>
              <p:nvPicPr>
                <p:cNvPr id="32" name="Image 32">
                  <a:hlinkClick r:id="rId9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209415" y="2973291"/>
                  <a:ext cx="870267" cy="489525"/>
                </a:xfrm>
                <a:prstGeom prst="rect">
                  <a:avLst/>
                </a:prstGeom>
                <a:ln w="3175">
                  <a:solidFill>
                    <a:prstClr val="ltGray"/>
                  </a:solidFill>
                </a:ln>
              </p:spPr>
            </p:pic>
            <p:pic>
              <p:nvPicPr>
                <p:cNvPr id="33" name="Image 33">
                  <a:hlinkClick r:id="rId9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2317" y="2973291"/>
                  <a:ext cx="870267" cy="489525"/>
                </a:xfrm>
                <a:prstGeom prst="rect">
                  <a:avLst/>
                </a:prstGeom>
                <a:ln w="3175">
                  <a:solidFill>
                    <a:prstClr val="ltGray"/>
                  </a:solidFill>
                </a:ln>
              </p:spPr>
            </p:pic>
            <p:pic>
              <p:nvPicPr>
                <p:cNvPr id="34" name="Image 34">
                  <a:hlinkClick r:id="rId9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15219" y="2973291"/>
                  <a:ext cx="870267" cy="489525"/>
                </a:xfrm>
                <a:prstGeom prst="rect">
                  <a:avLst/>
                </a:prstGeom>
                <a:ln w="3175">
                  <a:solidFill>
                    <a:prstClr val="ltGray"/>
                  </a:solidFill>
                </a:ln>
              </p:spPr>
            </p:pic>
            <p:pic>
              <p:nvPicPr>
                <p:cNvPr id="35" name="Image 35">
                  <a:hlinkClick r:id="rId10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7918121" y="2973291"/>
                  <a:ext cx="870267" cy="489525"/>
                </a:xfrm>
                <a:prstGeom prst="rect">
                  <a:avLst/>
                </a:prstGeom>
                <a:ln w="3175">
                  <a:solidFill>
                    <a:prstClr val="ltGray"/>
                  </a:solidFill>
                </a:ln>
              </p:spPr>
            </p:pic>
            <p:pic>
              <p:nvPicPr>
                <p:cNvPr id="36" name="Image 36">
                  <a:hlinkClick r:id="rId10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8821023" y="2973291"/>
                  <a:ext cx="870267" cy="489525"/>
                </a:xfrm>
                <a:prstGeom prst="rect">
                  <a:avLst/>
                </a:prstGeom>
                <a:ln w="3175">
                  <a:solidFill>
                    <a:prstClr val="ltGray"/>
                  </a:solidFill>
                </a:ln>
              </p:spPr>
            </p:pic>
            <p:pic>
              <p:nvPicPr>
                <p:cNvPr id="37" name="Image 37">
                  <a:hlinkClick r:id="rId10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9723925" y="2973291"/>
                  <a:ext cx="870267" cy="489525"/>
                </a:xfrm>
                <a:prstGeom prst="rect">
                  <a:avLst/>
                </a:prstGeom>
                <a:ln w="3175">
                  <a:solidFill>
                    <a:prstClr val="ltGray"/>
                  </a:solidFill>
                </a:ln>
              </p:spPr>
            </p:pic>
            <p:pic>
              <p:nvPicPr>
                <p:cNvPr id="38" name="Image 38">
                  <a:hlinkClick r:id="rId10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597807" y="3495451"/>
                  <a:ext cx="870267" cy="489525"/>
                </a:xfrm>
                <a:prstGeom prst="rect">
                  <a:avLst/>
                </a:prstGeom>
                <a:ln w="3175">
                  <a:solidFill>
                    <a:prstClr val="ltGray"/>
                  </a:solidFill>
                </a:ln>
              </p:spPr>
            </p:pic>
            <p:pic>
              <p:nvPicPr>
                <p:cNvPr id="39" name="Image 39">
                  <a:hlinkClick r:id="rId10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500709" y="3495451"/>
                  <a:ext cx="870267" cy="489525"/>
                </a:xfrm>
                <a:prstGeom prst="rect">
                  <a:avLst/>
                </a:prstGeom>
                <a:ln w="3175">
                  <a:solidFill>
                    <a:prstClr val="ltGray"/>
                  </a:solidFill>
                </a:ln>
              </p:spPr>
            </p:pic>
            <p:pic>
              <p:nvPicPr>
                <p:cNvPr id="40" name="Image 40">
                  <a:hlinkClick r:id="rId10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403611" y="3495451"/>
                  <a:ext cx="870267" cy="489525"/>
                </a:xfrm>
                <a:prstGeom prst="rect">
                  <a:avLst/>
                </a:prstGeom>
                <a:ln w="3175">
                  <a:solidFill>
                    <a:prstClr val="ltGray"/>
                  </a:solidFill>
                </a:ln>
              </p:spPr>
            </p:pic>
            <p:pic>
              <p:nvPicPr>
                <p:cNvPr id="41" name="Image 41">
                  <a:hlinkClick r:id="rId10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306513" y="3495451"/>
                  <a:ext cx="870267" cy="489525"/>
                </a:xfrm>
                <a:prstGeom prst="rect">
                  <a:avLst/>
                </a:prstGeom>
                <a:ln w="3175">
                  <a:solidFill>
                    <a:prstClr val="ltGray"/>
                  </a:solidFill>
                </a:ln>
              </p:spPr>
            </p:pic>
            <p:pic>
              <p:nvPicPr>
                <p:cNvPr id="42" name="Image 42">
                  <a:hlinkClick r:id="rId10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209415" y="3495451"/>
                  <a:ext cx="870267" cy="489525"/>
                </a:xfrm>
                <a:prstGeom prst="rect">
                  <a:avLst/>
                </a:prstGeom>
                <a:ln w="3175">
                  <a:solidFill>
                    <a:prstClr val="ltGray"/>
                  </a:solidFill>
                </a:ln>
              </p:spPr>
            </p:pic>
            <p:pic>
              <p:nvPicPr>
                <p:cNvPr id="43" name="Image 43">
                  <a:hlinkClick r:id="rId10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2317" y="3495451"/>
                  <a:ext cx="870267" cy="489525"/>
                </a:xfrm>
                <a:prstGeom prst="rect">
                  <a:avLst/>
                </a:prstGeom>
                <a:ln w="3175">
                  <a:solidFill>
                    <a:prstClr val="ltGray"/>
                  </a:solidFill>
                </a:ln>
              </p:spPr>
            </p:pic>
            <p:pic>
              <p:nvPicPr>
                <p:cNvPr id="44" name="Image 44">
                  <a:hlinkClick r:id="rId10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15219" y="3495451"/>
                  <a:ext cx="870267" cy="489525"/>
                </a:xfrm>
                <a:prstGeom prst="rect">
                  <a:avLst/>
                </a:prstGeom>
                <a:ln w="3175">
                  <a:solidFill>
                    <a:prstClr val="ltGray"/>
                  </a:solidFill>
                </a:ln>
              </p:spPr>
            </p:pic>
            <p:pic>
              <p:nvPicPr>
                <p:cNvPr id="45" name="Image 45">
                  <a:hlinkClick r:id="rId11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7918121" y="3495451"/>
                  <a:ext cx="870267" cy="489525"/>
                </a:xfrm>
                <a:prstGeom prst="rect">
                  <a:avLst/>
                </a:prstGeom>
                <a:ln w="3175">
                  <a:solidFill>
                    <a:prstClr val="ltGray"/>
                  </a:solidFill>
                </a:ln>
              </p:spPr>
            </p:pic>
            <p:pic>
              <p:nvPicPr>
                <p:cNvPr id="46" name="Image 46">
                  <a:hlinkClick r:id="rId11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8821023" y="3495451"/>
                  <a:ext cx="870267" cy="489525"/>
                </a:xfrm>
                <a:prstGeom prst="rect">
                  <a:avLst/>
                </a:prstGeom>
                <a:ln w="3175">
                  <a:solidFill>
                    <a:prstClr val="ltGray"/>
                  </a:solidFill>
                </a:ln>
              </p:spPr>
            </p:pic>
            <p:pic>
              <p:nvPicPr>
                <p:cNvPr id="47" name="Image 47">
                  <a:hlinkClick r:id="rId11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9723925" y="3495451"/>
                  <a:ext cx="870267" cy="489525"/>
                </a:xfrm>
                <a:prstGeom prst="rect">
                  <a:avLst/>
                </a:prstGeom>
                <a:ln w="3175">
                  <a:solidFill>
                    <a:prstClr val="ltGray"/>
                  </a:solidFill>
                </a:ln>
              </p:spPr>
            </p:pic>
            <p:pic>
              <p:nvPicPr>
                <p:cNvPr id="48" name="Image 48">
                  <a:hlinkClick r:id="rId11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597807" y="4017611"/>
                  <a:ext cx="870267" cy="489525"/>
                </a:xfrm>
                <a:prstGeom prst="rect">
                  <a:avLst/>
                </a:prstGeom>
                <a:ln w="3175">
                  <a:solidFill>
                    <a:prstClr val="ltGray"/>
                  </a:solidFill>
                </a:ln>
              </p:spPr>
            </p:pic>
            <p:pic>
              <p:nvPicPr>
                <p:cNvPr id="49" name="Image 49"/>
                <p:cNvPicPr>
                  <a:picLocks noSelect="1" noRot="1" noChangeAspect="1" noMove="1" noResize="1" noEditPoints="1" noAdjustHandles="1" noChangeArrowheads="1" noChangeShapeType="1"/>
                </p:cNvPicPr>
                <p:nvPr/>
              </p:nvPicPr>
              <p:blipFill>
                <a:blip r:embed="rId8"/>
                <a:stretch>
                  <a:fillRect/>
                </a:stretch>
              </p:blipFill>
              <p:spPr>
                <a:xfrm>
                  <a:off x="2500709" y="4017611"/>
                  <a:ext cx="870267" cy="489525"/>
                </a:xfrm>
                <a:prstGeom prst="rect">
                  <a:avLst/>
                </a:prstGeom>
                <a:ln w="3175">
                  <a:solidFill>
                    <a:prstClr val="ltGray"/>
                  </a:solidFill>
                </a:ln>
              </p:spPr>
            </p:pic>
            <p:pic>
              <p:nvPicPr>
                <p:cNvPr id="50" name="Image 50">
                  <a:hlinkClick r:id="rId11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3403611" y="4017611"/>
                  <a:ext cx="870267" cy="489525"/>
                </a:xfrm>
                <a:prstGeom prst="rect">
                  <a:avLst/>
                </a:prstGeom>
                <a:ln w="3175">
                  <a:solidFill>
                    <a:prstClr val="ltGray"/>
                  </a:solidFill>
                </a:ln>
              </p:spPr>
            </p:pic>
            <p:pic>
              <p:nvPicPr>
                <p:cNvPr id="51" name="Image 51">
                  <a:hlinkClick r:id="rId11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4306513" y="4017611"/>
                  <a:ext cx="870267" cy="489525"/>
                </a:xfrm>
                <a:prstGeom prst="rect">
                  <a:avLst/>
                </a:prstGeom>
                <a:ln w="3175">
                  <a:solidFill>
                    <a:prstClr val="ltGray"/>
                  </a:solidFill>
                </a:ln>
              </p:spPr>
            </p:pic>
            <p:pic>
              <p:nvPicPr>
                <p:cNvPr id="52" name="Image 52">
                  <a:hlinkClick r:id="rId11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5209415" y="4017611"/>
                  <a:ext cx="870267" cy="489525"/>
                </a:xfrm>
                <a:prstGeom prst="rect">
                  <a:avLst/>
                </a:prstGeom>
                <a:ln w="3175">
                  <a:solidFill>
                    <a:prstClr val="ltGray"/>
                  </a:solidFill>
                </a:ln>
              </p:spPr>
            </p:pic>
            <p:pic>
              <p:nvPicPr>
                <p:cNvPr id="53" name="Image 53">
                  <a:hlinkClick r:id="rId11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6112317" y="4017611"/>
                  <a:ext cx="870267" cy="489525"/>
                </a:xfrm>
                <a:prstGeom prst="rect">
                  <a:avLst/>
                </a:prstGeom>
                <a:ln w="3175">
                  <a:solidFill>
                    <a:prstClr val="ltGray"/>
                  </a:solidFill>
                </a:ln>
              </p:spPr>
            </p:pic>
            <p:pic>
              <p:nvPicPr>
                <p:cNvPr id="54" name="Image 54">
                  <a:hlinkClick r:id="rId11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7015219" y="4017611"/>
                  <a:ext cx="870267" cy="489525"/>
                </a:xfrm>
                <a:prstGeom prst="rect">
                  <a:avLst/>
                </a:prstGeom>
                <a:ln w="3175">
                  <a:solidFill>
                    <a:prstClr val="ltGray"/>
                  </a:solidFill>
                </a:ln>
              </p:spPr>
            </p:pic>
            <p:pic>
              <p:nvPicPr>
                <p:cNvPr id="55" name="Image 55">
                  <a:hlinkClick r:id="rId11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918121" y="4017611"/>
                  <a:ext cx="870267" cy="489525"/>
                </a:xfrm>
                <a:prstGeom prst="rect">
                  <a:avLst/>
                </a:prstGeom>
                <a:ln w="3175">
                  <a:solidFill>
                    <a:prstClr val="ltGray"/>
                  </a:solidFill>
                </a:ln>
              </p:spPr>
            </p:pic>
            <p:pic>
              <p:nvPicPr>
                <p:cNvPr id="56" name="Image 56">
                  <a:hlinkClick r:id="rId12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821023" y="4017611"/>
                  <a:ext cx="870267" cy="489525"/>
                </a:xfrm>
                <a:prstGeom prst="rect">
                  <a:avLst/>
                </a:prstGeom>
                <a:ln w="3175">
                  <a:solidFill>
                    <a:prstClr val="ltGray"/>
                  </a:solidFill>
                </a:ln>
              </p:spPr>
            </p:pic>
            <p:pic>
              <p:nvPicPr>
                <p:cNvPr id="57" name="Image 57">
                  <a:hlinkClick r:id="rId12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723925" y="4017611"/>
                  <a:ext cx="870267" cy="489525"/>
                </a:xfrm>
                <a:prstGeom prst="rect">
                  <a:avLst/>
                </a:prstGeom>
                <a:ln w="3175">
                  <a:solidFill>
                    <a:prstClr val="ltGray"/>
                  </a:solidFill>
                </a:ln>
              </p:spPr>
            </p:pic>
            <p:pic>
              <p:nvPicPr>
                <p:cNvPr id="58" name="Image 58">
                  <a:hlinkClick r:id="rId12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597807" y="4539771"/>
                  <a:ext cx="870267" cy="489525"/>
                </a:xfrm>
                <a:prstGeom prst="rect">
                  <a:avLst/>
                </a:prstGeom>
                <a:ln w="3175">
                  <a:solidFill>
                    <a:prstClr val="ltGray"/>
                  </a:solidFill>
                </a:ln>
              </p:spPr>
            </p:pic>
            <p:pic>
              <p:nvPicPr>
                <p:cNvPr id="59" name="Image 59">
                  <a:hlinkClick r:id="rId12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2500709" y="4539771"/>
                  <a:ext cx="870267" cy="489525"/>
                </a:xfrm>
                <a:prstGeom prst="rect">
                  <a:avLst/>
                </a:prstGeom>
                <a:ln w="3175">
                  <a:solidFill>
                    <a:prstClr val="ltGray"/>
                  </a:solidFill>
                </a:ln>
              </p:spPr>
            </p:pic>
            <p:pic>
              <p:nvPicPr>
                <p:cNvPr id="60" name="Image 60">
                  <a:hlinkClick r:id="rId12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3403611" y="4539771"/>
                  <a:ext cx="870267" cy="489525"/>
                </a:xfrm>
                <a:prstGeom prst="rect">
                  <a:avLst/>
                </a:prstGeom>
                <a:ln w="3175">
                  <a:solidFill>
                    <a:prstClr val="ltGray"/>
                  </a:solidFill>
                </a:ln>
              </p:spPr>
            </p:pic>
            <p:pic>
              <p:nvPicPr>
                <p:cNvPr id="61" name="Image 61">
                  <a:hlinkClick r:id="rId12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4306513" y="4539771"/>
                  <a:ext cx="870267" cy="489525"/>
                </a:xfrm>
                <a:prstGeom prst="rect">
                  <a:avLst/>
                </a:prstGeom>
                <a:ln w="3175">
                  <a:solidFill>
                    <a:prstClr val="ltGray"/>
                  </a:solidFill>
                </a:ln>
              </p:spPr>
            </p:pic>
            <p:pic>
              <p:nvPicPr>
                <p:cNvPr id="62" name="Image 62">
                  <a:hlinkClick r:id="rId12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5209415" y="4539771"/>
                  <a:ext cx="870267" cy="489525"/>
                </a:xfrm>
                <a:prstGeom prst="rect">
                  <a:avLst/>
                </a:prstGeom>
                <a:ln w="3175">
                  <a:solidFill>
                    <a:prstClr val="ltGray"/>
                  </a:solidFill>
                </a:ln>
              </p:spPr>
            </p:pic>
            <p:pic>
              <p:nvPicPr>
                <p:cNvPr id="63" name="Image 63">
                  <a:hlinkClick r:id="rId12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6112317" y="4539771"/>
                  <a:ext cx="870267" cy="489525"/>
                </a:xfrm>
                <a:prstGeom prst="rect">
                  <a:avLst/>
                </a:prstGeom>
                <a:ln w="3175">
                  <a:solidFill>
                    <a:prstClr val="ltGray"/>
                  </a:solidFill>
                </a:ln>
              </p:spPr>
            </p:pic>
            <p:pic>
              <p:nvPicPr>
                <p:cNvPr id="64" name="Image 64">
                  <a:hlinkClick r:id="rId12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7015219" y="4539771"/>
                  <a:ext cx="870267" cy="489525"/>
                </a:xfrm>
                <a:prstGeom prst="rect">
                  <a:avLst/>
                </a:prstGeom>
                <a:ln w="3175">
                  <a:solidFill>
                    <a:prstClr val="ltGray"/>
                  </a:solidFill>
                </a:ln>
              </p:spPr>
            </p:pic>
            <p:pic>
              <p:nvPicPr>
                <p:cNvPr id="65" name="Image 65">
                  <a:hlinkClick r:id="rId12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918121" y="4539771"/>
                  <a:ext cx="870267" cy="489525"/>
                </a:xfrm>
                <a:prstGeom prst="rect">
                  <a:avLst/>
                </a:prstGeom>
                <a:ln w="3175">
                  <a:solidFill>
                    <a:prstClr val="ltGray"/>
                  </a:solidFill>
                </a:ln>
              </p:spPr>
            </p:pic>
            <p:pic>
              <p:nvPicPr>
                <p:cNvPr id="66" name="Image 66">
                  <a:hlinkClick r:id="rId13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821023" y="4539771"/>
                  <a:ext cx="870267" cy="489525"/>
                </a:xfrm>
                <a:prstGeom prst="rect">
                  <a:avLst/>
                </a:prstGeom>
                <a:ln w="3175">
                  <a:solidFill>
                    <a:prstClr val="ltGray"/>
                  </a:solidFill>
                </a:ln>
              </p:spPr>
            </p:pic>
            <p:pic>
              <p:nvPicPr>
                <p:cNvPr id="67" name="Image 67">
                  <a:hlinkClick r:id="rId13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723925" y="4539771"/>
                  <a:ext cx="870267" cy="489525"/>
                </a:xfrm>
                <a:prstGeom prst="rect">
                  <a:avLst/>
                </a:prstGeom>
                <a:ln w="3175">
                  <a:solidFill>
                    <a:prstClr val="ltGray"/>
                  </a:solidFill>
                </a:ln>
              </p:spPr>
            </p:pic>
            <p:pic>
              <p:nvPicPr>
                <p:cNvPr id="68" name="Image 68">
                  <a:hlinkClick r:id="rId13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597807" y="5061931"/>
                  <a:ext cx="870267" cy="489525"/>
                </a:xfrm>
                <a:prstGeom prst="rect">
                  <a:avLst/>
                </a:prstGeom>
                <a:ln w="3175">
                  <a:solidFill>
                    <a:prstClr val="ltGray"/>
                  </a:solidFill>
                </a:ln>
              </p:spPr>
            </p:pic>
            <p:pic>
              <p:nvPicPr>
                <p:cNvPr id="69" name="Image 69">
                  <a:hlinkClick r:id="rId13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2500709" y="5061931"/>
                  <a:ext cx="870267" cy="489525"/>
                </a:xfrm>
                <a:prstGeom prst="rect">
                  <a:avLst/>
                </a:prstGeom>
                <a:ln w="3175">
                  <a:solidFill>
                    <a:prstClr val="ltGray"/>
                  </a:solidFill>
                </a:ln>
              </p:spPr>
            </p:pic>
            <p:pic>
              <p:nvPicPr>
                <p:cNvPr id="70" name="Image 70">
                  <a:hlinkClick r:id="rId134"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3403611" y="5061931"/>
                  <a:ext cx="870267" cy="489525"/>
                </a:xfrm>
                <a:prstGeom prst="rect">
                  <a:avLst/>
                </a:prstGeom>
                <a:ln w="3175">
                  <a:solidFill>
                    <a:prstClr val="ltGray"/>
                  </a:solidFill>
                </a:ln>
              </p:spPr>
            </p:pic>
            <p:pic>
              <p:nvPicPr>
                <p:cNvPr id="71" name="Image 71">
                  <a:hlinkClick r:id="rId135"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4306513" y="5061931"/>
                  <a:ext cx="870267" cy="489525"/>
                </a:xfrm>
                <a:prstGeom prst="rect">
                  <a:avLst/>
                </a:prstGeom>
                <a:ln w="3175">
                  <a:solidFill>
                    <a:prstClr val="ltGray"/>
                  </a:solidFill>
                </a:ln>
              </p:spPr>
            </p:pic>
            <p:pic>
              <p:nvPicPr>
                <p:cNvPr id="72" name="Image 72">
                  <a:hlinkClick r:id="rId136"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5209415" y="5061931"/>
                  <a:ext cx="870267" cy="489525"/>
                </a:xfrm>
                <a:prstGeom prst="rect">
                  <a:avLst/>
                </a:prstGeom>
                <a:ln w="3175">
                  <a:solidFill>
                    <a:prstClr val="ltGray"/>
                  </a:solidFill>
                </a:ln>
              </p:spPr>
            </p:pic>
            <p:pic>
              <p:nvPicPr>
                <p:cNvPr id="73" name="Image 73">
                  <a:hlinkClick r:id="rId137"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6112317" y="5061931"/>
                  <a:ext cx="870267" cy="489525"/>
                </a:xfrm>
                <a:prstGeom prst="rect">
                  <a:avLst/>
                </a:prstGeom>
                <a:ln w="3175">
                  <a:solidFill>
                    <a:prstClr val="ltGray"/>
                  </a:solidFill>
                </a:ln>
              </p:spPr>
            </p:pic>
            <p:pic>
              <p:nvPicPr>
                <p:cNvPr id="74" name="Image 74">
                  <a:hlinkClick r:id="rId138"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7015219" y="5061931"/>
                  <a:ext cx="870267" cy="489525"/>
                </a:xfrm>
                <a:prstGeom prst="rect">
                  <a:avLst/>
                </a:prstGeom>
                <a:ln w="3175">
                  <a:solidFill>
                    <a:prstClr val="ltGray"/>
                  </a:solidFill>
                </a:ln>
              </p:spPr>
            </p:pic>
            <p:pic>
              <p:nvPicPr>
                <p:cNvPr id="75" name="Image 75">
                  <a:hlinkClick r:id="rId139" action="ppaction://hlinksldjump"/>
                </p:cNvPr>
                <p:cNvPicPr>
                  <a:picLocks noSelect="1" noRot="1" noChangeAspect="1" noMove="1" noResize="1" noEditPoints="1" noAdjustHandles="1" noChangeArrowheads="1" noChangeShapeType="1"/>
                </p:cNvPicPr>
                <p:nvPr/>
              </p:nvPicPr>
              <p:blipFill>
                <a:blip r:embed="rId68"/>
                <a:stretch>
                  <a:fillRect/>
                </a:stretch>
              </p:blipFill>
              <p:spPr>
                <a:xfrm>
                  <a:off x="7918121" y="5061931"/>
                  <a:ext cx="870267" cy="489525"/>
                </a:xfrm>
                <a:prstGeom prst="rect">
                  <a:avLst/>
                </a:prstGeom>
                <a:ln w="3175">
                  <a:solidFill>
                    <a:prstClr val="ltGray"/>
                  </a:solidFill>
                </a:ln>
              </p:spPr>
            </p:pic>
            <p:pic>
              <p:nvPicPr>
                <p:cNvPr id="76" name="Image 76">
                  <a:hlinkClick r:id="rId140" action="ppaction://hlinksldjump"/>
                </p:cNvPr>
                <p:cNvPicPr>
                  <a:picLocks noSelect="1" noRot="1" noChangeAspect="1" noMove="1" noResize="1" noEditPoints="1" noAdjustHandles="1" noChangeArrowheads="1" noChangeShapeType="1"/>
                </p:cNvPicPr>
                <p:nvPr/>
              </p:nvPicPr>
              <p:blipFill>
                <a:blip r:embed="rId69"/>
                <a:stretch>
                  <a:fillRect/>
                </a:stretch>
              </p:blipFill>
              <p:spPr>
                <a:xfrm>
                  <a:off x="8821023" y="5061931"/>
                  <a:ext cx="870267" cy="489525"/>
                </a:xfrm>
                <a:prstGeom prst="rect">
                  <a:avLst/>
                </a:prstGeom>
                <a:ln w="3175">
                  <a:solidFill>
                    <a:prstClr val="ltGray"/>
                  </a:solidFill>
                </a:ln>
              </p:spPr>
            </p:pic>
            <p:pic>
              <p:nvPicPr>
                <p:cNvPr id="77" name="Image 77">
                  <a:hlinkClick r:id="rId141" action="ppaction://hlinksldjump"/>
                </p:cNvPr>
                <p:cNvPicPr>
                  <a:picLocks noSelect="1" noRot="1" noChangeAspect="1" noMove="1" noResize="1" noEditPoints="1" noAdjustHandles="1" noChangeArrowheads="1" noChangeShapeType="1"/>
                </p:cNvPicPr>
                <p:nvPr/>
              </p:nvPicPr>
              <p:blipFill>
                <a:blip r:embed="rId70"/>
                <a:stretch>
                  <a:fillRect/>
                </a:stretch>
              </p:blipFill>
              <p:spPr>
                <a:xfrm>
                  <a:off x="9723925" y="5061931"/>
                  <a:ext cx="870267" cy="489525"/>
                </a:xfrm>
                <a:prstGeom prst="rect">
                  <a:avLst/>
                </a:prstGeom>
                <a:ln w="3175">
                  <a:solidFill>
                    <a:prstClr val="ltGray"/>
                  </a:solidFill>
                </a:ln>
              </p:spPr>
            </p:pic>
            <p:pic>
              <p:nvPicPr>
                <p:cNvPr id="78" name="Image 78">
                  <a:hlinkClick r:id="rId142" action="ppaction://hlinksldjump"/>
                </p:cNvPr>
                <p:cNvPicPr>
                  <a:picLocks noSelect="1" noRot="1" noChangeAspect="1" noMove="1" noResize="1" noEditPoints="1" noAdjustHandles="1" noChangeArrowheads="1" noChangeShapeType="1"/>
                </p:cNvPicPr>
                <p:nvPr/>
              </p:nvPicPr>
              <p:blipFill>
                <a:blip r:embed="rId71"/>
                <a:stretch>
                  <a:fillRect/>
                </a:stretch>
              </p:blipFill>
              <p:spPr>
                <a:xfrm>
                  <a:off x="1597807" y="5584091"/>
                  <a:ext cx="870267" cy="489525"/>
                </a:xfrm>
                <a:prstGeom prst="rect">
                  <a:avLst/>
                </a:prstGeom>
                <a:ln w="3175">
                  <a:solidFill>
                    <a:prstClr val="ltGray"/>
                  </a:solidFill>
                </a:ln>
              </p:spPr>
            </p:pic>
            <p:pic>
              <p:nvPicPr>
                <p:cNvPr id="79" name="Image 79">
                  <a:hlinkClick r:id="rId143" action="ppaction://hlinksldjump"/>
                </p:cNvPr>
                <p:cNvPicPr>
                  <a:picLocks noSelect="1" noRot="1" noChangeAspect="1" noMove="1" noResize="1" noEditPoints="1" noAdjustHandles="1" noChangeArrowheads="1" noChangeShapeType="1"/>
                </p:cNvPicPr>
                <p:nvPr/>
              </p:nvPicPr>
              <p:blipFill>
                <a:blip r:embed="rId72"/>
                <a:stretch>
                  <a:fillRect/>
                </a:stretch>
              </p:blipFill>
              <p:spPr>
                <a:xfrm>
                  <a:off x="2500709" y="5584091"/>
                  <a:ext cx="870267" cy="489525"/>
                </a:xfrm>
                <a:prstGeom prst="rect">
                  <a:avLst/>
                </a:prstGeom>
                <a:ln w="3175">
                  <a:solidFill>
                    <a:prstClr val="ltGray"/>
                  </a:solidFill>
                </a:ln>
              </p:spPr>
            </p:pic>
            <p:pic>
              <p:nvPicPr>
                <p:cNvPr id="80" name="Image 80">
                  <a:hlinkClick r:id="rId144" action="ppaction://hlinksldjump"/>
                </p:cNvPr>
                <p:cNvPicPr>
                  <a:picLocks noSelect="1" noRot="1" noChangeAspect="1" noMove="1" noResize="1" noEditPoints="1" noAdjustHandles="1" noChangeArrowheads="1" noChangeShapeType="1"/>
                </p:cNvPicPr>
                <p:nvPr/>
              </p:nvPicPr>
              <p:blipFill>
                <a:blip r:embed="rId73"/>
                <a:stretch>
                  <a:fillRect/>
                </a:stretch>
              </p:blipFill>
              <p:spPr>
                <a:xfrm>
                  <a:off x="3403611" y="5584091"/>
                  <a:ext cx="870267" cy="489525"/>
                </a:xfrm>
                <a:prstGeom prst="rect">
                  <a:avLst/>
                </a:prstGeom>
                <a:ln w="3175">
                  <a:solidFill>
                    <a:prstClr val="ltGray"/>
                  </a:solidFill>
                </a:ln>
              </p:spPr>
            </p:pic>
          </p:grpSp>
        </mc:Fallback>
      </mc:AlternateContent>
    </p:spTree>
    <p:extLst>
      <p:ext uri="{BB962C8B-B14F-4D97-AF65-F5344CB8AC3E}">
        <p14:creationId xmlns:p14="http://schemas.microsoft.com/office/powerpoint/2010/main" val="58388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 y="-87665"/>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100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900246"/>
          </a:xfrm>
          <a:prstGeom prst="rect">
            <a:avLst/>
          </a:prstGeom>
          <a:noFill/>
        </p:spPr>
        <p:txBody>
          <a:bodyPr wrap="square" rtlCol="0">
            <a:spAutoFit/>
          </a:bodyPr>
          <a:lstStyle/>
          <a:p>
            <a:r>
              <a:rPr lang="fr-FR" sz="105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050" dirty="0"/>
          </a:p>
          <a:p>
            <a:r>
              <a:rPr lang="fr-FR" sz="105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de reproduire le comportement de print.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doit finir par faire appel à print pour afficher le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Mais les paramètres devront déjà avoir été formatés.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doit passer à print une unique chaîne, en lui spécifiant de ne rien mettre à la fin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print(chaine, end='')"""</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Les paramètres sont sous la forme d'un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Or on a besoin de les convertir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Mais on ne peut pas modifier un tuple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 plusieurs possibilités, ici je choisis de convertir le tuple en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commencer par convertir toutes les valeurs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Sinon on va avoir quelques problèmes lors du join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liste des paramètres ne contient plus que des chaînes de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À présent on va constituer la chaîne finale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le paramètre fin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affiche l'ensemble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4400" dirty="0">
                <a:solidFill>
                  <a:schemeClr val="accent5">
                    <a:lumMod val="75000"/>
                  </a:schemeClr>
                </a:solidFill>
              </a:rPr>
              <a:t>Exercice 19/20</a:t>
            </a:r>
            <a:endParaRPr lang="fr-FR" altLang="fr-FR" dirty="0"/>
          </a:p>
        </p:txBody>
      </p:sp>
    </p:spTree>
    <p:extLst>
      <p:ext uri="{BB962C8B-B14F-4D97-AF65-F5344CB8AC3E}">
        <p14:creationId xmlns:p14="http://schemas.microsoft.com/office/powerpoint/2010/main" val="996193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20/20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415498"/>
          </a:xfrm>
          <a:prstGeom prst="rect">
            <a:avLst/>
          </a:prstGeom>
          <a:noFill/>
        </p:spPr>
        <p:txBody>
          <a:bodyPr wrap="square" rtlCol="0">
            <a:spAutoFit/>
          </a:bodyPr>
          <a:lstStyle/>
          <a:p>
            <a:r>
              <a:rPr lang="fr-FR" sz="105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liste_des_parametres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liste_des_parametres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115690"/>
          </a:xfrm>
          <a:prstGeom prst="rect">
            <a:avLst/>
          </a:prstGeom>
          <a:noFill/>
        </p:spPr>
        <p:txBody>
          <a:bodyPr wrap="square" rtlCol="0">
            <a:spAutoFit/>
          </a:bodyPr>
          <a:lstStyle/>
          <a:p>
            <a:r>
              <a:rPr lang="fr-FR" sz="105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050" dirty="0"/>
          </a:p>
          <a:p>
            <a:r>
              <a:rPr lang="fr-FR" sz="105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1687668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1961146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040342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849298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105</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tuple_vide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est équivalent à ci dessous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tuple_non_vide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tuple_avec_plusieurs_valeurs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79477"/>
            <a:ext cx="623439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tuples sont des listes immuables, qu'on ne peut modifier.</a:t>
            </a:r>
          </a:p>
          <a:p>
            <a:pPr lvl="0" eaLnBrk="0" fontAlgn="base" hangingPunct="0">
              <a:spcBef>
                <a:spcPct val="0"/>
              </a:spcBef>
              <a:spcAft>
                <a:spcPct val="0"/>
              </a:spcAft>
            </a:pPr>
            <a:r>
              <a:rPr lang="fr-FR" altLang="fr-FR" sz="105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854080"/>
          </a:xfrm>
          <a:prstGeom prst="rect">
            <a:avLst/>
          </a:prstGeom>
          <a:noFill/>
        </p:spPr>
        <p:txBody>
          <a:bodyPr wrap="square" rtlCol="0">
            <a:spAutoFit/>
          </a:bodyPr>
          <a:lstStyle/>
          <a:p>
            <a:r>
              <a:rPr lang="fr-FR" sz="1050" dirty="0"/>
              <a:t>À la différence des listes, les tuples, une fois créés, ne peuvent être modifiés : on ne peut plus y ajouter d'objet ou en retirer.</a:t>
            </a:r>
          </a:p>
          <a:p>
            <a:r>
              <a:rPr lang="fr-FR" sz="105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415498"/>
          </a:xfrm>
          <a:prstGeom prst="rect">
            <a:avLst/>
          </a:prstGeom>
          <a:noFill/>
        </p:spPr>
        <p:txBody>
          <a:bodyPr wrap="square" rtlCol="0">
            <a:spAutoFit/>
          </a:bodyPr>
          <a:lstStyle/>
          <a:p>
            <a:r>
              <a:rPr lang="fr-FR" sz="1050" dirty="0"/>
              <a:t>Une fonction renvoyant plusieurs valeurs</a:t>
            </a:r>
          </a:p>
          <a:p>
            <a:r>
              <a:rPr lang="fr-FR" sz="105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entier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fonction retourne la partie entière et le reste 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entier / divise_par"""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p_e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entier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divise_par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p_e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decomposer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6 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93816"/>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contenant deux éléments : la partie entière et le reste de 20 divisé par 3.</a:t>
            </a:r>
          </a:p>
        </p:txBody>
      </p:sp>
      <p:sp>
        <p:nvSpPr>
          <p:cNvPr id="14" name="Titre 1">
            <a:extLst>
              <a:ext uri="{FF2B5EF4-FFF2-40B4-BE49-F238E27FC236}">
                <a16:creationId xmlns:a16="http://schemas.microsoft.com/office/drawing/2014/main" id="{6E61E6F9-0D10-44A0-9A29-CBB6DD596AC1}"/>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1480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3/3</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991318"/>
            <a:ext cx="6096000" cy="154657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sz="1050" dirty="0">
                <a:solidFill>
                  <a:srgbClr val="89DDFF"/>
                </a:solidFill>
                <a:latin typeface="JetBrains Mono"/>
              </a:rPr>
              <a:t>&gt;&gt;&gt; </a:t>
            </a:r>
            <a:r>
              <a:rPr lang="fr-FR" altLang="fr-FR" sz="1050" dirty="0">
                <a:solidFill>
                  <a:srgbClr val="89DDFF"/>
                </a:solidFill>
                <a:latin typeface="JetBrains Mono"/>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99097"/>
            <a:ext cx="2462534" cy="46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05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50865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point4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transform a list in tuple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use 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can get a range of items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point1  </a:t>
            </a:r>
            <a:r>
              <a:rPr kumimoji="0" lang="fr-FR" altLang="fr-FR" sz="1050" b="0" i="1" u="none" strike="noStrike" cap="none" normalizeH="0" baseline="0" dirty="0">
                <a:ln>
                  <a:noFill/>
                </a:ln>
                <a:solidFill>
                  <a:srgbClr val="717CB4"/>
                </a:solidFill>
                <a:effectLst/>
                <a:latin typeface="JetBrains Mono"/>
              </a:rPr>
              <a:t># upacking tuples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 mot clef in est disponible avec les tuples comme avec les lists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(1, 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106</a:t>
            </a:fld>
            <a:endParaRPr lang="fr-FR" dirty="0"/>
          </a:p>
        </p:txBody>
      </p:sp>
      <p:sp>
        <p:nvSpPr>
          <p:cNvPr id="11" name="Rectangle 1">
            <a:extLst>
              <a:ext uri="{FF2B5EF4-FFF2-40B4-BE49-F238E27FC236}">
                <a16:creationId xmlns:a16="http://schemas.microsoft.com/office/drawing/2014/main" id="{42579992-BB5A-49E1-8268-2A1DF1FF45D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2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41205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Autofit/>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7600443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90420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myset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myset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set only accept unique values ! Therefore it is not possible to add the value 2 once again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ici on caste la liste en set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REMEMBER that set doesn’t have particular order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as mentionned above set doesn’t have order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9" name="Rectangle 1">
            <a:extLst>
              <a:ext uri="{FF2B5EF4-FFF2-40B4-BE49-F238E27FC236}">
                <a16:creationId xmlns:a16="http://schemas.microsoft.com/office/drawing/2014/main" id="{E4D654F3-5F02-41D2-888C-F762C56479A5}"/>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113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111</a:t>
            </a:fld>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chor="ctr">
            <a:normAutofit/>
          </a:bodyPr>
          <a:lstStyle>
            <a:defPPr>
              <a:defRPr lang="fr-FR"/>
            </a:defPPr>
            <a:lvl1pPr marL="228600" indent="-22860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445506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uniques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uniques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union of first and second, 2 syntaxes are available | or .union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&amp;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intersection of first and second, 2 syntaxes are available &amp; or .intersection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intersection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soustraction de deux ensembles, 2 syntaxes are available – or .difference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symetric difference (everything which is not in both set), 2 syntaxes are available ^ or .symmetric_difference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symmetric_difference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 Set doesn’t have order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index !!!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an un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ordered collection of unique items we cannot have duplicates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0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2538829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Tree>
    <p:extLst>
      <p:ext uri="{BB962C8B-B14F-4D97-AF65-F5344CB8AC3E}">
        <p14:creationId xmlns:p14="http://schemas.microsoft.com/office/powerpoint/2010/main" val="40039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409739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115</a:t>
            </a:fld>
            <a:endParaRPr lang="fr-FR" dirty="0"/>
          </a:p>
        </p:txBody>
      </p:sp>
    </p:spTree>
    <p:extLst>
      <p:ext uri="{BB962C8B-B14F-4D97-AF65-F5344CB8AC3E}">
        <p14:creationId xmlns:p14="http://schemas.microsoft.com/office/powerpoint/2010/main" val="2018226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647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29545"/>
            <a:ext cx="9106980"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050" dirty="0"/>
              <a:t>le dictionnaire, on n'utilise pas nécessairement des indices mais des clés qui peuvent être de bien des types distincts.</a:t>
            </a:r>
          </a:p>
          <a:p>
            <a:pPr eaLnBrk="0" fontAlgn="base" hangingPunct="0">
              <a:spcBef>
                <a:spcPct val="0"/>
              </a:spcBef>
              <a:spcAft>
                <a:spcPct val="0"/>
              </a:spcAft>
            </a:pPr>
            <a:r>
              <a:rPr lang="fr-FR" sz="105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4521"/>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'dict'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Du coup, vous devriez trouver la deuxième manière de créer un dictionnaire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86269" y="3468614"/>
            <a:ext cx="628890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86269" y="3915026"/>
            <a:ext cx="11852402"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Check if the key exist there are 2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look at the existence of key a and if it doesn’t exist the value by default (0) will be returned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541237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27429"/>
            <a:ext cx="919995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050" dirty="0"/>
              <a:t>Sinon, l'ancienne valeur à l'emplacement indiqué est remplacée par la nouvelle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"Prolixe"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"6pri1"</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a:t>
            </a:r>
            <a:r>
              <a:rPr kumimoji="0" lang="fr-FR" altLang="fr-FR" sz="1050" b="0" i="0" u="none" strike="noStrike" cap="none" normalizeH="0" baseline="0" dirty="0">
                <a:ln>
                  <a:noFill/>
                </a:ln>
                <a:solidFill>
                  <a:srgbClr val="C3CEE3"/>
                </a:solidFill>
                <a:effectLst/>
                <a:latin typeface="JetBrains Mono"/>
              </a:rPr>
              <a:t> </a:t>
            </a:r>
            <a:r>
              <a:rPr lang="fr-FR" altLang="fr-FR" sz="1050" dirty="0">
                <a:solidFill>
                  <a:srgbClr val="89DDFF"/>
                </a:solidFill>
                <a:latin typeface="JetBrains Mono"/>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305081"/>
            <a:ext cx="884569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050" dirty="0"/>
              <a:t>n'existe pas, elle est créée, sinon elle est remplacée par la nouvelle valeur.</a:t>
            </a:r>
          </a:p>
          <a:p>
            <a:pPr lvl="0" eaLnBrk="0" fontAlgn="base" hangingPunct="0">
              <a:spcBef>
                <a:spcPct val="0"/>
              </a:spcBef>
              <a:spcAft>
                <a:spcPct val="0"/>
              </a:spcAft>
            </a:pPr>
            <a:r>
              <a:rPr lang="fr-FR" altLang="fr-FR" sz="105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209554" y="3942373"/>
            <a:ext cx="118524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833581"/>
            <a:ext cx="911179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la clé n'existe pas dans le dictionnaire, une exception de type KeyError sera levée.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05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05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3253192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17854"/>
            <a:ext cx="88184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050" dirty="0"/>
              <a:t>des entiers comme clés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"i"</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"y"</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mon_dictionnaire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446603"/>
            <a:ext cx="9204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05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050" dirty="0"/>
              <a:t>pour.</a:t>
            </a:r>
          </a:p>
          <a:p>
            <a:pPr marR="0" indent="0" eaLnBrk="0" fontAlgn="base" hangingPunct="0">
              <a:lnSpc>
                <a:spcPct val="100000"/>
              </a:lnSpc>
              <a:spcBef>
                <a:spcPct val="0"/>
              </a:spcBef>
              <a:spcAft>
                <a:spcPct val="0"/>
              </a:spcAft>
              <a:buClrTx/>
              <a:buSzTx/>
              <a:buFontTx/>
              <a:buNone/>
              <a:tabLst/>
            </a:pPr>
            <a:r>
              <a:rPr lang="fr-FR" altLang="fr-FR" sz="105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2970685" cy="253916"/>
          </a:xfrm>
          <a:prstGeom prst="rect">
            <a:avLst/>
          </a:prstGeom>
        </p:spPr>
        <p:txBody>
          <a:bodyPr wrap="none">
            <a:spAutoFit/>
          </a:bodyPr>
          <a:lstStyle/>
          <a:p>
            <a:r>
              <a:rPr lang="fr-FR" sz="105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85901"/>
            <a:ext cx="915346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mon_dictionnaire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'pseudo'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'mot de passe'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2785426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89645"/>
            <a:ext cx="5479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Supprimer des clés d'un dictionnaire</a:t>
            </a:r>
          </a:p>
          <a:p>
            <a:pPr lvl="0" eaLnBrk="0" fontAlgn="base" hangingPunct="0">
              <a:spcBef>
                <a:spcPct val="0"/>
              </a:spcBef>
              <a:spcAft>
                <a:spcPct val="0"/>
              </a:spcAft>
            </a:pPr>
            <a:r>
              <a:rPr lang="fr-FR" altLang="fr-FR" sz="1050" dirty="0"/>
              <a:t>Comme pour les listes, vous avez deux possibilités mais elles reviennent sensiblement au même :</a:t>
            </a:r>
          </a:p>
          <a:p>
            <a:pPr lvl="0" eaLnBrk="0" fontAlgn="base" hangingPunct="0">
              <a:spcBef>
                <a:spcPct val="0"/>
              </a:spcBef>
              <a:spcAft>
                <a:spcPct val="0"/>
              </a:spcAft>
            </a:pPr>
            <a:r>
              <a:rPr lang="fr-FR" altLang="fr-FR" sz="1050" dirty="0"/>
              <a:t>    le mot-clé del;</a:t>
            </a:r>
          </a:p>
          <a:p>
            <a:pPr lvl="0" eaLnBrk="0" fontAlgn="base" hangingPunct="0">
              <a:spcBef>
                <a:spcPct val="0"/>
              </a:spcBef>
              <a:spcAft>
                <a:spcPct val="0"/>
              </a:spcAft>
            </a:pPr>
            <a:r>
              <a:rPr lang="fr-FR" altLang="fr-FR" sz="1050" dirty="0"/>
              <a:t>    la méthode de dictionnaire pop.</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31702"/>
            <a:ext cx="516840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05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placard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"pantalon"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"tee shirt"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placard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"chemise"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808277"/>
            <a:ext cx="638989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print_2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 </a:t>
            </a:r>
            <a:r>
              <a:rPr kumimoji="0" lang="fr-FR" altLang="fr-FR" sz="1050" b="0" i="1" u="none" strike="noStrike" cap="none" normalizeH="0" baseline="0" dirty="0">
                <a:ln>
                  <a:noFill/>
                </a:ln>
                <a:solidFill>
                  <a:srgbClr val="717CB4"/>
                </a:solidFill>
                <a:effectLst/>
                <a:latin typeface="JetBrains Mono"/>
              </a:rPr>
              <a:t># L'objet print_2 pointera sur la fonction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print_2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"Affichons un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738664"/>
          </a:xfrm>
          <a:prstGeom prst="rect">
            <a:avLst/>
          </a:prstGeom>
        </p:spPr>
        <p:txBody>
          <a:bodyPr wrap="square">
            <a:spAutoFit/>
          </a:bodyPr>
          <a:lstStyle/>
          <a:p>
            <a:r>
              <a:rPr lang="fr-FR" sz="1050" dirty="0"/>
              <a:t>Un peu plus loin</a:t>
            </a:r>
          </a:p>
          <a:p>
            <a:r>
              <a:rPr lang="fr-FR" sz="1050" dirty="0"/>
              <a:t>On se sert parfois des dictionnaires pour stocker des fonctions.</a:t>
            </a:r>
          </a:p>
          <a:p>
            <a:r>
              <a:rPr lang="fr-FR" sz="105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5855019"/>
            <a:ext cx="880080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419363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br>
              <a:rPr lang="fr-FR" sz="6000" dirty="0">
                <a:solidFill>
                  <a:schemeClr val="accent5">
                    <a:lumMod val="75000"/>
                  </a:schemeClr>
                </a:solidFill>
              </a:rPr>
            </a:br>
            <a:r>
              <a:rPr lang="fr-FR" sz="1200" dirty="0">
                <a:solidFill>
                  <a:schemeClr val="accent5">
                    <a:lumMod val="75000"/>
                  </a:schemeClr>
                </a:solidFill>
                <a:hlinkClick r:id="rId2"/>
              </a:rPr>
              <a:t>https://www.teclado.com/30-days-of-python/python-30-day-1-numbers-printing</a:t>
            </a:r>
            <a:endParaRPr lang="fr-FR" sz="12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graphicFrame>
        <p:nvGraphicFramePr>
          <p:cNvPr id="4" name="Objet 3">
            <a:extLst>
              <a:ext uri="{FF2B5EF4-FFF2-40B4-BE49-F238E27FC236}">
                <a16:creationId xmlns:a16="http://schemas.microsoft.com/office/drawing/2014/main" id="{BA8A6738-D46F-4385-9A84-C7F693146D57}"/>
              </a:ext>
            </a:extLst>
          </p:cNvPr>
          <p:cNvGraphicFramePr>
            <a:graphicFrameLocks noChangeAspect="1"/>
          </p:cNvGraphicFramePr>
          <p:nvPr>
            <p:extLst>
              <p:ext uri="{D42A27DB-BD31-4B8C-83A1-F6EECF244321}">
                <p14:modId xmlns:p14="http://schemas.microsoft.com/office/powerpoint/2010/main" val="3749599588"/>
              </p:ext>
            </p:extLst>
          </p:nvPr>
        </p:nvGraphicFramePr>
        <p:xfrm>
          <a:off x="8153400" y="889796"/>
          <a:ext cx="38369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836520" imgH="524880" progId="Package">
                  <p:embed/>
                </p:oleObj>
              </mc:Choice>
              <mc:Fallback>
                <p:oleObj name="Objet d’environnement du Gestionnaire de liaisons" showAsIcon="1" r:id="rId3" imgW="3836520" imgH="524880" progId="Package">
                  <p:embed/>
                  <p:pic>
                    <p:nvPicPr>
                      <p:cNvPr id="0" name=""/>
                      <p:cNvPicPr/>
                      <p:nvPr/>
                    </p:nvPicPr>
                    <p:blipFill>
                      <a:blip r:embed="rId4"/>
                      <a:stretch>
                        <a:fillRect/>
                      </a:stretch>
                    </p:blipFill>
                    <p:spPr>
                      <a:xfrm>
                        <a:off x="8153400" y="889796"/>
                        <a:ext cx="3836988" cy="525462"/>
                      </a:xfrm>
                      <a:prstGeom prst="rect">
                        <a:avLst/>
                      </a:prstGeom>
                    </p:spPr>
                  </p:pic>
                </p:oleObj>
              </mc:Fallback>
            </mc:AlternateContent>
          </a:graphicData>
        </a:graphic>
      </p:graphicFrame>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3839" y="24648"/>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4148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Modifiez plusieurs valeurs d’un dictionnaire avec la méthode </a:t>
            </a:r>
            <a:r>
              <a:rPr lang="fr-FR" altLang="fr-FR" sz="1050" b="1" dirty="0"/>
              <a:t>u</a:t>
            </a:r>
            <a:r>
              <a:rPr lang="fr-FR" altLang="fr-FR" sz="1400" b="1" dirty="0"/>
              <a:t>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627748"/>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'cinq'</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'three'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'trois'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update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'two'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'deux'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dico_en_fr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{‘five’: ‘cinque’, ‘four’: ‘quatre’, ‘three’: ‘trois’, ‘’two’’: ‘’deux’’, ‘’one’’: ‘’un’’}</a:t>
            </a:r>
          </a:p>
          <a:p>
            <a:endParaRPr lang="fr-FR" sz="1050" dirty="0">
              <a:solidFill>
                <a:schemeClr val="bg1"/>
              </a:solidFill>
            </a:endParaRP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92239"/>
            <a:ext cx="601478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30</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NONE</a:t>
            </a: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97017"/>
            <a:ext cx="28825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methode </a:t>
            </a:r>
            <a:r>
              <a:rPr lang="fr-FR" altLang="fr-FR" sz="1050" b="1" dirty="0"/>
              <a:t>get() </a:t>
            </a:r>
            <a:r>
              <a:rPr lang="fr-FR" altLang="fr-FR" sz="105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95410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customer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"is_verified"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"Jan 1 1980"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customer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"birthdate"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Jan 1 1980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3753355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8" y="1743237"/>
            <a:ext cx="30572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met parfois des fonctions dans des dictionnaires :</a:t>
            </a:r>
            <a:endParaRPr lang="fr-FR" sz="105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7" y="1988613"/>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fête."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"Fais comme l'oiseau..."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"fete"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fete </a:t>
            </a:r>
            <a:r>
              <a:rPr kumimoji="0" lang="fr-FR" altLang="fr-FR" sz="1050" b="0" i="1" u="none" strike="noStrike" cap="none" normalizeH="0" baseline="0" dirty="0">
                <a:ln>
                  <a:noFill/>
                </a:ln>
                <a:solidFill>
                  <a:srgbClr val="717CB4"/>
                </a:solidFill>
                <a:effectLst/>
                <a:latin typeface="JetBrains Mono"/>
              </a:rPr>
              <a:t># on ne met pas les parenthèses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oiseau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oiseau at </a:t>
            </a:r>
            <a:r>
              <a:rPr kumimoji="0" lang="fr-FR" altLang="fr-FR" sz="1050" b="0" i="0" u="none" strike="noStrike" cap="none" normalizeH="0" baseline="0" dirty="0">
                <a:ln>
                  <a:noFill/>
                </a:ln>
                <a:solidFill>
                  <a:srgbClr val="F78C6C"/>
                </a:solidFill>
                <a:effectLst/>
                <a:latin typeface="JetBrains Mono"/>
              </a:rPr>
              <a:t>0x00BA5198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"oiseau"</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l'appeler</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Fais comme l'oiseau...</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223412"/>
          </a:xfrm>
          <a:prstGeom prst="rect">
            <a:avLst/>
          </a:prstGeom>
        </p:spPr>
        <p:txBody>
          <a:bodyPr wrap="square">
            <a:spAutoFit/>
          </a:bodyPr>
          <a:lstStyle/>
          <a:p>
            <a:r>
              <a:rPr lang="fr-FR" sz="1050" dirty="0"/>
              <a:t>Prenons dans l'ordre si vous le voulez bien :</a:t>
            </a:r>
          </a:p>
          <a:p>
            <a:pPr marL="180000" indent="-108000">
              <a:buFont typeface="Arial" panose="020B0604020202020204" pitchFamily="34" charset="0"/>
              <a:buChar char="•"/>
            </a:pPr>
            <a:r>
              <a:rPr lang="fr-FR" sz="1050" dirty="0"/>
              <a:t>    On commence par définir deux fonctions, fete et oiseau.</a:t>
            </a:r>
          </a:p>
          <a:p>
            <a:pPr marL="180000" indent="-108000">
              <a:buFont typeface="Arial" panose="020B0604020202020204" pitchFamily="34" charset="0"/>
              <a:buChar char="•"/>
            </a:pPr>
            <a:r>
              <a:rPr lang="fr-FR" sz="1050" dirty="0"/>
              <a:t>    On crée un dictionnaire nommé fonctions.</a:t>
            </a:r>
          </a:p>
          <a:p>
            <a:pPr marL="180000" indent="-108000">
              <a:buFont typeface="Arial" panose="020B0604020202020204" pitchFamily="34" charset="0"/>
              <a:buChar char="•"/>
            </a:pPr>
            <a:r>
              <a:rPr lang="fr-FR" sz="105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05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050" dirty="0"/>
              <a:t>    En tapant fonctions["oiseau"](), on accède à la fonction oiseau et on l'appelle dans la foulée.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932513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89279"/>
            <a:ext cx="16562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parcours:</a:t>
            </a:r>
          </a:p>
          <a:p>
            <a:pPr lvl="0" eaLnBrk="0" fontAlgn="base" hangingPunct="0">
              <a:spcBef>
                <a:spcPct val="0"/>
              </a:spcBef>
              <a:spcAft>
                <a:spcPct val="0"/>
              </a:spcAft>
            </a:pPr>
            <a:r>
              <a:rPr lang="fr-FR" sz="105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pommes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923740"/>
            <a:ext cx="122698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melons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poires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pommes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5003431"/>
            <a:ext cx="150554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068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70069"/>
            <a:ext cx="221406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fruits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fruits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clé {} contient la valeur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La clé melons contient la valeur 3.</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poires contient la valeur 31.</a:t>
            </a:r>
            <a:br>
              <a:rPr kumimoji="0" lang="fr-FR" altLang="fr-FR" sz="1050" b="0" i="0" u="none" strike="noStrike" cap="none" normalizeH="0" baseline="0" dirty="0">
                <a:ln>
                  <a:noFill/>
                </a:ln>
                <a:solidFill>
                  <a:srgbClr val="F78C6C"/>
                </a:solidFill>
                <a:effectLst/>
                <a:latin typeface="JetBrains Mono"/>
              </a:rPr>
            </a:br>
            <a:r>
              <a:rPr lang="fr-FR" altLang="fr-FR" sz="1050" dirty="0">
                <a:solidFill>
                  <a:srgbClr val="89DDFF"/>
                </a:solidFill>
                <a:latin typeface="JetBrains Mono"/>
              </a:rPr>
              <a:t>&gt;&gt;&gt; 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762157"/>
            <a:ext cx="12269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Récupérer les paramètres nommés dans un dictionnaire</a:t>
            </a:r>
          </a:p>
          <a:p>
            <a:pPr lvl="0" eaLnBrk="0" fontAlgn="base" hangingPunct="0">
              <a:spcBef>
                <a:spcPct val="0"/>
              </a:spcBef>
              <a:spcAft>
                <a:spcPct val="0"/>
              </a:spcAft>
            </a:pPr>
            <a:r>
              <a:rPr lang="fr-FR" altLang="fr-FR" sz="105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05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permettant de voir comment récupérer les paramètres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en paramètres nommés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parametres_nommes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en paramètres nommés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j</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J'ai reçu en paramètres nommés : {'p': 4, 'j': 8}</a:t>
            </a:r>
          </a:p>
          <a:p>
            <a:endParaRPr lang="fr-FR" sz="1050" dirty="0">
              <a:solidFill>
                <a:schemeClr val="bg1"/>
              </a:solidFill>
            </a:endParaRP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415498"/>
          </a:xfrm>
          <a:prstGeom prst="rect">
            <a:avLst/>
          </a:prstGeom>
        </p:spPr>
        <p:txBody>
          <a:bodyPr wrap="square">
            <a:spAutoFit/>
          </a:bodyPr>
          <a:lstStyle/>
          <a:p>
            <a:r>
              <a:rPr lang="fr-FR" sz="1050" dirty="0"/>
              <a:t>Pour capturer tous les paramètres nommés non précisés dans un dictionnaire, il faut mettre deux étoiles ** avant le nom du paramètre.</a:t>
            </a:r>
          </a:p>
          <a:p>
            <a:r>
              <a:rPr lang="fr-FR" sz="105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1064276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79779"/>
            <a:ext cx="900919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05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*en_liste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**en_dictionnaire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722770"/>
            <a:ext cx="1218237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692497"/>
          </a:xfrm>
          <a:prstGeom prst="rect">
            <a:avLst/>
          </a:prstGeom>
          <a:noFill/>
        </p:spPr>
        <p:txBody>
          <a:bodyPr wrap="square" rtlCol="0">
            <a:spAutoFit/>
          </a:bodyPr>
          <a:lstStyle/>
          <a:p>
            <a:r>
              <a:rPr lang="fr-FR" sz="1050" dirty="0"/>
              <a:t>Transformer un dictionnaire en paramètres nommés d'une fonction</a:t>
            </a:r>
          </a:p>
          <a:p>
            <a:r>
              <a:rPr lang="fr-FR" sz="105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parametres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Voici // un // exemple // d'appel -</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738664"/>
          </a:xfrm>
          <a:prstGeom prst="rect">
            <a:avLst/>
          </a:prstGeom>
        </p:spPr>
        <p:txBody>
          <a:bodyPr wrap="square">
            <a:spAutoFit/>
          </a:bodyPr>
          <a:lstStyle/>
          <a:p>
            <a:r>
              <a:rPr lang="fr-FR" sz="1050" dirty="0"/>
              <a:t>Les paramètres nommés sont transmis à la fonction par un dictionnaire. Pour indiquer à Python que le dictionnaire doit être transmis comme des paramètres nommés, on place deux étoiles avant son nom ** dans l'appel de la fonction.</a:t>
            </a:r>
          </a:p>
          <a:p>
            <a:endParaRPr lang="fr-FR" sz="1050" dirty="0"/>
          </a:p>
          <a:p>
            <a:r>
              <a:rPr lang="fr-FR" sz="105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586097"/>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"d'appel"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Voici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exemple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C3E88D"/>
                </a:solidFill>
                <a:effectLst/>
                <a:latin typeface="JetBrains Mono"/>
              </a:rPr>
              <a:t>'appel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3152978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4659"/>
            <a:ext cx="21355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Note that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use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well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dictionary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key value pair therefore it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easy to make compréhension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set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Let’s adapt this expression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dictionnaries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Dictionary Compréhension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{expression </a:t>
            </a:r>
            <a:r>
              <a:rPr kumimoji="0" lang="fr-FR" altLang="fr-FR" sz="1050" b="0" i="1" u="none" strike="noStrike" cap="none" normalizeH="0" baseline="0" dirty="0">
                <a:ln>
                  <a:noFill/>
                </a:ln>
                <a:solidFill>
                  <a:srgbClr val="FFCB6B"/>
                </a:solidFill>
                <a:effectLst/>
                <a:latin typeface="JetBrains Mono"/>
              </a:rPr>
              <a:t>for </a:t>
            </a:r>
            <a:r>
              <a:rPr kumimoji="0" lang="fr-FR" altLang="fr-FR" sz="1050" b="0" i="0" u="none" strike="noStrike" cap="none" normalizeH="0" baseline="0" dirty="0">
                <a:ln>
                  <a:noFill/>
                </a:ln>
                <a:solidFill>
                  <a:srgbClr val="FFCB6B"/>
                </a:solidFill>
                <a:effectLst/>
                <a:latin typeface="JetBrains Mono"/>
              </a:rPr>
              <a:t>item </a:t>
            </a:r>
            <a:r>
              <a:rPr kumimoji="0" lang="fr-FR" altLang="fr-FR" sz="1050" b="0" i="1" u="none" strike="noStrike" cap="none" normalizeH="0" baseline="0" dirty="0">
                <a:ln>
                  <a:noFill/>
                </a:ln>
                <a:solidFill>
                  <a:srgbClr val="FFCB6B"/>
                </a:solidFill>
                <a:effectLst/>
                <a:latin typeface="JetBrains Mono"/>
              </a:rPr>
              <a:t>in </a:t>
            </a:r>
            <a:r>
              <a:rPr kumimoji="0" lang="fr-FR" altLang="fr-FR" sz="1050" b="0" i="0" u="none" strike="noStrike" cap="none" normalizeH="0" baseline="0" dirty="0">
                <a:ln>
                  <a:noFill/>
                </a:ln>
                <a:solidFill>
                  <a:srgbClr val="FFCB6B"/>
                </a:solidFill>
                <a:effectLst/>
                <a:latin typeface="JetBrains Mono"/>
              </a:rPr>
              <a:t>items}</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set </a:t>
            </a:r>
            <a:r>
              <a:rPr kumimoji="0" lang="fr-FR" altLang="fr-FR" sz="1050" b="0" i="0" u="none" strike="noStrike" cap="none" normalizeH="0" baseline="0" dirty="0">
                <a:ln>
                  <a:noFill/>
                </a:ln>
                <a:solidFill>
                  <a:srgbClr val="C3CEE3"/>
                </a:solidFill>
                <a:effectLst/>
                <a:latin typeface="JetBrains Mono"/>
              </a:rPr>
              <a:t>of even numbers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Set</a:t>
            </a:r>
            <a:br>
              <a:rPr lang="fr-FR" altLang="fr-FR" sz="1050" dirty="0">
                <a:solidFill>
                  <a:srgbClr val="89DDFF"/>
                </a:solidFill>
                <a:latin typeface="JetBrains Mono"/>
              </a:rPr>
            </a:br>
            <a:r>
              <a:rPr lang="fr-FR" altLang="fr-FR" sz="1050" dirty="0">
                <a:solidFill>
                  <a:srgbClr val="89DDFF"/>
                </a:solidFill>
                <a:latin typeface="JetBrains Mono"/>
              </a:rPr>
              <a:t>{0, 2, 4, 6, 8}</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below we have x as a key and x * 2 as value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dictionary of key value pairs</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 Dictionaries</a:t>
            </a:r>
            <a:br>
              <a:rPr lang="fr-FR" altLang="fr-FR" sz="1050" dirty="0">
                <a:solidFill>
                  <a:srgbClr val="89DDFF"/>
                </a:solidFill>
                <a:latin typeface="JetBrains Mono"/>
              </a:rPr>
            </a:br>
            <a:r>
              <a:rPr lang="fr-FR" altLang="fr-FR" sz="1050" dirty="0">
                <a:solidFill>
                  <a:srgbClr val="89DDFF"/>
                </a:solidFill>
                <a:latin typeface="JetBrains Mono"/>
              </a:rPr>
              <a:t>{0: 0, 1: 2, 2: 4, 3: 6, 4: 8}</a:t>
            </a: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125</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18928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Tree>
    <p:extLst>
      <p:ext uri="{BB962C8B-B14F-4D97-AF65-F5344CB8AC3E}">
        <p14:creationId xmlns:p14="http://schemas.microsoft.com/office/powerpoint/2010/main" val="978703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3701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'longp4assword'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username_mapping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user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username_input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username: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username_mapping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password_input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details are incorrect.'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37661167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508244"/>
            <a:ext cx="192071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253916"/>
          </a:xfrm>
          <a:prstGeom prst="rect">
            <a:avLst/>
          </a:prstGeom>
        </p:spPr>
        <p:txBody>
          <a:bodyPr wrap="square">
            <a:spAutoFit/>
          </a:bodyPr>
          <a:lstStyle/>
          <a:p>
            <a:r>
              <a:rPr lang="fr-FR" sz="105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operator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253916"/>
          </a:xfrm>
          <a:prstGeom prst="rect">
            <a:avLst/>
          </a:prstGeom>
        </p:spPr>
        <p:txBody>
          <a:bodyPr wrap="square">
            <a:spAutoFit/>
          </a:bodyPr>
          <a:lstStyle/>
          <a:p>
            <a:r>
              <a:rPr lang="fr-FR" sz="1050" dirty="0"/>
              <a:t>Plus de détails a la slide </a:t>
            </a:r>
            <a:r>
              <a:rPr lang="fr-FR" sz="1050" dirty="0">
                <a:hlinkClick r:id="rId3" action="ppaction://hlinksldjump"/>
              </a:rPr>
              <a:t>méthodes de trie</a:t>
            </a:r>
            <a:endParaRPr lang="fr-FR" sz="105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127</a:t>
            </a:fld>
            <a:endParaRPr lang="fr-FR" dirty="0"/>
          </a:p>
        </p:txBody>
      </p:sp>
    </p:spTree>
    <p:extLst>
      <p:ext uri="{BB962C8B-B14F-4D97-AF65-F5344CB8AC3E}">
        <p14:creationId xmlns:p14="http://schemas.microsoft.com/office/powerpoint/2010/main" val="39430818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18528"/>
            <a:ext cx="11928606" cy="30239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The get() method on dicts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its "default" argument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name_for_userid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"Dilbert"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"Hi %s!"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name_for_userid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“Hi there</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382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Alice!"</a:t>
            </a:r>
            <a:br>
              <a:rPr lang="fr-FR" altLang="fr-FR" sz="1050" dirty="0">
                <a:solidFill>
                  <a:srgbClr val="89DDFF"/>
                </a:solidFill>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333333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"Hi there!"</a:t>
            </a:r>
          </a:p>
          <a:p>
            <a:endParaRPr lang="en-US" sz="1200" dirty="0">
              <a:solidFill>
                <a:schemeClr val="bg1"/>
              </a:solidFill>
            </a:endParaRP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900246"/>
          </a:xfrm>
          <a:prstGeom prst="rect">
            <a:avLst/>
          </a:prstGeom>
        </p:spPr>
        <p:txBody>
          <a:bodyPr wrap="square">
            <a:spAutoFit/>
          </a:bodyPr>
          <a:lstStyle/>
          <a:p>
            <a:r>
              <a:rPr lang="en-US" sz="1050" dirty="0"/>
              <a:t>When "get()" is called it checks if the given key exists in the dict.</a:t>
            </a:r>
          </a:p>
          <a:p>
            <a:endParaRPr lang="en-US" sz="1050" dirty="0"/>
          </a:p>
          <a:p>
            <a:r>
              <a:rPr lang="en-US" sz="1050" dirty="0"/>
              <a:t>If it does exist, the value for that key is returned.</a:t>
            </a:r>
          </a:p>
          <a:p>
            <a:endParaRPr lang="en-US" sz="1050" dirty="0"/>
          </a:p>
          <a:p>
            <a:r>
              <a:rPr lang="en-US" sz="105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1030172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725870"/>
            <a:ext cx="81551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a:t>
            </a:r>
            <a:r>
              <a:rPr lang="fr-FR" sz="1050" dirty="0"/>
              <a:t>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05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050" dirty="0"/>
          </a:p>
          <a:p>
            <a:pPr marL="180000" lvl="0" indent="-180000" eaLnBrk="0" fontAlgn="base" hangingPunct="0">
              <a:spcBef>
                <a:spcPct val="0"/>
              </a:spcBef>
              <a:spcAft>
                <a:spcPct val="0"/>
              </a:spcAft>
              <a:buFont typeface="Arial" panose="020B0604020202020204" pitchFamily="34" charset="0"/>
              <a:buChar char="•"/>
            </a:pPr>
            <a:r>
              <a:rPr lang="fr-FR" sz="105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05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64683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br>
              <a:rPr lang="fr-FR" sz="6000" dirty="0">
                <a:solidFill>
                  <a:schemeClr val="accent5">
                    <a:lumMod val="75000"/>
                  </a:schemeClr>
                </a:solidFill>
              </a:rPr>
            </a:br>
            <a:r>
              <a:rPr lang="fr-FR" sz="1100" dirty="0">
                <a:solidFill>
                  <a:schemeClr val="accent5">
                    <a:lumMod val="75000"/>
                  </a:schemeClr>
                </a:solidFill>
                <a:hlinkClick r:id="rId2"/>
              </a:rPr>
              <a:t>https://docs.python.org/3/library/stdtypes.html#truth-value-testing</a:t>
            </a:r>
            <a:br>
              <a:rPr lang="fr-FR" sz="1100" dirty="0">
                <a:solidFill>
                  <a:schemeClr val="accent5">
                    <a:lumMod val="75000"/>
                  </a:schemeClr>
                </a:solidFill>
              </a:rPr>
            </a:br>
            <a:r>
              <a:rPr lang="fr-FR" sz="1100" dirty="0">
                <a:solidFill>
                  <a:schemeClr val="accent5">
                    <a:lumMod val="75000"/>
                  </a:schemeClr>
                </a:solidFill>
                <a:hlinkClick r:id="rId3"/>
              </a:rPr>
              <a:t>https://www.teclado.com/30-days-of-python/python-30-day-5-conditionals-booleans</a:t>
            </a:r>
            <a:endParaRPr lang="fr-FR" sz="1100" dirty="0">
              <a:solidFill>
                <a:schemeClr val="accent5">
                  <a:lumMod val="75000"/>
                </a:schemeClr>
              </a:solidFill>
            </a:endParaRP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512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650404"/>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3775008"/>
            <a:ext cx="6866021" cy="1600438"/>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Constants defined to be false: </a:t>
            </a:r>
            <a:r>
              <a:rPr lang="fr-FR" sz="1400" b="1" dirty="0">
                <a:solidFill>
                  <a:schemeClr val="bg1"/>
                </a:solidFill>
                <a:highlight>
                  <a:srgbClr val="000000"/>
                </a:highlight>
              </a:rPr>
              <a:t>None</a:t>
            </a:r>
            <a:r>
              <a:rPr lang="fr-FR" sz="1400" dirty="0">
                <a:solidFill>
                  <a:schemeClr val="bg1"/>
                </a:solidFill>
                <a:highlight>
                  <a:srgbClr val="000000"/>
                </a:highlight>
              </a:rPr>
              <a:t> and </a:t>
            </a:r>
            <a:r>
              <a:rPr lang="fr-FR" sz="1400" b="1" dirty="0">
                <a:solidFill>
                  <a:schemeClr val="bg1"/>
                </a:solidFill>
                <a:highlight>
                  <a:srgbClr val="000000"/>
                </a:highlight>
              </a:rPr>
              <a:t>False</a:t>
            </a:r>
            <a:r>
              <a:rPr lang="fr-FR" sz="1400" dirty="0">
                <a:solidFill>
                  <a:schemeClr val="bg1"/>
                </a:solidFill>
                <a:highlight>
                  <a:srgbClr val="000000"/>
                </a:highlight>
              </a:rPr>
              <a:t>.</a:t>
            </a:r>
          </a:p>
          <a:p>
            <a:r>
              <a:rPr lang="fr-FR" sz="1400" dirty="0">
                <a:solidFill>
                  <a:schemeClr val="bg1"/>
                </a:solidFill>
                <a:highlight>
                  <a:srgbClr val="000000"/>
                </a:highlight>
              </a:rPr>
              <a:t>Zero of any numeric type: </a:t>
            </a:r>
            <a:r>
              <a:rPr lang="fr-FR" sz="1400" b="1" dirty="0">
                <a:solidFill>
                  <a:schemeClr val="bg1"/>
                </a:solidFill>
                <a:highlight>
                  <a:srgbClr val="000000"/>
                </a:highlight>
              </a:rPr>
              <a:t>0, 0.0, </a:t>
            </a:r>
            <a:r>
              <a:rPr lang="fr-FR" sz="1400" b="1" dirty="0" err="1">
                <a:solidFill>
                  <a:schemeClr val="bg1"/>
                </a:solidFill>
                <a:highlight>
                  <a:srgbClr val="000000"/>
                </a:highlight>
              </a:rPr>
              <a:t>Decimal</a:t>
            </a:r>
            <a:r>
              <a:rPr lang="fr-FR" sz="1400" b="1" dirty="0">
                <a:solidFill>
                  <a:schemeClr val="bg1"/>
                </a:solidFill>
                <a:highlight>
                  <a:srgbClr val="000000"/>
                </a:highlight>
              </a:rPr>
              <a:t>(0), Fraction(0, 1)</a:t>
            </a:r>
          </a:p>
          <a:p>
            <a:r>
              <a:rPr lang="fr-FR" sz="1400" dirty="0">
                <a:solidFill>
                  <a:schemeClr val="bg1"/>
                </a:solidFill>
                <a:highlight>
                  <a:srgbClr val="000000"/>
                </a:highlight>
              </a:rPr>
              <a:t>Empty sequences and collections: </a:t>
            </a:r>
            <a:r>
              <a:rPr lang="fr-FR" sz="1400" b="1" dirty="0">
                <a:solidFill>
                  <a:schemeClr val="bg1"/>
                </a:solidFill>
                <a:highlight>
                  <a:srgbClr val="000000"/>
                </a:highlight>
              </a:rPr>
              <a:t>‘’ ,[], {}, Set(), Range(0)</a:t>
            </a:r>
          </a:p>
          <a:p>
            <a:endParaRPr lang="fr-FR" sz="1400" dirty="0"/>
          </a:p>
        </p:txBody>
      </p:sp>
      <p:graphicFrame>
        <p:nvGraphicFramePr>
          <p:cNvPr id="4" name="Objet 3">
            <a:extLst>
              <a:ext uri="{FF2B5EF4-FFF2-40B4-BE49-F238E27FC236}">
                <a16:creationId xmlns:a16="http://schemas.microsoft.com/office/drawing/2014/main" id="{59F9FA4D-A4BF-46C5-B449-2D612E6B6C9C}"/>
              </a:ext>
            </a:extLst>
          </p:cNvPr>
          <p:cNvGraphicFramePr>
            <a:graphicFrameLocks noChangeAspect="1"/>
          </p:cNvGraphicFramePr>
          <p:nvPr>
            <p:extLst>
              <p:ext uri="{D42A27DB-BD31-4B8C-83A1-F6EECF244321}">
                <p14:modId xmlns:p14="http://schemas.microsoft.com/office/powerpoint/2010/main" val="3082247260"/>
              </p:ext>
            </p:extLst>
          </p:nvPr>
        </p:nvGraphicFramePr>
        <p:xfrm>
          <a:off x="8610600" y="757427"/>
          <a:ext cx="23606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60160" imgH="524880" progId="Package">
                  <p:embed/>
                </p:oleObj>
              </mc:Choice>
              <mc:Fallback>
                <p:oleObj name="Objet d’environnement du Gestionnaire de liaisons" showAsIcon="1" r:id="rId4" imgW="2360160" imgH="524880" progId="Package">
                  <p:embed/>
                  <p:pic>
                    <p:nvPicPr>
                      <p:cNvPr id="0" name=""/>
                      <p:cNvPicPr/>
                      <p:nvPr/>
                    </p:nvPicPr>
                    <p:blipFill>
                      <a:blip r:embed="rId5"/>
                      <a:stretch>
                        <a:fillRect/>
                      </a:stretch>
                    </p:blipFill>
                    <p:spPr>
                      <a:xfrm>
                        <a:off x="8610600" y="757427"/>
                        <a:ext cx="2360612" cy="525462"/>
                      </a:xfrm>
                      <a:prstGeom prst="rect">
                        <a:avLst/>
                      </a:prstGeom>
                    </p:spPr>
                  </p:pic>
                </p:oleObj>
              </mc:Fallback>
            </mc:AlternateContent>
          </a:graphicData>
        </a:graphic>
      </p:graphicFrame>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flip="none" rotWithShape="1">
            <a:gsLst>
              <a:gs pos="0">
                <a:srgbClr val="FF7C80"/>
              </a:gs>
              <a:gs pos="100000">
                <a:schemeClr val="accent6">
                  <a:lumMod val="75000"/>
                </a:schemeClr>
              </a:gs>
            </a:gsLst>
            <a:lin ang="5400000" scaled="1"/>
            <a:tileRect/>
          </a:gradFill>
        </p:spPr>
        <p:txBody>
          <a:bodyPr vert="horz" lIns="91440" tIns="45720" rIns="91440" bIns="45720" rtlCol="0">
            <a:normAutofit/>
          </a:bodyPr>
          <a:lstStyle>
            <a:defPPr>
              <a:defRPr lang="fr-FR"/>
            </a:defPPr>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131</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7728398" cy="415498"/>
          </a:xfrm>
          <a:prstGeom prst="rect">
            <a:avLst/>
          </a:prstGeom>
          <a:noFill/>
        </p:spPr>
        <p:txBody>
          <a:bodyPr wrap="none" rtlCol="0">
            <a:spAutoFit/>
          </a:bodyPr>
          <a:lstStyle/>
          <a:p>
            <a:r>
              <a:rPr lang="fr-FR" sz="1050" dirty="0"/>
              <a:t>Voici un exemple classique de structure conditionnelle. Néanmoins dans un exemple simple comme celui-ci (if – else) nous sommes obligé</a:t>
            </a:r>
          </a:p>
          <a:p>
            <a:r>
              <a:rPr lang="fr-FR" sz="105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4742004" cy="253916"/>
          </a:xfrm>
          <a:prstGeom prst="rect">
            <a:avLst/>
          </a:prstGeom>
          <a:noFill/>
        </p:spPr>
        <p:txBody>
          <a:bodyPr wrap="none" rtlCol="0">
            <a:spAutoFit/>
          </a:bodyPr>
          <a:lstStyle/>
          <a:p>
            <a:r>
              <a:rPr lang="fr-FR" sz="105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majeur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 if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else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7552067" cy="738664"/>
          </a:xfrm>
          <a:prstGeom prst="rect">
            <a:avLst/>
          </a:prstGeom>
          <a:noFill/>
        </p:spPr>
        <p:txBody>
          <a:bodyPr wrap="none" rtlCol="0">
            <a:spAutoFit/>
          </a:bodyPr>
          <a:lstStyle/>
          <a:p>
            <a:r>
              <a:rPr lang="fr-FR" sz="1050" dirty="0"/>
              <a:t>Attention !!! </a:t>
            </a:r>
          </a:p>
          <a:p>
            <a:pPr marL="285750" indent="-285750">
              <a:buFont typeface="Arial" panose="020B0604020202020204" pitchFamily="34" charset="0"/>
              <a:buChar char="•"/>
            </a:pPr>
            <a:r>
              <a:rPr lang="fr-FR" sz="1050" dirty="0"/>
              <a:t>Cela ne marche qu’avec une structure conditionnelle de type if – else.</a:t>
            </a:r>
          </a:p>
          <a:p>
            <a:pPr marL="285750" indent="-285750">
              <a:buFont typeface="Arial" panose="020B0604020202020204" pitchFamily="34" charset="0"/>
              <a:buChar char="•"/>
            </a:pPr>
            <a:r>
              <a:rPr lang="fr-FR" sz="1050" dirty="0"/>
              <a:t>Il ne faut pas oublier de mettre le else!</a:t>
            </a:r>
          </a:p>
          <a:p>
            <a:pPr marL="285750" indent="-285750">
              <a:buFont typeface="Arial" panose="020B0604020202020204" pitchFamily="34" charset="0"/>
              <a:buChar char="•"/>
            </a:pPr>
            <a:r>
              <a:rPr lang="fr-FR" sz="105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br>
              <a:rPr lang="en-US" sz="6000" dirty="0">
                <a:solidFill>
                  <a:schemeClr val="accent5">
                    <a:lumMod val="75000"/>
                  </a:schemeClr>
                </a:solidFill>
              </a:rPr>
            </a:br>
            <a:r>
              <a:rPr lang="en-US" sz="1200" dirty="0">
                <a:solidFill>
                  <a:schemeClr val="accent5">
                    <a:lumMod val="75000"/>
                  </a:schemeClr>
                </a:solidFill>
                <a:hlinkClick r:id="rId2"/>
              </a:rPr>
              <a:t>https://www.teclado.com/30-days-of-python/python-30-day-8-while-loops?__s=wj99fjkc10g15ts6m4rh</a:t>
            </a:r>
            <a:endParaRPr lang="fr-FR" sz="12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464404"/>
            <a:ext cx="1103187" cy="90024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condition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 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instruction 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2510409"/>
            <a:ext cx="5016117"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133</a:t>
            </a:fld>
            <a:endParaRPr lang="fr-FR" dirty="0"/>
          </a:p>
        </p:txBody>
      </p:sp>
      <p:graphicFrame>
        <p:nvGraphicFramePr>
          <p:cNvPr id="9" name="Objet 8">
            <a:extLst>
              <a:ext uri="{FF2B5EF4-FFF2-40B4-BE49-F238E27FC236}">
                <a16:creationId xmlns:a16="http://schemas.microsoft.com/office/drawing/2014/main" id="{2D6C90DC-503A-4278-ADDB-8B1A63578715}"/>
              </a:ext>
            </a:extLst>
          </p:cNvPr>
          <p:cNvGraphicFramePr>
            <a:graphicFrameLocks noChangeAspect="1"/>
          </p:cNvGraphicFramePr>
          <p:nvPr>
            <p:extLst>
              <p:ext uri="{D42A27DB-BD31-4B8C-83A1-F6EECF244321}">
                <p14:modId xmlns:p14="http://schemas.microsoft.com/office/powerpoint/2010/main" val="2244912613"/>
              </p:ext>
            </p:extLst>
          </p:nvPr>
        </p:nvGraphicFramePr>
        <p:xfrm>
          <a:off x="9540875" y="800101"/>
          <a:ext cx="14366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437480" imgH="524880" progId="Package">
                  <p:embed/>
                </p:oleObj>
              </mc:Choice>
              <mc:Fallback>
                <p:oleObj name="Objet d’environnement du Gestionnaire de liaisons" showAsIcon="1" r:id="rId3" imgW="1437480" imgH="524880" progId="Package">
                  <p:embed/>
                  <p:pic>
                    <p:nvPicPr>
                      <p:cNvPr id="0" name=""/>
                      <p:cNvPicPr/>
                      <p:nvPr/>
                    </p:nvPicPr>
                    <p:blipFill>
                      <a:blip r:embed="rId4"/>
                      <a:stretch>
                        <a:fillRect/>
                      </a:stretch>
                    </p:blipFill>
                    <p:spPr>
                      <a:xfrm>
                        <a:off x="9540875" y="800101"/>
                        <a:ext cx="1436688" cy="525463"/>
                      </a:xfrm>
                      <a:prstGeom prst="rect">
                        <a:avLst/>
                      </a:prstGeom>
                    </p:spPr>
                  </p:pic>
                </p:oleObj>
              </mc:Fallback>
            </mc:AlternateContent>
          </a:graphicData>
        </a:graphic>
      </p:graphicFrame>
    </p:spTree>
    <p:extLst>
      <p:ext uri="{BB962C8B-B14F-4D97-AF65-F5344CB8AC3E}">
        <p14:creationId xmlns:p14="http://schemas.microsoft.com/office/powerpoint/2010/main" val="10268325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1"/>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21274" y="90288"/>
            <a:ext cx="12192000" cy="1325563"/>
          </a:xfrm>
        </p:spPr>
        <p:txBody>
          <a:bodyPr>
            <a:normAutofit fontScale="90000"/>
          </a:bodyPr>
          <a:lstStyle/>
          <a:p>
            <a:pPr algn="ctr"/>
            <a:r>
              <a:rPr lang="en-US" sz="6000" dirty="0">
                <a:solidFill>
                  <a:schemeClr val="accent5">
                    <a:lumMod val="75000"/>
                  </a:schemeClr>
                </a:solidFill>
              </a:rPr>
              <a:t>La boucle for</a:t>
            </a:r>
            <a:br>
              <a:rPr lang="en-US" sz="6000" dirty="0">
                <a:solidFill>
                  <a:schemeClr val="accent5">
                    <a:lumMod val="75000"/>
                  </a:schemeClr>
                </a:solidFill>
              </a:rPr>
            </a:br>
            <a:r>
              <a:rPr lang="fr-FR" altLang="fr-FR" sz="1200" b="1" dirty="0">
                <a:solidFill>
                  <a:schemeClr val="accent5">
                    <a:lumMod val="75000"/>
                  </a:schemeClr>
                </a:solidFill>
                <a:hlinkClick r:id="rId2"/>
              </a:rPr>
              <a:t>https://www.teclado.com/30-days-of-python/python-30-day-6-for-loops?__s=wj99fjkc10g15ts6m4rh</a:t>
            </a:r>
            <a:br>
              <a:rPr lang="fr-FR" sz="6000" b="1" dirty="0">
                <a:solidFill>
                  <a:schemeClr val="accent5">
                    <a:lumMod val="75000"/>
                  </a:schemeClr>
                </a:solidFill>
              </a:rPr>
            </a:b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204443"/>
            <a:ext cx="1547218" cy="25391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37982"/>
            <a:ext cx="176202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529339"/>
            <a:ext cx="4653838" cy="1061829"/>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les ZER0S"</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"AEIOUYaeiouy"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lettre est une consonne... ou plus exactement, lettre n'est pas une voyelle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134</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905443"/>
            <a:ext cx="1771639"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987863"/>
            <a:ext cx="2170787"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elements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elements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world!'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516BCC2-13DA-46CE-BFD3-66730AF27D88}"/>
              </a:ext>
            </a:extLst>
          </p:cNvPr>
          <p:cNvSpPr txBox="1"/>
          <p:nvPr/>
        </p:nvSpPr>
        <p:spPr>
          <a:xfrm>
            <a:off x="3637296" y="5146739"/>
            <a:ext cx="7088192" cy="415498"/>
          </a:xfrm>
          <a:prstGeom prst="rect">
            <a:avLst/>
          </a:prstGeom>
          <a:noFill/>
        </p:spPr>
        <p:txBody>
          <a:bodyPr wrap="square" rtlCol="0">
            <a:spAutoFit/>
          </a:bodyPr>
          <a:lstStyle/>
          <a:p>
            <a:r>
              <a:rPr lang="en-US" sz="1050" dirty="0"/>
              <a:t>We call the variable _ when we don’t intend to use the variable for anything. In this example we repeat 10 times the print but we don’t use the content of elements, whereas in the example above we used the content of friends to print it.</a:t>
            </a:r>
            <a:endParaRPr lang="fr-FR" sz="1050" dirty="0"/>
          </a:p>
        </p:txBody>
      </p:sp>
      <p:pic>
        <p:nvPicPr>
          <p:cNvPr id="18" name="Image 17">
            <a:extLst>
              <a:ext uri="{FF2B5EF4-FFF2-40B4-BE49-F238E27FC236}">
                <a16:creationId xmlns:a16="http://schemas.microsoft.com/office/drawing/2014/main" id="{173353F1-6104-4D0E-9373-CE3E9DC5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096" y="4482524"/>
            <a:ext cx="1219200" cy="1219200"/>
          </a:xfrm>
          <a:prstGeom prst="rect">
            <a:avLst/>
          </a:prstGeom>
        </p:spPr>
      </p:pic>
      <p:graphicFrame>
        <p:nvGraphicFramePr>
          <p:cNvPr id="19" name="Objet 18">
            <a:extLst>
              <a:ext uri="{FF2B5EF4-FFF2-40B4-BE49-F238E27FC236}">
                <a16:creationId xmlns:a16="http://schemas.microsoft.com/office/drawing/2014/main" id="{D0C4A32D-7705-4234-BE54-654D4DE6E176}"/>
              </a:ext>
            </a:extLst>
          </p:cNvPr>
          <p:cNvGraphicFramePr>
            <a:graphicFrameLocks noChangeAspect="1"/>
          </p:cNvGraphicFramePr>
          <p:nvPr>
            <p:extLst>
              <p:ext uri="{D42A27DB-BD31-4B8C-83A1-F6EECF244321}">
                <p14:modId xmlns:p14="http://schemas.microsoft.com/office/powerpoint/2010/main" val="112169295"/>
              </p:ext>
            </p:extLst>
          </p:nvPr>
        </p:nvGraphicFramePr>
        <p:xfrm>
          <a:off x="9645650" y="422854"/>
          <a:ext cx="128270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1281960" imgH="524880" progId="Package">
                  <p:embed/>
                </p:oleObj>
              </mc:Choice>
              <mc:Fallback>
                <p:oleObj name="Objet d’environnement du Gestionnaire de liaisons" showAsIcon="1" r:id="rId4" imgW="1281960" imgH="524880" progId="Package">
                  <p:embed/>
                  <p:pic>
                    <p:nvPicPr>
                      <p:cNvPr id="8" name="Objet 7">
                        <a:extLst>
                          <a:ext uri="{FF2B5EF4-FFF2-40B4-BE49-F238E27FC236}">
                            <a16:creationId xmlns:a16="http://schemas.microsoft.com/office/drawing/2014/main" id="{D636EE4B-AF7D-4309-9ACF-F4B7C4D77AF1}"/>
                          </a:ext>
                        </a:extLst>
                      </p:cNvPr>
                      <p:cNvPicPr/>
                      <p:nvPr/>
                    </p:nvPicPr>
                    <p:blipFill>
                      <a:blip r:embed="rId5"/>
                      <a:stretch>
                        <a:fillRect/>
                      </a:stretch>
                    </p:blipFill>
                    <p:spPr>
                      <a:xfrm>
                        <a:off x="9645650" y="422854"/>
                        <a:ext cx="1282700" cy="525463"/>
                      </a:xfrm>
                      <a:prstGeom prst="rect">
                        <a:avLst/>
                      </a:prstGeom>
                    </p:spPr>
                  </p:pic>
                </p:oleObj>
              </mc:Fallback>
            </mc:AlternateContent>
          </a:graphicData>
        </a:graphic>
      </p:graphicFrame>
    </p:spTree>
    <p:extLst>
      <p:ext uri="{BB962C8B-B14F-4D97-AF65-F5344CB8AC3E}">
        <p14:creationId xmlns:p14="http://schemas.microsoft.com/office/powerpoint/2010/main" val="26982131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79425"/>
            <a:ext cx="150554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253916"/>
          </a:xfrm>
          <a:prstGeom prst="rect">
            <a:avLst/>
          </a:prstGeom>
          <a:noFill/>
        </p:spPr>
        <p:txBody>
          <a:bodyPr wrap="square" rtlCol="0">
            <a:spAutoFit/>
          </a:bodyPr>
          <a:lstStyle/>
          <a:p>
            <a:r>
              <a:rPr lang="en-US" sz="1050" dirty="0"/>
              <a:t>As on the previous slide, hello world! will be printed 10 times</a:t>
            </a:r>
            <a:endParaRPr lang="fr-FR" sz="1050"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87004"/>
            <a:ext cx="1654620"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5</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10</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6"/>
                </a:solidFill>
                <a:highlight>
                  <a:srgbClr val="000000"/>
                </a:highlight>
                <a:latin typeface="Arial" panose="020B0604020202020204" pitchFamily="34" charset="0"/>
              </a:rPr>
              <a:t>Hello, world!</a:t>
            </a:r>
            <a:r>
              <a:rPr lang="en-US" altLang="fr-FR" sz="1050" dirty="0">
                <a:solidFill>
                  <a:schemeClr val="accent6"/>
                </a:solidFill>
                <a:highlight>
                  <a:srgbClr val="000000"/>
                </a:highlight>
                <a:latin typeface="Arial" panose="020B0604020202020204" pitchFamily="34" charset="0"/>
              </a:rPr>
              <a:t>”</a:t>
            </a:r>
            <a:r>
              <a:rPr lang="fr-FR" altLang="fr-FR" sz="105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253916"/>
          </a:xfrm>
          <a:prstGeom prst="rect">
            <a:avLst/>
          </a:prstGeom>
          <a:noFill/>
        </p:spPr>
        <p:txBody>
          <a:bodyPr wrap="square" rtlCol="0">
            <a:spAutoFit/>
          </a:bodyPr>
          <a:lstStyle/>
          <a:p>
            <a:r>
              <a:rPr lang="en-US" sz="1050" dirty="0"/>
              <a:t>We will print 5, 6, 7, 8, 9</a:t>
            </a:r>
            <a:endParaRPr lang="fr-FR" sz="1050"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218633"/>
            <a:ext cx="1803699" cy="41549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rgbClr val="7030A0"/>
                </a:solidFill>
                <a:latin typeface="Arial" panose="020B0604020202020204" pitchFamily="34" charset="0"/>
              </a:rPr>
              <a:t>for</a:t>
            </a:r>
            <a:r>
              <a:rPr lang="fr-FR" altLang="fr-FR" sz="1050" dirty="0">
                <a:solidFill>
                  <a:schemeClr val="bg1"/>
                </a:solidFill>
                <a:latin typeface="Arial" panose="020B0604020202020204" pitchFamily="34" charset="0"/>
              </a:rPr>
              <a:t> index </a:t>
            </a:r>
            <a:r>
              <a:rPr lang="fr-FR" altLang="fr-FR" sz="1050" dirty="0">
                <a:solidFill>
                  <a:srgbClr val="7030A0"/>
                </a:solidFill>
                <a:latin typeface="Arial" panose="020B0604020202020204" pitchFamily="34" charset="0"/>
              </a:rPr>
              <a:t>in</a:t>
            </a:r>
            <a:r>
              <a:rPr lang="fr-FR" altLang="fr-FR" sz="1050" dirty="0">
                <a:solidFill>
                  <a:schemeClr val="bg1"/>
                </a:solidFill>
                <a:latin typeface="Arial" panose="020B0604020202020204" pitchFamily="34" charset="0"/>
              </a:rPr>
              <a:t> </a:t>
            </a:r>
            <a:r>
              <a:rPr lang="fr-FR" altLang="fr-FR" sz="1050" dirty="0">
                <a:solidFill>
                  <a:schemeClr val="accent5"/>
                </a:solidFill>
                <a:latin typeface="Arial" panose="020B0604020202020204" pitchFamily="34" charset="0"/>
              </a:rPr>
              <a:t>range(</a:t>
            </a:r>
            <a:r>
              <a:rPr lang="fr-FR" altLang="fr-FR" sz="1050" dirty="0">
                <a:solidFill>
                  <a:schemeClr val="accent2"/>
                </a:solidFill>
                <a:latin typeface="Arial" panose="020B0604020202020204" pitchFamily="34" charset="0"/>
              </a:rPr>
              <a:t>2</a:t>
            </a:r>
            <a:r>
              <a:rPr lang="fr-FR" altLang="fr-FR" sz="1050" dirty="0">
                <a:solidFill>
                  <a:schemeClr val="accent5"/>
                </a:solidFill>
                <a:latin typeface="Arial" panose="020B0604020202020204" pitchFamily="34" charset="0"/>
              </a:rPr>
              <a:t>, </a:t>
            </a:r>
            <a:r>
              <a:rPr lang="fr-FR" altLang="fr-FR" sz="1050" dirty="0">
                <a:solidFill>
                  <a:schemeClr val="accent2"/>
                </a:solidFill>
                <a:latin typeface="Arial" panose="020B0604020202020204" pitchFamily="34" charset="0"/>
              </a:rPr>
              <a:t>20</a:t>
            </a:r>
            <a:r>
              <a:rPr lang="fr-FR" altLang="fr-FR" sz="1050" dirty="0">
                <a:solidFill>
                  <a:schemeClr val="accent5"/>
                </a:solidFill>
                <a:latin typeface="Arial" panose="020B0604020202020204" pitchFamily="34" charset="0"/>
              </a:rPr>
              <a:t>,</a:t>
            </a:r>
            <a:r>
              <a:rPr lang="fr-FR" altLang="fr-FR" sz="1050" dirty="0">
                <a:solidFill>
                  <a:schemeClr val="accent2"/>
                </a:solidFill>
                <a:latin typeface="Arial" panose="020B0604020202020204" pitchFamily="34" charset="0"/>
              </a:rPr>
              <a:t> 3</a:t>
            </a:r>
            <a:r>
              <a:rPr lang="fr-FR" altLang="fr-FR" sz="1050" dirty="0">
                <a:solidFill>
                  <a:schemeClr val="accent5"/>
                </a:solidFill>
                <a:latin typeface="Arial" panose="020B0604020202020204" pitchFamily="34" charset="0"/>
              </a:rPr>
              <a:t>)</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bg1"/>
                </a:solidFill>
                <a:highlight>
                  <a:srgbClr val="000000"/>
                </a:highlight>
                <a:latin typeface="Arial" panose="020B0604020202020204" pitchFamily="34" charset="0"/>
              </a:rPr>
              <a:t>   </a:t>
            </a:r>
            <a:r>
              <a:rPr lang="fr-FR" altLang="fr-FR" sz="1050" dirty="0">
                <a:solidFill>
                  <a:schemeClr val="accent5"/>
                </a:solidFill>
                <a:highlight>
                  <a:srgbClr val="000000"/>
                </a:highlight>
                <a:latin typeface="Arial" panose="020B0604020202020204" pitchFamily="34" charset="0"/>
              </a:rPr>
              <a:t>print(</a:t>
            </a:r>
            <a:r>
              <a:rPr lang="en-US" altLang="fr-FR" sz="1050" dirty="0">
                <a:solidFill>
                  <a:schemeClr val="bg1"/>
                </a:solidFill>
                <a:latin typeface="Arial" panose="020B0604020202020204" pitchFamily="34" charset="0"/>
              </a:rPr>
              <a:t>index</a:t>
            </a:r>
            <a:r>
              <a:rPr lang="fr-FR" altLang="fr-FR" sz="105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253916"/>
          </a:xfrm>
          <a:prstGeom prst="rect">
            <a:avLst/>
          </a:prstGeom>
          <a:noFill/>
        </p:spPr>
        <p:txBody>
          <a:bodyPr wrap="square" rtlCol="0">
            <a:spAutoFit/>
          </a:bodyPr>
          <a:lstStyle/>
          <a:p>
            <a:r>
              <a:rPr lang="en-US" sz="1050" dirty="0"/>
              <a:t>We will print 2, 5, 8, 11, 14, 17</a:t>
            </a:r>
            <a:endParaRPr lang="fr-FR" sz="1050" dirty="0"/>
          </a:p>
        </p:txBody>
      </p:sp>
    </p:spTree>
    <p:extLst>
      <p:ext uri="{BB962C8B-B14F-4D97-AF65-F5344CB8AC3E}">
        <p14:creationId xmlns:p14="http://schemas.microsoft.com/office/powerpoint/2010/main" val="1833955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f"This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316911"/>
            <a:ext cx="8691803"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 est toujours vrai -&gt; boucle infinie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"Tapez 'Q' pour quitter :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de la boucle"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879021"/>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969294"/>
            <a:ext cx="8691803"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"Stopping the production 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break</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418576"/>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inférieure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 </a:t>
            </a:r>
            <a:r>
              <a:rPr kumimoji="0" lang="fr-FR" altLang="fr-FR" sz="1050" b="0" i="1" u="none" strike="noStrike" cap="none" normalizeH="0" baseline="0" dirty="0">
                <a:ln>
                  <a:noFill/>
                </a:ln>
                <a:solidFill>
                  <a:srgbClr val="717CB4"/>
                </a:solidFill>
                <a:effectLst/>
                <a:latin typeface="JetBrains Mono"/>
              </a:rPr>
              <a:t># On ajoute 4 à i</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incrémente i de 4. i est maintenant égale 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continue </a:t>
            </a:r>
            <a:r>
              <a:rPr kumimoji="0" lang="fr-FR" altLang="fr-FR" sz="1050" b="0" i="1" u="none" strike="noStrike" cap="none" normalizeH="0" baseline="0" dirty="0">
                <a:ln>
                  <a:noFill/>
                </a:ln>
                <a:solidFill>
                  <a:srgbClr val="717CB4"/>
                </a:solidFill>
                <a:effectLst/>
                <a:latin typeface="JetBrains Mono"/>
              </a:rPr>
              <a:t># On retourne au while sans exécuter les autres lignes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Dans le cas classique on ajoute juste 1 à i</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138</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329779"/>
            <a:ext cx="8691803"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status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"faulty"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"Found faulty car, skipping..."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continue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f"This car 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"Shipping new car to customer!"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577081"/>
          </a:xfrm>
          <a:prstGeom prst="rect">
            <a:avLst/>
          </a:prstGeom>
          <a:noFill/>
        </p:spPr>
        <p:txBody>
          <a:bodyPr wrap="square" rtlCol="0">
            <a:spAutoFit/>
          </a:bodyPr>
          <a:lstStyle/>
          <a:p>
            <a:pPr marL="285750" indent="-285750">
              <a:buFont typeface="Arial" panose="020B0604020202020204" pitchFamily="34" charset="0"/>
              <a:buChar char="•"/>
            </a:pPr>
            <a:r>
              <a:rPr lang="fr-FR" sz="1050" dirty="0"/>
              <a:t>Une boucle sert à répéter une portion de code en fonction d’un prédicat.</a:t>
            </a:r>
          </a:p>
          <a:p>
            <a:pPr marL="285750" indent="-285750">
              <a:buFont typeface="Arial" panose="020B0604020202020204" pitchFamily="34" charset="0"/>
              <a:buChar char="•"/>
            </a:pPr>
            <a:r>
              <a:rPr lang="fr-FR" sz="1050" dirty="0"/>
              <a:t>On peut créer un boucle grâce au mot-clé </a:t>
            </a:r>
            <a:r>
              <a:rPr lang="fr-FR" sz="1050" b="1" dirty="0"/>
              <a:t>while</a:t>
            </a:r>
            <a:r>
              <a:rPr lang="fr-FR" sz="1050" dirty="0"/>
              <a:t> suivi d’un prédicat.</a:t>
            </a:r>
          </a:p>
          <a:p>
            <a:pPr marL="285750" indent="-285750">
              <a:buFont typeface="Arial" panose="020B0604020202020204" pitchFamily="34" charset="0"/>
              <a:buChar char="•"/>
            </a:pPr>
            <a:r>
              <a:rPr lang="fr-FR" sz="1050" dirty="0"/>
              <a:t>On peut parcourir une sequence grâce à la syntaxe </a:t>
            </a:r>
            <a:r>
              <a:rPr lang="fr-FR" sz="1050" b="1" i="1" dirty="0"/>
              <a:t>for element in sequence:</a:t>
            </a:r>
            <a:endParaRPr lang="fr-FR" sz="105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141</a:t>
            </a:fld>
            <a:endParaRPr lang="fr-FR" dirty="0"/>
          </a:p>
        </p:txBody>
      </p:sp>
      <p:sp>
        <p:nvSpPr>
          <p:cNvPr id="5" name="Espace réservé du contenu 2">
            <a:extLst>
              <a:ext uri="{FF2B5EF4-FFF2-40B4-BE49-F238E27FC236}">
                <a16:creationId xmlns:a16="http://schemas.microsoft.com/office/drawing/2014/main" id="{923F7A6B-AAB8-4FD6-A516-D8F8D9C66E6D}"/>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6" name="ZoneTexte 5">
            <a:extLst>
              <a:ext uri="{FF2B5EF4-FFF2-40B4-BE49-F238E27FC236}">
                <a16:creationId xmlns:a16="http://schemas.microsoft.com/office/drawing/2014/main" id="{0F220D64-579F-48A2-9983-C8B07E2307E6}"/>
              </a:ext>
            </a:extLst>
          </p:cNvPr>
          <p:cNvSpPr txBox="1"/>
          <p:nvPr/>
        </p:nvSpPr>
        <p:spPr>
          <a:xfrm>
            <a:off x="4835611" y="3315372"/>
            <a:ext cx="5288692" cy="3000821"/>
          </a:xfrm>
          <a:prstGeom prst="rect">
            <a:avLst/>
          </a:prstGeom>
          <a:noFill/>
        </p:spPr>
        <p:txBody>
          <a:bodyPr wrap="square" rtlCol="0">
            <a:spAutoFit/>
          </a:bodyPr>
          <a:lstStyle/>
          <a:p>
            <a:r>
              <a:rPr lang="en-US" sz="1050" dirty="0"/>
              <a:t>range</a:t>
            </a:r>
          </a:p>
          <a:p>
            <a:r>
              <a:rPr lang="en-US" sz="1050" dirty="0"/>
              <a:t>enumerate</a:t>
            </a:r>
          </a:p>
          <a:p>
            <a:r>
              <a:rPr lang="fr-FR" sz="1050" dirty="0"/>
              <a:t>zip</a:t>
            </a:r>
          </a:p>
          <a:p>
            <a:r>
              <a:rPr lang="fr-FR" sz="1050" dirty="0"/>
              <a:t>stacks</a:t>
            </a:r>
          </a:p>
          <a:p>
            <a:r>
              <a:rPr lang="fr-FR" sz="1050" dirty="0"/>
              <a:t>queue / deque</a:t>
            </a:r>
          </a:p>
          <a:p>
            <a:r>
              <a:rPr lang="fr-FR" sz="1050" dirty="0"/>
              <a:t>in</a:t>
            </a:r>
          </a:p>
          <a:p>
            <a:r>
              <a:rPr lang="fr-FR" sz="1050" dirty="0"/>
              <a:t>min max</a:t>
            </a:r>
          </a:p>
          <a:p>
            <a:r>
              <a:rPr lang="fr-FR" sz="1050" dirty="0"/>
              <a:t>random</a:t>
            </a:r>
          </a:p>
          <a:p>
            <a:r>
              <a:rPr lang="fr-FR" sz="1050" dirty="0"/>
              <a:t>randin</a:t>
            </a:r>
          </a:p>
          <a:p>
            <a:r>
              <a:rPr lang="fr-FR" sz="1050" dirty="0"/>
              <a:t>uniform</a:t>
            </a:r>
          </a:p>
          <a:p>
            <a:r>
              <a:rPr lang="fr-FR" sz="1050" dirty="0"/>
              <a:t>randrange</a:t>
            </a:r>
          </a:p>
          <a:p>
            <a:r>
              <a:rPr lang="fr-FR" sz="1050" dirty="0"/>
              <a:t>input</a:t>
            </a:r>
          </a:p>
          <a:p>
            <a:r>
              <a:rPr lang="fr-FR" sz="1050" dirty="0"/>
              <a:t>counter</a:t>
            </a:r>
          </a:p>
          <a:p>
            <a:r>
              <a:rPr lang="fr-FR" sz="1050" dirty="0"/>
              <a:t>Defautldict</a:t>
            </a:r>
          </a:p>
          <a:p>
            <a:r>
              <a:rPr lang="fr-FR" sz="1050" dirty="0"/>
              <a:t>Ordereddict</a:t>
            </a:r>
          </a:p>
          <a:p>
            <a:r>
              <a:rPr lang="fr-FR" sz="1050" dirty="0"/>
              <a:t>Namedtuple</a:t>
            </a:r>
          </a:p>
          <a:p>
            <a:endParaRPr lang="fr-FR" sz="1050" dirty="0"/>
          </a:p>
          <a:p>
            <a:endParaRPr lang="fr-FR" sz="1050" dirty="0"/>
          </a:p>
        </p:txBody>
      </p:sp>
      <p:sp>
        <p:nvSpPr>
          <p:cNvPr id="7" name="Titre 1">
            <a:extLst>
              <a:ext uri="{FF2B5EF4-FFF2-40B4-BE49-F238E27FC236}">
                <a16:creationId xmlns:a16="http://schemas.microsoft.com/office/drawing/2014/main" id="{8F9F721B-AF0D-429F-9AA7-1CE8843D06C5}"/>
              </a:ext>
            </a:extLst>
          </p:cNvPr>
          <p:cNvSpPr txBox="1">
            <a:spLocks/>
          </p:cNvSpPr>
          <p:nvPr/>
        </p:nvSpPr>
        <p:spPr>
          <a:xfrm>
            <a:off x="0" y="0"/>
            <a:ext cx="1193197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6000" dirty="0">
                <a:solidFill>
                  <a:schemeClr val="accent5">
                    <a:lumMod val="75000"/>
                  </a:schemeClr>
                </a:solidFill>
              </a:rPr>
              <a:t>Useful Operators in python: range 1/</a:t>
            </a:r>
          </a:p>
        </p:txBody>
      </p:sp>
      <p:sp>
        <p:nvSpPr>
          <p:cNvPr id="8" name="Accolade fermante 7">
            <a:extLst>
              <a:ext uri="{FF2B5EF4-FFF2-40B4-BE49-F238E27FC236}">
                <a16:creationId xmlns:a16="http://schemas.microsoft.com/office/drawing/2014/main" id="{E8DA7C7A-D97E-4C9B-BA14-013FE5165961}"/>
              </a:ext>
            </a:extLst>
          </p:cNvPr>
          <p:cNvSpPr/>
          <p:nvPr/>
        </p:nvSpPr>
        <p:spPr>
          <a:xfrm>
            <a:off x="5622002" y="5370816"/>
            <a:ext cx="445164" cy="525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771677FB-9C1B-4ABD-9081-7BFE560E3D3E}"/>
              </a:ext>
            </a:extLst>
          </p:cNvPr>
          <p:cNvSpPr txBox="1"/>
          <p:nvPr/>
        </p:nvSpPr>
        <p:spPr>
          <a:xfrm>
            <a:off x="6164094" y="5484391"/>
            <a:ext cx="4796481" cy="253916"/>
          </a:xfrm>
          <a:prstGeom prst="rect">
            <a:avLst/>
          </a:prstGeom>
          <a:noFill/>
        </p:spPr>
        <p:txBody>
          <a:bodyPr wrap="square" rtlCol="0">
            <a:spAutoFit/>
          </a:bodyPr>
          <a:lstStyle/>
          <a:p>
            <a:r>
              <a:rPr lang="fr-FR" sz="1050" dirty="0">
                <a:hlinkClick r:id="rId2"/>
              </a:rPr>
              <a:t>https://www.teclado.com/30-days-of-python/python-30-day-26-standard-library</a:t>
            </a:r>
            <a:endParaRPr lang="fr-FR" sz="1050" dirty="0"/>
          </a:p>
        </p:txBody>
      </p:sp>
      <p:graphicFrame>
        <p:nvGraphicFramePr>
          <p:cNvPr id="10" name="Objet 9">
            <a:extLst>
              <a:ext uri="{FF2B5EF4-FFF2-40B4-BE49-F238E27FC236}">
                <a16:creationId xmlns:a16="http://schemas.microsoft.com/office/drawing/2014/main" id="{AAE867FF-D12A-4CEA-84FF-A96E582C9424}"/>
              </a:ext>
            </a:extLst>
          </p:cNvPr>
          <p:cNvGraphicFramePr>
            <a:graphicFrameLocks noChangeAspect="1"/>
          </p:cNvGraphicFramePr>
          <p:nvPr>
            <p:extLst>
              <p:ext uri="{D42A27DB-BD31-4B8C-83A1-F6EECF244321}">
                <p14:modId xmlns:p14="http://schemas.microsoft.com/office/powerpoint/2010/main" val="3881437802"/>
              </p:ext>
            </p:extLst>
          </p:nvPr>
        </p:nvGraphicFramePr>
        <p:xfrm>
          <a:off x="6673810" y="6089886"/>
          <a:ext cx="274796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748600" imgH="524880" progId="Package">
                  <p:embed/>
                </p:oleObj>
              </mc:Choice>
              <mc:Fallback>
                <p:oleObj name="Objet d’environnement du Gestionnaire de liaisons" showAsIcon="1" r:id="rId3" imgW="2748600" imgH="524880" progId="Package">
                  <p:embed/>
                  <p:pic>
                    <p:nvPicPr>
                      <p:cNvPr id="0" name=""/>
                      <p:cNvPicPr/>
                      <p:nvPr/>
                    </p:nvPicPr>
                    <p:blipFill>
                      <a:blip r:embed="rId4"/>
                      <a:stretch>
                        <a:fillRect/>
                      </a:stretch>
                    </p:blipFill>
                    <p:spPr>
                      <a:xfrm>
                        <a:off x="6673810" y="6089886"/>
                        <a:ext cx="2747962" cy="525462"/>
                      </a:xfrm>
                      <a:prstGeom prst="rect">
                        <a:avLst/>
                      </a:prstGeom>
                    </p:spPr>
                  </p:pic>
                </p:oleObj>
              </mc:Fallback>
            </mc:AlternateContent>
          </a:graphicData>
        </a:graphic>
      </p:graphicFrame>
    </p:spTree>
    <p:extLst>
      <p:ext uri="{BB962C8B-B14F-4D97-AF65-F5344CB8AC3E}">
        <p14:creationId xmlns:p14="http://schemas.microsoft.com/office/powerpoint/2010/main" val="7083906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a:bodyPr>
          <a:lstStyle/>
          <a:p>
            <a:pPr algn="ctr"/>
            <a:r>
              <a:rPr lang="fr-FR" sz="6000" dirty="0">
                <a:solidFill>
                  <a:schemeClr val="accent5">
                    <a:lumMod val="75000"/>
                  </a:schemeClr>
                </a:solidFill>
              </a:rPr>
              <a:t>Useful Operators in python: range /</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10 is not included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we put 11 to get 10</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577081"/>
          </a:xfrm>
          <a:prstGeom prst="rect">
            <a:avLst/>
          </a:prstGeom>
          <a:noFill/>
        </p:spPr>
        <p:txBody>
          <a:bodyPr wrap="square" rtlCol="0">
            <a:spAutoFit/>
          </a:bodyPr>
          <a:lstStyle/>
          <a:p>
            <a:r>
              <a:rPr lang="en-US" sz="1050" dirty="0"/>
              <a:t>Basically, enumerate() allows you to loop over a collection of items while keeping track of the current item’s index in a counter variable.</a:t>
            </a:r>
          </a:p>
          <a:p>
            <a:endParaRPr lang="en-US" sz="1050" dirty="0"/>
          </a:p>
          <a:p>
            <a:r>
              <a:rPr lang="en-US" sz="105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53916"/>
          </a:xfrm>
          <a:prstGeom prst="rect">
            <a:avLst/>
          </a:prstGeom>
          <a:noFill/>
        </p:spPr>
        <p:txBody>
          <a:bodyPr wrap="square" rtlCol="0">
            <a:spAutoFit/>
          </a:bodyPr>
          <a:lstStyle/>
          <a:p>
            <a:r>
              <a:rPr lang="en-US" sz="105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577081"/>
          </a:xfrm>
          <a:prstGeom prst="rect">
            <a:avLst/>
          </a:prstGeom>
          <a:solidFill>
            <a:schemeClr val="tx1"/>
          </a:solidFill>
        </p:spPr>
        <p:txBody>
          <a:bodyPr wrap="square" rtlCol="0">
            <a:spAutoFit/>
          </a:bodyPr>
          <a:lstStyle/>
          <a:p>
            <a:r>
              <a:rPr lang="pt-BR" sz="1050" dirty="0">
                <a:solidFill>
                  <a:schemeClr val="bg1"/>
                </a:solidFill>
              </a:rPr>
              <a:t>0: Bob</a:t>
            </a:r>
          </a:p>
          <a:p>
            <a:r>
              <a:rPr lang="pt-BR" sz="1050" dirty="0">
                <a:solidFill>
                  <a:schemeClr val="bg1"/>
                </a:solidFill>
              </a:rPr>
              <a:t>1: Alice</a:t>
            </a:r>
          </a:p>
          <a:p>
            <a:r>
              <a:rPr lang="pt-BR" sz="105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738664"/>
          </a:xfrm>
          <a:prstGeom prst="rect">
            <a:avLst/>
          </a:prstGeom>
          <a:noFill/>
        </p:spPr>
        <p:txBody>
          <a:bodyPr wrap="square" rtlCol="0">
            <a:spAutoFit/>
          </a:bodyPr>
          <a:lstStyle/>
          <a:p>
            <a:r>
              <a:rPr lang="fr-FR" sz="1050" dirty="0"/>
              <a:t>As you can see, this iterated over the names list and generated an index for each element by increasing a counter variable starting at zero.</a:t>
            </a:r>
            <a:br>
              <a:rPr lang="fr-FR" sz="1050" dirty="0"/>
            </a:br>
            <a:r>
              <a:rPr lang="fr-FR" sz="1050" dirty="0"/>
              <a:t>Now why is keeping a running index with the enumerate function useful?</a:t>
            </a:r>
            <a:br>
              <a:rPr lang="fr-FR" sz="1050" dirty="0"/>
            </a:br>
            <a:r>
              <a:rPr lang="fr-FR" sz="1050" dirty="0"/>
              <a:t>I noticed that new Python developers coming from a C or Java background sometimes use the following range(len(...)) antipattern to keep a running index while iterating over a list with a for-loop:</a:t>
            </a:r>
            <a:br>
              <a:rPr lang="fr-FR" sz="1050" dirty="0"/>
            </a:br>
            <a:endParaRPr lang="en-US" sz="105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HARMFUL: Don't do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900246"/>
          </a:xfrm>
          <a:prstGeom prst="rect">
            <a:avLst/>
          </a:prstGeom>
          <a:noFill/>
        </p:spPr>
        <p:txBody>
          <a:bodyPr wrap="square" rtlCol="0">
            <a:spAutoFit/>
          </a:bodyPr>
          <a:lstStyle/>
          <a:p>
            <a:r>
              <a:rPr lang="en-US" sz="1050" dirty="0"/>
              <a:t>By using the enumerate function skillfully, like I showed you in the “names” example above, you can make this looping construct much more “Pythonic” and idiomatic.</a:t>
            </a:r>
          </a:p>
          <a:p>
            <a:r>
              <a:rPr lang="en-US" sz="1050" dirty="0"/>
              <a:t>You see, there’s usually no need to generate element indexes manually in Python—you simply leave all of this work to the enumerate function.</a:t>
            </a:r>
          </a:p>
          <a:p>
            <a:r>
              <a:rPr lang="en-US" sz="1050" dirty="0"/>
              <a:t>And as a result your code will be easier to read and less vulnerable to typos.</a:t>
            </a:r>
          </a:p>
          <a:p>
            <a:r>
              <a:rPr lang="en-US" sz="1050" dirty="0"/>
              <a:t>Another useful feature is the ability to choose the starting index for the enumeration. </a:t>
            </a:r>
          </a:p>
          <a:p>
            <a:r>
              <a:rPr lang="en-US" sz="105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'Guido'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53916"/>
          </a:xfrm>
          <a:prstGeom prst="rect">
            <a:avLst/>
          </a:prstGeom>
          <a:noFill/>
        </p:spPr>
        <p:txBody>
          <a:bodyPr wrap="square" rtlCol="0">
            <a:spAutoFit/>
          </a:bodyPr>
          <a:lstStyle/>
          <a:p>
            <a:r>
              <a:rPr lang="en-US" sz="105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906800"/>
            <a:ext cx="6429375"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 Bob</a:t>
            </a:r>
            <a:br>
              <a:rPr lang="fr-FR" altLang="fr-FR" sz="1050" dirty="0">
                <a:solidFill>
                  <a:srgbClr val="89DDFF"/>
                </a:solidFill>
                <a:latin typeface="JetBrains Mono"/>
              </a:rPr>
            </a:br>
            <a:r>
              <a:rPr lang="fr-FR" altLang="fr-FR" sz="1050" dirty="0">
                <a:solidFill>
                  <a:srgbClr val="89DDFF"/>
                </a:solidFill>
                <a:latin typeface="JetBrains Mono"/>
              </a:rPr>
              <a:t>&gt;&gt;&gt; 2: Alice</a:t>
            </a:r>
            <a:br>
              <a:rPr lang="fr-FR" altLang="fr-FR" sz="1050" dirty="0">
                <a:solidFill>
                  <a:srgbClr val="89DDFF"/>
                </a:solidFill>
                <a:latin typeface="JetBrains Mono"/>
              </a:rPr>
            </a:br>
            <a:r>
              <a:rPr lang="fr-FR" altLang="fr-FR" sz="1050" dirty="0">
                <a:solidFill>
                  <a:srgbClr val="89DDFF"/>
                </a:solidFill>
                <a:latin typeface="JetBrains Mono"/>
              </a:rPr>
              <a:t>&gt;&gt;&gt; 3: Guido</a:t>
            </a:r>
            <a:endParaRPr lang="pt-BR" sz="1050" dirty="0">
              <a:solidFill>
                <a:srgbClr val="89DDFF"/>
              </a:solidFill>
              <a:latin typeface="JetBrains Mono"/>
            </a:endParaRP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144</a:t>
            </a:fld>
            <a:endParaRPr lang="fr-FR" dirty="0"/>
          </a:p>
        </p:txBody>
      </p:sp>
      <p:sp>
        <p:nvSpPr>
          <p:cNvPr id="8" name="Rectangle 3">
            <a:extLst>
              <a:ext uri="{FF2B5EF4-FFF2-40B4-BE49-F238E27FC236}">
                <a16:creationId xmlns:a16="http://schemas.microsoft.com/office/drawing/2014/main" id="{BA085509-AA94-4366-BB81-089D73574899}"/>
              </a:ext>
            </a:extLst>
          </p:cNvPr>
          <p:cNvSpPr>
            <a:spLocks noChangeArrowheads="1"/>
          </p:cNvSpPr>
          <p:nvPr/>
        </p:nvSpPr>
        <p:spPr bwMode="auto">
          <a:xfrm>
            <a:off x="0" y="-33010"/>
            <a:ext cx="184731" cy="52322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FFCB6B"/>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1946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52400" y="2429445"/>
            <a:ext cx="6429376"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&lt;</a:t>
            </a:r>
            <a:r>
              <a:rPr kumimoji="0" lang="fr-FR" altLang="fr-FR" sz="1000" b="0" i="1" u="none" strike="noStrike" cap="none" normalizeH="0" baseline="0" dirty="0">
                <a:ln>
                  <a:noFill/>
                </a:ln>
                <a:solidFill>
                  <a:srgbClr val="82AAFF"/>
                </a:solidFill>
                <a:effectLst/>
                <a:latin typeface="JetBrains Mono"/>
              </a:rPr>
              <a:t>enumerate object </a:t>
            </a:r>
            <a:r>
              <a:rPr kumimoji="0" lang="fr-FR" altLang="fr-FR" sz="1000" b="0" i="0" u="none" strike="noStrike" cap="none" normalizeH="0" baseline="0" dirty="0">
                <a:ln>
                  <a:noFill/>
                </a:ln>
                <a:solidFill>
                  <a:srgbClr val="C3CEE3"/>
                </a:solidFill>
                <a:effectLst/>
                <a:latin typeface="JetBrains Mono"/>
              </a:rPr>
              <a:t>at </a:t>
            </a:r>
            <a:r>
              <a:rPr kumimoji="0" lang="fr-FR" altLang="fr-FR" sz="1000" b="0" i="0" u="none" strike="noStrike" cap="none" normalizeH="0" baseline="0" dirty="0">
                <a:ln>
                  <a:noFill/>
                </a:ln>
                <a:solidFill>
                  <a:srgbClr val="F78C6C"/>
                </a:solidFill>
                <a:effectLst/>
                <a:latin typeface="JetBrains Mono"/>
              </a:rPr>
              <a:t>0x1057f4120</a:t>
            </a:r>
            <a:r>
              <a:rPr kumimoji="0" lang="fr-FR" altLang="fr-FR" sz="1000" b="0" i="0" u="none" strike="noStrike" cap="none" normalizeH="0" baseline="0" dirty="0">
                <a:ln>
                  <a:noFill/>
                </a:ln>
                <a:solidFill>
                  <a:srgbClr val="89DDFF"/>
                </a:solidFill>
                <a:effectLst/>
                <a:latin typeface="JetBrains Mono"/>
              </a:rPr>
              <a: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&gt;&gt;&gt;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'Alice'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'Guido'</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index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element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iterable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68041" y="2262494"/>
            <a:ext cx="6096000" cy="22159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"À l'indice {} se trouve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0 se trouve a.</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1 se trouve b.</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2 se trouve 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3 se trouve d.</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4 se trouve 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5 se trouve f.</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6 se trouve 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À l</a:t>
            </a:r>
            <a:r>
              <a:rPr kumimoji="0" lang="fr-FR" altLang="fr-FR" sz="1050" b="0" i="0" u="none" strike="noStrike" cap="none" normalizeH="0" baseline="0" dirty="0">
                <a:ln>
                  <a:noFill/>
                </a:ln>
                <a:solidFill>
                  <a:srgbClr val="C3E88D"/>
                </a:solidFill>
                <a:effectLst/>
                <a:latin typeface="JetBrains Mono"/>
              </a:rPr>
              <a:t>'indice 7 se trouve h.</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67639" y="1432022"/>
            <a:ext cx="88488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Les deux méthodes que nous venons de voir possèdent toutes deux des inconvénients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utilisant while est plus longue à écrire, moins intuitive et elle est perméable aux boucles infinies, si l'on oublie d'incrémenter la variable servant </a:t>
            </a:r>
          </a:p>
          <a:p>
            <a:pPr marR="0" lvl="0" algn="l" defTabSz="914400" rtl="0" eaLnBrk="0" fontAlgn="base" latinLnBrk="0" hangingPunct="0">
              <a:lnSpc>
                <a:spcPct val="100000"/>
              </a:lnSpc>
              <a:spcBef>
                <a:spcPct val="0"/>
              </a:spcBef>
              <a:spcAft>
                <a:spcPct val="0"/>
              </a:spcAft>
              <a:buClrTx/>
              <a:buSzTx/>
              <a:tabLst/>
            </a:pPr>
            <a:r>
              <a:rPr lang="fr-FR" altLang="fr-FR" sz="1050" dirty="0"/>
              <a:t>de compteur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105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937722"/>
            <a:ext cx="855715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050" dirty="0"/>
              <a:t>trouvant à cet indice dans la liste passée en argument à la fonction enumerate.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146</a:t>
            </a:fld>
            <a:endParaRPr lang="fr-FR" dirty="0"/>
          </a:p>
        </p:txBody>
      </p:sp>
      <p:sp>
        <p:nvSpPr>
          <p:cNvPr id="10" name="Rectangle 1">
            <a:extLst>
              <a:ext uri="{FF2B5EF4-FFF2-40B4-BE49-F238E27FC236}">
                <a16:creationId xmlns:a16="http://schemas.microsoft.com/office/drawing/2014/main" id="{A96E63C4-5F5C-4E89-A1D2-A1ECAEC5FE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5896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03132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autre_liste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J'ai étalé la liste sur plusieurs lignes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autre_liste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lettre {} est la {}e de l'</a:t>
            </a:r>
            <a:r>
              <a:rPr kumimoji="0" lang="fr-FR" altLang="fr-FR" sz="1050" b="0" i="0" u="none" strike="noStrike" cap="none" normalizeH="0" baseline="0" dirty="0" err="1">
                <a:ln>
                  <a:noFill/>
                </a:ln>
                <a:solidFill>
                  <a:srgbClr val="C3E88D"/>
                </a:solidFill>
                <a:effectLst/>
                <a:latin typeface="JetBrains Mono"/>
              </a:rPr>
              <a:t>alphabet."</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a est la 1e de l'alphabet. La lettre d est la 4e de l'alphabet.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#&gt;&gt;&gt; La lettre g est la 7e de l'alphabet. La lettre z est la 26e de l'alphabet.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10"/>
            <a:ext cx="84689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Quand on utilise enumerate, on capture l'indice et l'élément dans deux variables distinctes. Voyons un autre exemple pour comprendre ce mécanisme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147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22341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or for counter, friend in enumerate(friends, start=1):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counter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5AEAB88-0ABC-493C-AA45-953B20EABC88}"/>
              </a:ext>
            </a:extLst>
          </p:cNvPr>
          <p:cNvGraphicFramePr>
            <a:graphicFrameLocks noChangeAspect="1"/>
          </p:cNvGraphicFramePr>
          <p:nvPr>
            <p:extLst>
              <p:ext uri="{D42A27DB-BD31-4B8C-83A1-F6EECF244321}">
                <p14:modId xmlns:p14="http://schemas.microsoft.com/office/powerpoint/2010/main" val="1460211964"/>
              </p:ext>
            </p:extLst>
          </p:nvPr>
        </p:nvGraphicFramePr>
        <p:xfrm>
          <a:off x="7553764" y="637874"/>
          <a:ext cx="215582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156040" imgH="524880" progId="Package">
                  <p:embed/>
                </p:oleObj>
              </mc:Choice>
              <mc:Fallback>
                <p:oleObj name="Objet d’environnement du Gestionnaire de liaisons" showAsIcon="1" r:id="rId3" imgW="2156040" imgH="524880" progId="Package">
                  <p:embed/>
                  <p:pic>
                    <p:nvPicPr>
                      <p:cNvPr id="0" name=""/>
                      <p:cNvPicPr/>
                      <p:nvPr/>
                    </p:nvPicPr>
                    <p:blipFill>
                      <a:blip r:embed="rId4"/>
                      <a:stretch>
                        <a:fillRect/>
                      </a:stretch>
                    </p:blipFill>
                    <p:spPr>
                      <a:xfrm>
                        <a:off x="7553764" y="637874"/>
                        <a:ext cx="2155825" cy="525463"/>
                      </a:xfrm>
                      <a:prstGeom prst="rect">
                        <a:avLst/>
                      </a:prstGeom>
                    </p:spPr>
                  </p:pic>
                </p:oleObj>
              </mc:Fallback>
            </mc:AlternateContent>
          </a:graphicData>
        </a:graphic>
      </p:graphicFrame>
    </p:spTree>
    <p:extLst>
      <p:ext uri="{BB962C8B-B14F-4D97-AF65-F5344CB8AC3E}">
        <p14:creationId xmlns:p14="http://schemas.microsoft.com/office/powerpoint/2010/main" val="403654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354491"/>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mylist3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mylist3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70951"/>
            <a:ext cx="52693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Zip ensemble n lists.</a:t>
            </a:r>
          </a:p>
          <a:p>
            <a:pPr eaLnBrk="0" fontAlgn="base" hangingPunct="0">
              <a:spcBef>
                <a:spcPct val="0"/>
              </a:spcBef>
              <a:spcAft>
                <a:spcPct val="0"/>
              </a:spcAft>
            </a:pPr>
            <a:r>
              <a:rPr lang="fr-FR" altLang="fr-FR" sz="105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148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a:t>
            </a:r>
            <a:r>
              <a:rPr lang="fr-FR" altLang="fr-FR" sz="1050" i="1" dirty="0">
                <a:solidFill>
                  <a:srgbClr val="717CB4"/>
                </a:solidFill>
                <a:latin typeface="JetBrains Mono"/>
              </a:rPr>
              <a:t>S</a:t>
            </a:r>
            <a:r>
              <a:rPr kumimoji="0" lang="fr-FR" altLang="fr-FR" sz="1050" b="0" i="1" u="none" strike="noStrike" cap="none" normalizeH="0" baseline="0" dirty="0">
                <a:ln>
                  <a:noFill/>
                </a:ln>
                <a:solidFill>
                  <a:srgbClr val="717CB4"/>
                </a:solidFill>
                <a:effectLst/>
                <a:latin typeface="JetBrains Mono"/>
              </a:rPr>
              <a:t>ometimes we</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just want to create a dictionary out of two lists or tuples.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That's when `zip` comes in handy!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time_since_seen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We then use `dict()` on that to get a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friends_last_seen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zip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time_since_seen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friends_last_seen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290848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LIFO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Last In First Out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last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browsing_session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browsing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3 has been removed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Queues or deque/double ended queue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https://blog.teclado.com/python-deques/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56098" y="1804358"/>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FIFO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First </a:t>
            </a:r>
            <a:r>
              <a:rPr kumimoji="0" lang="fr-FR" altLang="fr-FR" sz="1050" b="0" i="0" u="none" strike="noStrike" cap="none" normalizeH="0" baseline="0" dirty="0">
                <a:ln>
                  <a:noFill/>
                </a:ln>
                <a:solidFill>
                  <a:srgbClr val="C3CEE3"/>
                </a:solidFill>
                <a:effectLst/>
                <a:latin typeface="JetBrains Mono"/>
              </a:rPr>
              <a:t>In First Out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On large queue you might performance decreasing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1" u="none" strike="noStrike" cap="none" normalizeH="0" baseline="0" dirty="0">
                <a:ln>
                  <a:noFill/>
                </a:ln>
                <a:solidFill>
                  <a:srgbClr val="82AAFF"/>
                </a:solidFill>
                <a:effectLst/>
                <a:latin typeface="JetBrains Mono"/>
              </a:rPr>
              <a:t>all </a:t>
            </a:r>
            <a:r>
              <a:rPr kumimoji="0" lang="fr-FR" altLang="fr-FR" sz="1050" b="0" i="0" u="none" strike="noStrike" cap="none" normalizeH="0" baseline="0" dirty="0">
                <a:ln>
                  <a:noFill/>
                </a:ln>
                <a:solidFill>
                  <a:srgbClr val="C3CEE3"/>
                </a:solidFill>
                <a:effectLst/>
                <a:latin typeface="JetBrains Mono"/>
              </a:rPr>
              <a:t>the Numbers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your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C3CEE3"/>
                </a:solidFill>
                <a:effectLst/>
                <a:latin typeface="JetBrains Mono"/>
              </a:rPr>
              <a:t>must be moved on the left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such situation you might want to use 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deque([1, 2, 3])</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popleft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queue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deque([2, 3])</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150</a:t>
            </a:fld>
            <a:endParaRPr lang="fr-FR" dirty="0"/>
          </a:p>
        </p:txBody>
      </p:sp>
      <p:sp>
        <p:nvSpPr>
          <p:cNvPr id="8" name="Rectangle 1">
            <a:extLst>
              <a:ext uri="{FF2B5EF4-FFF2-40B4-BE49-F238E27FC236}">
                <a16:creationId xmlns:a16="http://schemas.microsoft.com/office/drawing/2014/main" id="{3B342656-3E39-4548-ADEC-F17D3962E9C2}"/>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t 8">
            <a:extLst>
              <a:ext uri="{FF2B5EF4-FFF2-40B4-BE49-F238E27FC236}">
                <a16:creationId xmlns:a16="http://schemas.microsoft.com/office/drawing/2014/main" id="{8D1E4C47-62DC-47F4-9502-CE42CB3D49D9}"/>
              </a:ext>
            </a:extLst>
          </p:cNvPr>
          <p:cNvGraphicFramePr>
            <a:graphicFrameLocks noChangeAspect="1"/>
          </p:cNvGraphicFramePr>
          <p:nvPr>
            <p:extLst>
              <p:ext uri="{D42A27DB-BD31-4B8C-83A1-F6EECF244321}">
                <p14:modId xmlns:p14="http://schemas.microsoft.com/office/powerpoint/2010/main" val="2049534260"/>
              </p:ext>
            </p:extLst>
          </p:nvPr>
        </p:nvGraphicFramePr>
        <p:xfrm>
          <a:off x="7377112" y="872438"/>
          <a:ext cx="1233488"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233360" imgH="524880" progId="Package">
                  <p:embed/>
                </p:oleObj>
              </mc:Choice>
              <mc:Fallback>
                <p:oleObj name="Objet d’environnement du Gestionnaire de liaisons" showAsIcon="1" r:id="rId3" imgW="1233360" imgH="524880" progId="Package">
                  <p:embed/>
                  <p:pic>
                    <p:nvPicPr>
                      <p:cNvPr id="0" name=""/>
                      <p:cNvPicPr/>
                      <p:nvPr/>
                    </p:nvPicPr>
                    <p:blipFill>
                      <a:blip r:embed="rId4"/>
                      <a:stretch>
                        <a:fillRect/>
                      </a:stretch>
                    </p:blipFill>
                    <p:spPr>
                      <a:xfrm>
                        <a:off x="7377112" y="872438"/>
                        <a:ext cx="1233488" cy="525462"/>
                      </a:xfrm>
                      <a:prstGeom prst="rect">
                        <a:avLst/>
                      </a:prstGeom>
                    </p:spPr>
                  </p:pic>
                </p:oleObj>
              </mc:Fallback>
            </mc:AlternateContent>
          </a:graphicData>
        </a:graphic>
      </p:graphicFrame>
    </p:spTree>
    <p:extLst>
      <p:ext uri="{BB962C8B-B14F-4D97-AF65-F5344CB8AC3E}">
        <p14:creationId xmlns:p14="http://schemas.microsoft.com/office/powerpoint/2010/main" val="36910956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640252"/>
            <a:ext cx="6096000" cy="270073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E88D"/>
                </a:solidFill>
                <a:effectLst/>
                <a:latin typeface="JetBrains Mono"/>
              </a:rPr>
              <a:t>'a world'</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mykey</a:t>
            </a: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'mykey'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345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keys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False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99109"/>
            <a:ext cx="20297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234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F78C6C"/>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8491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shuffle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shuffle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doesn’t return anything it modifies the liste of origine. This is an inplace        #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randint()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29806" y="1405239"/>
            <a:ext cx="6096000" cy="1938992"/>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random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randint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79</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mynum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randint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3</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0 </a:t>
            </a:r>
            <a:r>
              <a:rPr kumimoji="0" lang="fr-FR" altLang="fr-FR" sz="1200" b="0" i="0" u="none" strike="noStrike" cap="none" normalizeH="0" baseline="0" dirty="0">
                <a:ln>
                  <a:noFill/>
                </a:ln>
                <a:solidFill>
                  <a:srgbClr val="C3CEE3"/>
                </a:solidFill>
                <a:effectLst/>
                <a:latin typeface="JetBrains Mono"/>
              </a:rPr>
              <a:t>et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C3CEE3"/>
                </a:solidFill>
                <a:effectLst/>
                <a:latin typeface="JetBrains Mono"/>
              </a:rPr>
              <a:t>sont compris dans le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6182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uniform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uniform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réel compris entre 0 et 1 grâce a la fonction uniform</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random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randrange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r retourne un entier compris entre 0 et 998 la valeur de fin est exclusive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Il est également possible de fournir un pas comme suit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counter()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48557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‘Enter a number here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Enter a number here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50</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name? 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‘Julien’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‘Favourite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Favorite Number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30</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str</a:t>
            </a:r>
            <a:br>
              <a:rPr kumimoji="0" lang="fr-FR" altLang="fr-FR" sz="1050" b="0" i="1" u="none" strike="noStrike" cap="none" normalizeH="0" baseline="0" dirty="0">
                <a:ln>
                  <a:noFill/>
                </a:ln>
                <a:solidFill>
                  <a:srgbClr val="82AAFF"/>
                </a:solidFill>
                <a:effectLst/>
                <a:latin typeface="JetBrains Mono"/>
              </a:rPr>
            </a:br>
            <a:br>
              <a:rPr kumimoji="0" lang="fr-FR" altLang="fr-FR" sz="1050" b="0" i="1"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so it is necessary to cast result depending of what you expect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‘What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your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int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32507210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2">
            <a:extLst>
              <a:ext uri="{FF2B5EF4-FFF2-40B4-BE49-F238E27FC236}">
                <a16:creationId xmlns:a16="http://schemas.microsoft.com/office/drawing/2014/main" id="{6B661121-0D20-41D5-A5D6-54183E930DBF}"/>
              </a:ext>
            </a:extLst>
          </p:cNvPr>
          <p:cNvSpPr>
            <a:spLocks noGrp="1"/>
          </p:cNvSpPr>
          <p:nvPr>
            <p:ph idx="1"/>
          </p:nvPr>
        </p:nvSpPr>
        <p:spPr>
          <a:xfrm>
            <a:off x="-24706"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4707" y="-277254"/>
            <a:ext cx="12192000" cy="1325563"/>
          </a:xfrm>
        </p:spPr>
        <p:txBody>
          <a:bodyPr>
            <a:normAutofit/>
          </a:bodyPr>
          <a:lstStyle/>
          <a:p>
            <a:pPr lvl="0" algn="ctr" fontAlgn="base">
              <a:spcAft>
                <a:spcPct val="0"/>
              </a:spcAft>
            </a:pPr>
            <a:r>
              <a:rPr lang="fr-FR" altLang="fr-FR" sz="6000" dirty="0">
                <a:solidFill>
                  <a:schemeClr val="accent5">
                    <a:lumMod val="75000"/>
                  </a:schemeClr>
                </a:solidFill>
              </a:rPr>
              <a:t>defaultdict() /</a:t>
            </a:r>
            <a:br>
              <a:rPr lang="fr-FR" altLang="fr-FR" sz="6000" dirty="0">
                <a:solidFill>
                  <a:schemeClr val="accent5">
                    <a:lumMod val="75000"/>
                  </a:schemeClr>
                </a:solidFill>
              </a:rPr>
            </a:br>
            <a:r>
              <a:rPr lang="fr-FR" altLang="fr-FR" sz="1100" dirty="0">
                <a:solidFill>
                  <a:schemeClr val="accent5">
                    <a:lumMod val="75000"/>
                  </a:schemeClr>
                </a:solidFill>
                <a:hlinkClick r:id="rId2"/>
              </a:rPr>
              <a:t>https://www.geeksforgeeks.org/defaultdict-in-python/</a:t>
            </a:r>
            <a:endParaRPr lang="fr-FR" altLang="fr-FR" sz="11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4707" y="989082"/>
            <a:ext cx="6030097" cy="2677656"/>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'Oxford'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'Cambridge'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alma_maters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put an empty list so that if you call a key which doesn't exist it will return</a:t>
            </a:r>
            <a:r>
              <a:rPr lang="fr-FR" altLang="fr-FR" sz="1050" i="1" dirty="0">
                <a:solidFill>
                  <a:srgbClr val="717CB4"/>
                </a:solidFill>
                <a:latin typeface="JetBrains Mono"/>
              </a:rPr>
              <a:t> </a:t>
            </a:r>
            <a:r>
              <a:rPr kumimoji="0" lang="fr-FR" altLang="fr-FR" sz="1050" b="0" i="1" u="none" strike="noStrike" cap="none" normalizeH="0" baseline="0" dirty="0">
                <a:ln>
                  <a:noFill/>
                </a:ln>
                <a:solidFill>
                  <a:srgbClr val="717CB4"/>
                </a:solidFill>
                <a:effectLst/>
                <a:latin typeface="JetBrains Mono"/>
              </a:rPr>
              <a:t>an empty dictionary instead of an 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place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alma_maters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['MIT', 'Cambridge’]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159</a:t>
            </a:fld>
            <a:endParaRPr lang="fr-FR" dirty="0"/>
          </a:p>
        </p:txBody>
      </p:sp>
      <p:sp>
        <p:nvSpPr>
          <p:cNvPr id="9" name="Rectangle 8">
            <a:extLst>
              <a:ext uri="{FF2B5EF4-FFF2-40B4-BE49-F238E27FC236}">
                <a16:creationId xmlns:a16="http://schemas.microsoft.com/office/drawing/2014/main" id="{AD28E0C2-C88D-4755-97EA-9AA4434B2CE4}"/>
              </a:ext>
            </a:extLst>
          </p:cNvPr>
          <p:cNvSpPr/>
          <p:nvPr/>
        </p:nvSpPr>
        <p:spPr>
          <a:xfrm>
            <a:off x="6493484" y="989082"/>
            <a:ext cx="5049795"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Teclado</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'Rhys'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'Apple Inc.'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'Google'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coworkers_companies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my_company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company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other_coworkers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company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coworkers_companies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Teclado</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Apple Inc.</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378BE97D-4AD3-4AF7-AC8A-7FAC94C3D07A}"/>
              </a:ext>
            </a:extLst>
          </p:cNvPr>
          <p:cNvSpPr/>
          <p:nvPr/>
        </p:nvSpPr>
        <p:spPr>
          <a:xfrm>
            <a:off x="3583460" y="3851472"/>
            <a:ext cx="8517924" cy="302693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Solution1:</a:t>
            </a: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Function to return a default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values for keys that is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"Not Present« </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def_value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eaLnBrk="0" fontAlgn="base" hangingPunct="0">
              <a:spcBef>
                <a:spcPct val="0"/>
              </a:spcBef>
              <a:spcAft>
                <a:spcPct val="0"/>
              </a:spcAft>
            </a:pPr>
            <a:r>
              <a:rPr lang="fr-FR" altLang="fr-FR" sz="1050" i="1" dirty="0">
                <a:solidFill>
                  <a:srgbClr val="717CB4"/>
                </a:solidFill>
                <a:latin typeface="JetBrains Mono"/>
              </a:rPr>
              <a:t># Solution2: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"Not Present"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Defining the dict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2</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Not Present</a:t>
            </a: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BDC86334-2F09-4801-B0FB-3AAD23D05426}"/>
              </a:ext>
            </a:extLst>
          </p:cNvPr>
          <p:cNvSpPr txBox="1"/>
          <p:nvPr/>
        </p:nvSpPr>
        <p:spPr>
          <a:xfrm>
            <a:off x="1051881" y="4723037"/>
            <a:ext cx="5441603" cy="253916"/>
          </a:xfrm>
          <a:prstGeom prst="rect">
            <a:avLst/>
          </a:prstGeom>
          <a:noFill/>
        </p:spPr>
        <p:txBody>
          <a:bodyPr wrap="square" rtlCol="0">
            <a:spAutoFit/>
          </a:bodyPr>
          <a:lstStyle/>
          <a:p>
            <a:r>
              <a:rPr lang="en-US" sz="1050" b="1" dirty="0"/>
              <a:t>defaultdict() </a:t>
            </a:r>
            <a:r>
              <a:rPr lang="en-US" sz="1050" dirty="0"/>
              <a:t>takes a function as argument. </a:t>
            </a:r>
            <a:endParaRPr lang="fr-FR" sz="1050" dirty="0"/>
          </a:p>
        </p:txBody>
      </p:sp>
      <p:pic>
        <p:nvPicPr>
          <p:cNvPr id="17" name="Image 16">
            <a:extLst>
              <a:ext uri="{FF2B5EF4-FFF2-40B4-BE49-F238E27FC236}">
                <a16:creationId xmlns:a16="http://schemas.microsoft.com/office/drawing/2014/main" id="{DA85BC37-4281-4D7F-8C65-191F6D52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 y="4145741"/>
            <a:ext cx="1219200" cy="1219200"/>
          </a:xfrm>
          <a:prstGeom prst="rect">
            <a:avLst/>
          </a:prstGeom>
        </p:spPr>
      </p:pic>
      <p:graphicFrame>
        <p:nvGraphicFramePr>
          <p:cNvPr id="3" name="Objet 2">
            <a:extLst>
              <a:ext uri="{FF2B5EF4-FFF2-40B4-BE49-F238E27FC236}">
                <a16:creationId xmlns:a16="http://schemas.microsoft.com/office/drawing/2014/main" id="{C59593A6-B54B-413B-A7E1-5B226C1DDF99}"/>
              </a:ext>
            </a:extLst>
          </p:cNvPr>
          <p:cNvGraphicFramePr>
            <a:graphicFrameLocks noChangeAspect="1"/>
          </p:cNvGraphicFramePr>
          <p:nvPr>
            <p:extLst>
              <p:ext uri="{D42A27DB-BD31-4B8C-83A1-F6EECF244321}">
                <p14:modId xmlns:p14="http://schemas.microsoft.com/office/powerpoint/2010/main" val="1886983782"/>
              </p:ext>
            </p:extLst>
          </p:nvPr>
        </p:nvGraphicFramePr>
        <p:xfrm>
          <a:off x="7778021" y="440468"/>
          <a:ext cx="26908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690280" imgH="524880" progId="Package">
                  <p:embed/>
                </p:oleObj>
              </mc:Choice>
              <mc:Fallback>
                <p:oleObj name="Objet d’environnement du Gestionnaire de liaisons" showAsIcon="1" r:id="rId4" imgW="2690280" imgH="524880" progId="Package">
                  <p:embed/>
                  <p:pic>
                    <p:nvPicPr>
                      <p:cNvPr id="0" name=""/>
                      <p:cNvPicPr/>
                      <p:nvPr/>
                    </p:nvPicPr>
                    <p:blipFill>
                      <a:blip r:embed="rId5"/>
                      <a:stretch>
                        <a:fillRect/>
                      </a:stretch>
                    </p:blipFill>
                    <p:spPr>
                      <a:xfrm>
                        <a:off x="7778021" y="440468"/>
                        <a:ext cx="2690812" cy="525463"/>
                      </a:xfrm>
                      <a:prstGeom prst="rect">
                        <a:avLst/>
                      </a:prstGeom>
                    </p:spPr>
                  </p:pic>
                </p:oleObj>
              </mc:Fallback>
            </mc:AlternateContent>
          </a:graphicData>
        </a:graphic>
      </p:graphicFrame>
    </p:spTree>
    <p:extLst>
      <p:ext uri="{BB962C8B-B14F-4D97-AF65-F5344CB8AC3E}">
        <p14:creationId xmlns:p14="http://schemas.microsoft.com/office/powerpoint/2010/main" val="283966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extLst>
              <p:ext uri="{D42A27DB-BD31-4B8C-83A1-F6EECF244321}">
                <p14:modId xmlns:p14="http://schemas.microsoft.com/office/powerpoint/2010/main" val="2096690244"/>
              </p:ext>
            </p:extLst>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Integers</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Strings</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Tuples</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ordereddict() /</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192908"/>
          </a:xfrm>
          <a:prstGeom prst="rect">
            <a:avLst/>
          </a:prstGeom>
          <a:solidFill>
            <a:schemeClr val="tx1"/>
          </a:solidFill>
        </p:spPr>
        <p:txBody>
          <a:bodyPr wrap="square" numCol="2">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OrderedDict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6</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result is in order it was inserted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160</a:t>
            </a:fld>
            <a:endParaRPr lang="fr-FR" dirty="0"/>
          </a:p>
        </p:txBody>
      </p:sp>
      <p:sp>
        <p:nvSpPr>
          <p:cNvPr id="10" name="ZoneTexte 9">
            <a:extLst>
              <a:ext uri="{FF2B5EF4-FFF2-40B4-BE49-F238E27FC236}">
                <a16:creationId xmlns:a16="http://schemas.microsoft.com/office/drawing/2014/main" id="{5CC2139E-506F-4F11-ACF0-38805BE31945}"/>
              </a:ext>
            </a:extLst>
          </p:cNvPr>
          <p:cNvSpPr txBox="1"/>
          <p:nvPr/>
        </p:nvSpPr>
        <p:spPr>
          <a:xfrm>
            <a:off x="2491945" y="3987480"/>
            <a:ext cx="7961871" cy="461665"/>
          </a:xfrm>
          <a:prstGeom prst="rect">
            <a:avLst/>
          </a:prstGeom>
          <a:noFill/>
        </p:spPr>
        <p:txBody>
          <a:bodyPr wrap="square" rtlCol="0">
            <a:spAutoFit/>
          </a:bodyPr>
          <a:lstStyle/>
          <a:p>
            <a:r>
              <a:rPr lang="en-US" sz="1200" dirty="0"/>
              <a:t>Less and less useful as in python 3.9 by default dictionary are already ordered by order it was inserted.</a:t>
            </a:r>
          </a:p>
          <a:p>
            <a:r>
              <a:rPr lang="en-US" sz="1200" dirty="0"/>
              <a:t>It can still be useful for move_to_end and popitem functionalities</a:t>
            </a:r>
            <a:endParaRPr lang="fr-FR" sz="1200" dirty="0"/>
          </a:p>
        </p:txBody>
      </p:sp>
    </p:spTree>
    <p:extLst>
      <p:ext uri="{BB962C8B-B14F-4D97-AF65-F5344CB8AC3E}">
        <p14:creationId xmlns:p14="http://schemas.microsoft.com/office/powerpoint/2010/main" val="2981710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namedtuple() /</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https://blog.teclado.com/pythons-namedtuples/</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907957" y="1401668"/>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namedtuple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1850.90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balance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checking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1850.9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C3CEE3"/>
                </a:solidFill>
                <a:latin typeface="JetBrains Mono"/>
              </a:rPr>
              <a:t>&gt;&gt;&gt; Account(name='checking', balance=1850.9)</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161</a:t>
            </a:fld>
            <a:endParaRPr lang="fr-FR" dirty="0"/>
          </a:p>
        </p:txBody>
      </p:sp>
      <p:graphicFrame>
        <p:nvGraphicFramePr>
          <p:cNvPr id="8" name="Objet 7">
            <a:extLst>
              <a:ext uri="{FF2B5EF4-FFF2-40B4-BE49-F238E27FC236}">
                <a16:creationId xmlns:a16="http://schemas.microsoft.com/office/drawing/2014/main" id="{E70ADC1C-9D83-4395-8136-2C367A37CA37}"/>
              </a:ext>
            </a:extLst>
          </p:cNvPr>
          <p:cNvGraphicFramePr>
            <a:graphicFrameLocks noChangeAspect="1"/>
          </p:cNvGraphicFramePr>
          <p:nvPr>
            <p:extLst>
              <p:ext uri="{D42A27DB-BD31-4B8C-83A1-F6EECF244321}">
                <p14:modId xmlns:p14="http://schemas.microsoft.com/office/powerpoint/2010/main" val="2631779854"/>
              </p:ext>
            </p:extLst>
          </p:nvPr>
        </p:nvGraphicFramePr>
        <p:xfrm>
          <a:off x="8087948" y="491627"/>
          <a:ext cx="1700212"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99560" imgH="524880" progId="Package">
                  <p:embed/>
                </p:oleObj>
              </mc:Choice>
              <mc:Fallback>
                <p:oleObj name="Objet d’environnement du Gestionnaire de liaisons" showAsIcon="1" r:id="rId3" imgW="1699560" imgH="524880" progId="Package">
                  <p:embed/>
                  <p:pic>
                    <p:nvPicPr>
                      <p:cNvPr id="0" name=""/>
                      <p:cNvPicPr/>
                      <p:nvPr/>
                    </p:nvPicPr>
                    <p:blipFill>
                      <a:blip r:embed="rId4"/>
                      <a:stretch>
                        <a:fillRect/>
                      </a:stretch>
                    </p:blipFill>
                    <p:spPr>
                      <a:xfrm>
                        <a:off x="8087948" y="491627"/>
                        <a:ext cx="1700212" cy="525463"/>
                      </a:xfrm>
                      <a:prstGeom prst="rect">
                        <a:avLst/>
                      </a:prstGeom>
                    </p:spPr>
                  </p:pic>
                </p:oleObj>
              </mc:Fallback>
            </mc:AlternateContent>
          </a:graphicData>
        </a:graphic>
      </p:graphicFrame>
    </p:spTree>
    <p:extLst>
      <p:ext uri="{BB962C8B-B14F-4D97-AF65-F5344CB8AC3E}">
        <p14:creationId xmlns:p14="http://schemas.microsoft.com/office/powerpoint/2010/main" val="32069075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Exercices /</a:t>
            </a:r>
            <a:br>
              <a:rPr lang="fr-FR" altLang="fr-FR" sz="6000" dirty="0">
                <a:solidFill>
                  <a:schemeClr val="accent5">
                    <a:lumMod val="75000"/>
                  </a:schemeClr>
                </a:solidFill>
              </a:rPr>
            </a:br>
            <a:endParaRPr lang="fr-FR" altLang="fr-FR" sz="6000"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436606" y="2744435"/>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"Unknown"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'Manchester'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task1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Manchester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&gt;&gt;&gt; Unknown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fr-FR" sz="1050" dirty="0">
              <a:solidFill>
                <a:srgbClr val="C3CEE3"/>
              </a:solidFill>
              <a:latin typeface="JetBrains Mono"/>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162</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551935" y="1325563"/>
            <a:ext cx="6647935"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task1()</a:t>
            </a:r>
            <a:r>
              <a:rPr lang="en-US" sz="1050" dirty="0"/>
              <a:t> function.</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task1()</a:t>
            </a:r>
            <a:r>
              <a:rPr lang="en-US" sz="1050" dirty="0"/>
              <a:t> function, create a </a:t>
            </a:r>
            <a:r>
              <a:rPr lang="en-US" sz="1050" dirty="0">
                <a:solidFill>
                  <a:schemeClr val="accent2">
                    <a:lumMod val="75000"/>
                  </a:schemeClr>
                </a:solidFill>
              </a:rPr>
              <a:t>defaultdict</a:t>
            </a:r>
            <a:r>
              <a:rPr lang="en-US" sz="1050" dirty="0"/>
              <a:t> object, and its default value would be set to the string </a:t>
            </a:r>
            <a:r>
              <a:rPr lang="en-US" sz="1050" dirty="0">
                <a:solidFill>
                  <a:schemeClr val="accent2">
                    <a:lumMod val="75000"/>
                  </a:schemeClr>
                </a:solidFill>
              </a:rPr>
              <a:t>‘unknown’</a:t>
            </a:r>
            <a:r>
              <a:rPr lang="en-US" sz="1050" dirty="0"/>
              <a:t>.’</a:t>
            </a:r>
          </a:p>
          <a:p>
            <a:pPr marL="171450" indent="-171450">
              <a:buFont typeface="Arial" panose="020B0604020202020204" pitchFamily="34" charset="0"/>
              <a:buChar char="•"/>
            </a:pPr>
            <a:r>
              <a:rPr lang="en-US" sz="1050" dirty="0"/>
              <a:t>Add an entry with key name </a:t>
            </a:r>
            <a:r>
              <a:rPr lang="en-US" sz="1050" dirty="0">
                <a:solidFill>
                  <a:schemeClr val="accent2">
                    <a:lumMod val="75000"/>
                  </a:schemeClr>
                </a:solidFill>
              </a:rPr>
              <a:t>‘Alan’</a:t>
            </a:r>
            <a:r>
              <a:rPr lang="en-US" sz="1050" dirty="0"/>
              <a:t> and its value being </a:t>
            </a:r>
            <a:r>
              <a:rPr lang="en-US" sz="1050" dirty="0">
                <a:solidFill>
                  <a:schemeClr val="accent2">
                    <a:lumMod val="75000"/>
                  </a:schemeClr>
                </a:solidFill>
              </a:rPr>
              <a:t>‘Manchester’</a:t>
            </a:r>
            <a:r>
              <a:rPr lang="en-US" sz="1050" dirty="0"/>
              <a:t>.</a:t>
            </a:r>
          </a:p>
          <a:p>
            <a:pPr marL="171450" indent="-171450">
              <a:buFont typeface="Arial" panose="020B0604020202020204" pitchFamily="34" charset="0"/>
              <a:buChar char="•"/>
            </a:pPr>
            <a:r>
              <a:rPr lang="en-US" sz="1050" dirty="0"/>
              <a:t>Return the defaultdict object you created.</a:t>
            </a:r>
            <a:endParaRPr lang="fr-FR" sz="1050" dirty="0"/>
          </a:p>
        </p:txBody>
      </p:sp>
    </p:spTree>
    <p:extLst>
      <p:ext uri="{BB962C8B-B14F-4D97-AF65-F5344CB8AC3E}">
        <p14:creationId xmlns:p14="http://schemas.microsoft.com/office/powerpoint/2010/main" val="21479861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475340" y="3049041"/>
            <a:ext cx="6030097" cy="3485570"/>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'Manchester'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'London'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'Lisbon'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'Eden'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'Liverpool'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'Franck'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'Newcastle'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arg_od: OrderedDict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move_to_end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163</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2580834"/>
          </a:xfrm>
          <a:prstGeom prst="rect">
            <a:avLst/>
          </a:prstGeom>
          <a:noFill/>
        </p:spPr>
        <p:txBody>
          <a:bodyPr wrap="square" numCol="2" rtlCol="0">
            <a:spAutoFit/>
          </a:bodyPr>
          <a:lstStyle/>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task2()</a:t>
            </a:r>
            <a:r>
              <a:rPr lang="en-US" sz="1050" dirty="0"/>
              <a:t> function that takes in one argument </a:t>
            </a:r>
            <a:r>
              <a:rPr lang="en-US" sz="1050" dirty="0">
                <a:solidFill>
                  <a:schemeClr val="accent2">
                    <a:lumMod val="75000"/>
                  </a:schemeClr>
                </a:solidFill>
              </a:rPr>
              <a:t>arg_od</a:t>
            </a:r>
            <a:r>
              <a:rPr lang="en-US" sz="1050" dirty="0"/>
              <a:t>, wich is an </a:t>
            </a:r>
            <a:r>
              <a:rPr lang="en-US" sz="1050" dirty="0">
                <a:solidFill>
                  <a:schemeClr val="accent2">
                    <a:lumMod val="75000"/>
                  </a:schemeClr>
                </a:solidFill>
              </a:rPr>
              <a:t>OrderedDict</a:t>
            </a:r>
            <a:r>
              <a:rPr lang="en-US" sz="1050" dirty="0"/>
              <a:t> object.</a:t>
            </a:r>
          </a:p>
          <a:p>
            <a:pPr marL="171450" indent="-171450">
              <a:buFont typeface="Arial" panose="020B0604020202020204" pitchFamily="34" charset="0"/>
              <a:buChar char="•"/>
            </a:pPr>
            <a:r>
              <a:rPr lang="en-US" sz="1050" dirty="0"/>
              <a:t>Remove the first and last entry in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Bob</a:t>
            </a:r>
            <a:r>
              <a:rPr lang="en-US" sz="1050" dirty="0"/>
              <a:t> to the end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Move the entry with key name </a:t>
            </a:r>
            <a:r>
              <a:rPr lang="en-US" sz="1050" dirty="0">
                <a:solidFill>
                  <a:schemeClr val="accent2">
                    <a:lumMod val="75000"/>
                  </a:schemeClr>
                </a:solidFill>
              </a:rPr>
              <a:t>Dan</a:t>
            </a:r>
            <a:r>
              <a:rPr lang="en-US" sz="1050" dirty="0"/>
              <a:t> to the start of </a:t>
            </a:r>
            <a:r>
              <a:rPr lang="en-US" sz="1050" dirty="0">
                <a:solidFill>
                  <a:schemeClr val="accent2">
                    <a:lumMod val="75000"/>
                  </a:schemeClr>
                </a:solidFill>
              </a:rPr>
              <a:t>arg_od</a:t>
            </a:r>
            <a:r>
              <a:rPr lang="en-US" sz="1050" dirty="0"/>
              <a:t>.</a:t>
            </a:r>
          </a:p>
          <a:p>
            <a:pPr marL="171450" indent="-171450">
              <a:buFont typeface="Arial" panose="020B0604020202020204" pitchFamily="34" charset="0"/>
              <a:buChar char="•"/>
            </a:pPr>
            <a:r>
              <a:rPr lang="en-US" sz="1050" dirty="0"/>
              <a:t>You may assume that </a:t>
            </a:r>
            <a:r>
              <a:rPr lang="en-US" sz="1050" dirty="0">
                <a:solidFill>
                  <a:schemeClr val="accent2">
                    <a:lumMod val="75000"/>
                  </a:schemeClr>
                </a:solidFill>
              </a:rPr>
              <a:t>arg_od</a:t>
            </a:r>
            <a:r>
              <a:rPr lang="en-US" sz="1050" dirty="0"/>
              <a:t> would always contain the keys </a:t>
            </a:r>
            <a:r>
              <a:rPr lang="en-US" sz="1050" dirty="0">
                <a:solidFill>
                  <a:schemeClr val="accent2">
                    <a:lumMod val="75000"/>
                  </a:schemeClr>
                </a:solidFill>
              </a:rPr>
              <a:t>Bob </a:t>
            </a:r>
            <a:r>
              <a:rPr lang="en-US" sz="1050" dirty="0"/>
              <a:t>and </a:t>
            </a:r>
            <a:r>
              <a:rPr lang="en-US" sz="1050" dirty="0">
                <a:solidFill>
                  <a:schemeClr val="accent2">
                    <a:lumMod val="75000"/>
                  </a:schemeClr>
                </a:solidFill>
              </a:rPr>
              <a:t>Dan</a:t>
            </a:r>
            <a:r>
              <a:rPr lang="en-US" sz="1050" dirty="0"/>
              <a:t>, and they won’t be the first or last entry initially.</a:t>
            </a:r>
          </a:p>
          <a:p>
            <a:pPr lvl="1"/>
            <a:r>
              <a:rPr lang="en-US" sz="1050" dirty="0"/>
              <a:t>An example </a:t>
            </a:r>
            <a:r>
              <a:rPr lang="en-US" sz="1050" dirty="0">
                <a:solidFill>
                  <a:schemeClr val="accent2">
                    <a:lumMod val="75000"/>
                  </a:schemeClr>
                </a:solidFill>
              </a:rPr>
              <a:t>arg_od</a:t>
            </a:r>
            <a:r>
              <a:rPr lang="en-US" sz="1050" dirty="0"/>
              <a:t> would look like this:</a:t>
            </a:r>
          </a:p>
          <a:p>
            <a:pPr lvl="2"/>
            <a:r>
              <a:rPr lang="en-US" sz="1050" dirty="0"/>
              <a:t>OrderedDict([</a:t>
            </a:r>
          </a:p>
          <a:p>
            <a:pPr lvl="2"/>
            <a:r>
              <a:rPr lang="en-US" sz="1050" dirty="0"/>
              <a:t>	(‘Alan’, ‘Manchester’),</a:t>
            </a:r>
          </a:p>
          <a:p>
            <a:pPr lvl="2"/>
            <a:r>
              <a:rPr lang="en-US" sz="1050" dirty="0"/>
              <a:t>	(‘Bob’, ‘London’),</a:t>
            </a:r>
          </a:p>
          <a:p>
            <a:pPr lvl="2"/>
            <a:r>
              <a:rPr lang="en-US" sz="1050" dirty="0"/>
              <a:t>	(‘Chris’, ‘Lisbon’),</a:t>
            </a:r>
          </a:p>
          <a:p>
            <a:pPr lvl="2"/>
            <a:r>
              <a:rPr lang="en-US" sz="1050" dirty="0"/>
              <a:t>	(‘Dan’, ‘Paris’),</a:t>
            </a:r>
          </a:p>
          <a:p>
            <a:pPr lvl="2"/>
            <a:r>
              <a:rPr lang="en-US" sz="1050" dirty="0"/>
              <a:t>	(‘Eden’, ‘Liverpool’),</a:t>
            </a:r>
          </a:p>
          <a:p>
            <a:pPr lvl="2"/>
            <a:r>
              <a:rPr lang="en-US" sz="1050" dirty="0"/>
              <a:t>	(‘Franck’, ‘Newcastle’)</a:t>
            </a:r>
          </a:p>
          <a:p>
            <a:pPr lvl="2"/>
            <a:r>
              <a:rPr lang="en-US" sz="1050" dirty="0"/>
              <a:t>	])</a:t>
            </a:r>
          </a:p>
          <a:p>
            <a:endParaRPr lang="en-US" sz="1050" dirty="0"/>
          </a:p>
          <a:p>
            <a:pPr lvl="1"/>
            <a:r>
              <a:rPr lang="en-US" sz="1050" dirty="0"/>
              <a:t>And after calling </a:t>
            </a:r>
            <a:r>
              <a:rPr lang="en-US" sz="1050" dirty="0">
                <a:solidFill>
                  <a:schemeClr val="accent2">
                    <a:lumMod val="75000"/>
                  </a:schemeClr>
                </a:solidFill>
              </a:rPr>
              <a:t>task2(arg_od)</a:t>
            </a:r>
            <a:r>
              <a:rPr lang="en-US" sz="1050" dirty="0"/>
              <a:t>, it would look like this:</a:t>
            </a:r>
          </a:p>
          <a:p>
            <a:pPr lvl="2"/>
            <a:r>
              <a:rPr lang="en-US" sz="1050" dirty="0"/>
              <a:t>OrderedDict([</a:t>
            </a:r>
          </a:p>
          <a:p>
            <a:pPr lvl="2"/>
            <a:r>
              <a:rPr lang="en-US" sz="1050" dirty="0"/>
              <a:t>	(‘Dan’, ‘Paris’),</a:t>
            </a:r>
          </a:p>
          <a:p>
            <a:pPr lvl="2"/>
            <a:r>
              <a:rPr lang="en-US" sz="1050" dirty="0"/>
              <a:t>	(‘Chris’, ‘Lisbon’),</a:t>
            </a:r>
          </a:p>
          <a:p>
            <a:pPr lvl="2"/>
            <a:r>
              <a:rPr lang="en-US" sz="1050" dirty="0"/>
              <a:t>	(‘Eden’, ‘Liverpool’),</a:t>
            </a:r>
          </a:p>
          <a:p>
            <a:pPr lvl="2"/>
            <a:r>
              <a:rPr lang="en-US" sz="1050" dirty="0"/>
              <a:t>	(‘Bob’, ‘London’)</a:t>
            </a:r>
          </a:p>
          <a:p>
            <a:pPr lvl="2"/>
            <a:r>
              <a:rPr lang="en-US" sz="1050" dirty="0"/>
              <a:t>)]</a:t>
            </a:r>
          </a:p>
        </p:txBody>
      </p:sp>
    </p:spTree>
    <p:extLst>
      <p:ext uri="{BB962C8B-B14F-4D97-AF65-F5344CB8AC3E}">
        <p14:creationId xmlns:p14="http://schemas.microsoft.com/office/powerpoint/2010/main" val="40179039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839239"/>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collections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defaultdict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OrderedDict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deque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0" u="none" strike="noStrike" cap="none" normalizeH="0" baseline="0" dirty="0">
                <a:ln>
                  <a:noFill/>
                </a:ln>
                <a:solidFill>
                  <a:srgbClr val="FFCB6B"/>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namedtuple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player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player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   return player</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task3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SG'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club</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ParisSG</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164</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900246"/>
          </a:xfrm>
          <a:prstGeom prst="rect">
            <a:avLst/>
          </a:prstGeom>
          <a:noFill/>
        </p:spPr>
        <p:txBody>
          <a:bodyPr wrap="square" numCol="1" rtlCol="0">
            <a:spAutoFit/>
          </a:bodyPr>
          <a:lstStyle/>
          <a:p>
            <a:r>
              <a:rPr lang="en-US" sz="1050" dirty="0"/>
              <a:t>In this task, you will need to:</a:t>
            </a:r>
          </a:p>
          <a:p>
            <a:pPr marL="171450" indent="-171450">
              <a:buFont typeface="Arial" panose="020B0604020202020204" pitchFamily="34" charset="0"/>
              <a:buChar char="•"/>
            </a:pPr>
            <a:r>
              <a:rPr lang="en-US" sz="1050" dirty="0"/>
              <a:t>Create a </a:t>
            </a:r>
            <a:r>
              <a:rPr lang="en-US" sz="1050" dirty="0">
                <a:solidFill>
                  <a:schemeClr val="accent2">
                    <a:lumMod val="75000"/>
                  </a:schemeClr>
                </a:solidFill>
              </a:rPr>
              <a:t>task3()</a:t>
            </a:r>
            <a:r>
              <a:rPr lang="en-US" sz="1050" dirty="0"/>
              <a:t> function that takes in two arguments, </a:t>
            </a:r>
            <a:r>
              <a:rPr lang="en-US" sz="1050" dirty="0">
                <a:solidFill>
                  <a:schemeClr val="accent2">
                    <a:lumMod val="75000"/>
                  </a:schemeClr>
                </a:solidFill>
              </a:rPr>
              <a:t>name </a:t>
            </a:r>
            <a:r>
              <a:rPr lang="en-US" sz="1050" dirty="0"/>
              <a:t>and</a:t>
            </a:r>
            <a:r>
              <a:rPr lang="en-US" sz="1050" dirty="0">
                <a:solidFill>
                  <a:schemeClr val="accent2">
                    <a:lumMod val="75000"/>
                  </a:schemeClr>
                </a:solidFill>
              </a:rPr>
              <a:t> club</a:t>
            </a:r>
            <a:r>
              <a:rPr lang="en-US" sz="1050" dirty="0"/>
              <a:t>.</a:t>
            </a:r>
          </a:p>
          <a:p>
            <a:pPr marL="171450" indent="-171450">
              <a:buFont typeface="Arial" panose="020B0604020202020204" pitchFamily="34" charset="0"/>
              <a:buChar char="•"/>
            </a:pPr>
            <a:r>
              <a:rPr lang="en-US" sz="1050" dirty="0"/>
              <a:t>In </a:t>
            </a:r>
            <a:r>
              <a:rPr lang="en-US" sz="1050" dirty="0">
                <a:solidFill>
                  <a:schemeClr val="accent2">
                    <a:lumMod val="75000"/>
                  </a:schemeClr>
                </a:solidFill>
              </a:rPr>
              <a:t>task3() </a:t>
            </a:r>
            <a:r>
              <a:rPr lang="en-US" sz="1050" dirty="0"/>
              <a:t>function, you will need to create a </a:t>
            </a:r>
            <a:r>
              <a:rPr lang="en-US" sz="1050" dirty="0">
                <a:solidFill>
                  <a:schemeClr val="accent2">
                    <a:lumMod val="75000"/>
                  </a:schemeClr>
                </a:solidFill>
              </a:rPr>
              <a:t>namedtuple</a:t>
            </a:r>
            <a:r>
              <a:rPr lang="en-US" sz="1050" dirty="0"/>
              <a:t> with type </a:t>
            </a:r>
            <a:r>
              <a:rPr lang="en-US" sz="1050" dirty="0">
                <a:solidFill>
                  <a:schemeClr val="accent2">
                    <a:lumMod val="75000"/>
                  </a:schemeClr>
                </a:solidFill>
              </a:rPr>
              <a:t>Player</a:t>
            </a:r>
            <a:r>
              <a:rPr lang="en-US" sz="1050" dirty="0"/>
              <a:t>, and it will have tow fields,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a:t>
            </a:r>
          </a:p>
          <a:p>
            <a:pPr marL="171450" indent="-171450">
              <a:buFont typeface="Arial" panose="020B0604020202020204" pitchFamily="34" charset="0"/>
              <a:buChar char="•"/>
            </a:pPr>
            <a:r>
              <a:rPr lang="en-US" sz="1050" dirty="0"/>
              <a:t>The </a:t>
            </a:r>
            <a:r>
              <a:rPr lang="en-US" sz="1050" dirty="0">
                <a:solidFill>
                  <a:schemeClr val="accent2">
                    <a:lumMod val="75000"/>
                  </a:schemeClr>
                </a:solidFill>
              </a:rPr>
              <a:t>Player</a:t>
            </a:r>
            <a:r>
              <a:rPr lang="en-US" sz="1050" dirty="0"/>
              <a:t> </a:t>
            </a:r>
            <a:r>
              <a:rPr lang="en-US" sz="1050" dirty="0">
                <a:solidFill>
                  <a:schemeClr val="accent2">
                    <a:lumMod val="75000"/>
                  </a:schemeClr>
                </a:solidFill>
              </a:rPr>
              <a:t>namedtuple</a:t>
            </a:r>
            <a:r>
              <a:rPr lang="en-US" sz="1050" dirty="0"/>
              <a:t> instance should have the </a:t>
            </a:r>
            <a:r>
              <a:rPr lang="en-US" sz="1050" dirty="0">
                <a:solidFill>
                  <a:schemeClr val="accent2">
                    <a:lumMod val="75000"/>
                  </a:schemeClr>
                </a:solidFill>
              </a:rPr>
              <a:t>name</a:t>
            </a:r>
            <a:r>
              <a:rPr lang="en-US" sz="1050" dirty="0"/>
              <a:t> and </a:t>
            </a:r>
            <a:r>
              <a:rPr lang="en-US" sz="1050" dirty="0">
                <a:solidFill>
                  <a:schemeClr val="accent2">
                    <a:lumMod val="75000"/>
                  </a:schemeClr>
                </a:solidFill>
              </a:rPr>
              <a:t>club</a:t>
            </a:r>
            <a:r>
              <a:rPr lang="en-US" sz="1050" dirty="0"/>
              <a:t> set by the given arguments of </a:t>
            </a:r>
            <a:r>
              <a:rPr lang="en-US" sz="1050" dirty="0">
                <a:solidFill>
                  <a:schemeClr val="accent2">
                    <a:lumMod val="75000"/>
                  </a:schemeClr>
                </a:solidFill>
              </a:rPr>
              <a:t>taks3() </a:t>
            </a:r>
            <a:r>
              <a:rPr lang="en-US" sz="1050" dirty="0"/>
              <a:t>function.</a:t>
            </a:r>
          </a:p>
          <a:p>
            <a:pPr marL="171450" indent="-171450">
              <a:buFont typeface="Arial" panose="020B0604020202020204" pitchFamily="34" charset="0"/>
              <a:buChar char="•"/>
            </a:pPr>
            <a:r>
              <a:rPr lang="en-US" sz="1050" dirty="0"/>
              <a:t>At last, return the </a:t>
            </a:r>
            <a:r>
              <a:rPr lang="en-US" sz="1050" dirty="0">
                <a:solidFill>
                  <a:schemeClr val="accent2">
                    <a:lumMod val="75000"/>
                  </a:schemeClr>
                </a:solidFill>
              </a:rPr>
              <a:t>Player</a:t>
            </a:r>
            <a:r>
              <a:rPr lang="en-US" sz="1050" dirty="0"/>
              <a:t> namedtuple instance you created</a:t>
            </a:r>
          </a:p>
        </p:txBody>
      </p:sp>
    </p:spTree>
    <p:extLst>
      <p:ext uri="{BB962C8B-B14F-4D97-AF65-F5344CB8AC3E}">
        <p14:creationId xmlns:p14="http://schemas.microsoft.com/office/powerpoint/2010/main" val="8812110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Exercices /</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2145442"/>
            <a:ext cx="6030097" cy="2516073"/>
          </a:xfrm>
          <a:prstGeom prst="rect">
            <a:avLst/>
          </a:prstGeom>
          <a:solidFill>
            <a:schemeClr val="tx1"/>
          </a:solidFill>
        </p:spPr>
        <p:txBody>
          <a:bodyPr wrap="square" numCol="1">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deque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Manipulate the `arg_deque` in any order you preferred to achieve the following effect: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remove last element in `deque`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move the fist (left most) element to the end (right most)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add an element `Zack`, a string, to the start (left)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code starts here: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appendleft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'Zack'</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task4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arg_deque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165</a:t>
            </a:fld>
            <a:endParaRPr lang="fr-FR" dirty="0"/>
          </a:p>
        </p:txBody>
      </p:sp>
      <p:sp>
        <p:nvSpPr>
          <p:cNvPr id="8" name="ZoneTexte 7">
            <a:extLst>
              <a:ext uri="{FF2B5EF4-FFF2-40B4-BE49-F238E27FC236}">
                <a16:creationId xmlns:a16="http://schemas.microsoft.com/office/drawing/2014/main" id="{C17698E3-9AD1-4481-8C72-9B623BF5B861}"/>
              </a:ext>
            </a:extLst>
          </p:cNvPr>
          <p:cNvSpPr txBox="1"/>
          <p:nvPr/>
        </p:nvSpPr>
        <p:spPr>
          <a:xfrm>
            <a:off x="1" y="936723"/>
            <a:ext cx="12101384" cy="1061829"/>
          </a:xfrm>
          <a:prstGeom prst="rect">
            <a:avLst/>
          </a:prstGeom>
          <a:noFill/>
        </p:spPr>
        <p:txBody>
          <a:bodyPr wrap="square" numCol="1" rtlCol="0">
            <a:spAutoFit/>
          </a:bodyPr>
          <a:lstStyle/>
          <a:p>
            <a:r>
              <a:rPr lang="en-US" sz="1050" dirty="0"/>
              <a:t>In this task, you will need to:</a:t>
            </a:r>
          </a:p>
          <a:p>
            <a:r>
              <a:rPr lang="en-US" sz="1050" dirty="0"/>
              <a:t>Create a </a:t>
            </a:r>
            <a:r>
              <a:rPr lang="en-US" sz="1050" dirty="0">
                <a:solidFill>
                  <a:schemeClr val="accent2">
                    <a:lumMod val="75000"/>
                  </a:schemeClr>
                </a:solidFill>
              </a:rPr>
              <a:t>task4()</a:t>
            </a:r>
            <a:r>
              <a:rPr lang="en-US" sz="1050" dirty="0"/>
              <a:t> function that takes in one argument, </a:t>
            </a:r>
            <a:r>
              <a:rPr lang="en-US" sz="1050" dirty="0">
                <a:solidFill>
                  <a:schemeClr val="accent2">
                    <a:lumMod val="75000"/>
                  </a:schemeClr>
                </a:solidFill>
              </a:rPr>
              <a:t>arg_deque </a:t>
            </a:r>
            <a:r>
              <a:rPr lang="en-US" sz="1050" dirty="0"/>
              <a:t>which is a</a:t>
            </a:r>
            <a:r>
              <a:rPr lang="en-US" sz="1050" dirty="0">
                <a:solidFill>
                  <a:schemeClr val="accent2">
                    <a:lumMod val="75000"/>
                  </a:schemeClr>
                </a:solidFill>
              </a:rPr>
              <a:t> deque</a:t>
            </a:r>
            <a:r>
              <a:rPr lang="en-US" sz="1050" dirty="0"/>
              <a:t>.</a:t>
            </a:r>
          </a:p>
          <a:p>
            <a:pPr marL="171450" indent="-171450">
              <a:buFont typeface="Arial" panose="020B0604020202020204" pitchFamily="34" charset="0"/>
              <a:buChar char="•"/>
            </a:pPr>
            <a:r>
              <a:rPr lang="en-US" sz="1050" dirty="0"/>
              <a:t>Manipulate the </a:t>
            </a:r>
            <a:r>
              <a:rPr lang="en-US" sz="1050" dirty="0">
                <a:solidFill>
                  <a:schemeClr val="accent2">
                    <a:lumMod val="75000"/>
                  </a:schemeClr>
                </a:solidFill>
              </a:rPr>
              <a:t>deque</a:t>
            </a:r>
            <a:r>
              <a:rPr lang="en-US" sz="1050" dirty="0"/>
              <a:t> in any order you preferred to achieve the following effect:</a:t>
            </a:r>
          </a:p>
          <a:p>
            <a:pPr marL="628650" lvl="1" indent="-171450">
              <a:buFont typeface="Arial" panose="020B0604020202020204" pitchFamily="34" charset="0"/>
              <a:buChar char="•"/>
            </a:pPr>
            <a:r>
              <a:rPr lang="en-US" sz="1050" dirty="0"/>
              <a:t>Remove last element in </a:t>
            </a:r>
            <a:r>
              <a:rPr lang="en-US" sz="1050" dirty="0">
                <a:solidFill>
                  <a:schemeClr val="accent2">
                    <a:lumMod val="75000"/>
                  </a:schemeClr>
                </a:solidFill>
              </a:rPr>
              <a:t>deque</a:t>
            </a:r>
          </a:p>
          <a:p>
            <a:pPr marL="628650" lvl="1" indent="-171450">
              <a:buFont typeface="Arial" panose="020B0604020202020204" pitchFamily="34" charset="0"/>
              <a:buChar char="•"/>
            </a:pPr>
            <a:r>
              <a:rPr lang="en-US" sz="1050" dirty="0"/>
              <a:t>Move the first (left most) element to the end (right most)</a:t>
            </a:r>
          </a:p>
          <a:p>
            <a:pPr marL="628650" lvl="1" indent="-171450">
              <a:buFont typeface="Arial" panose="020B0604020202020204" pitchFamily="34" charset="0"/>
              <a:buChar char="•"/>
            </a:pPr>
            <a:r>
              <a:rPr lang="en-US" sz="1050" dirty="0"/>
              <a:t>Add an element </a:t>
            </a:r>
            <a:r>
              <a:rPr lang="en-US" sz="1050" dirty="0">
                <a:solidFill>
                  <a:schemeClr val="accent2">
                    <a:lumMod val="75000"/>
                  </a:schemeClr>
                </a:solidFill>
              </a:rPr>
              <a:t>‘Zack’</a:t>
            </a:r>
            <a:r>
              <a:rPr lang="en-US" sz="1050" dirty="0"/>
              <a:t>, a string, to the start(left)</a:t>
            </a:r>
          </a:p>
        </p:txBody>
      </p:sp>
    </p:spTree>
    <p:extLst>
      <p:ext uri="{BB962C8B-B14F-4D97-AF65-F5344CB8AC3E}">
        <p14:creationId xmlns:p14="http://schemas.microsoft.com/office/powerpoint/2010/main" val="3546579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'C:/Users/thibault/nouveaute'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chemin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Users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thibault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nouveaute'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167</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92333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Tests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PyQTests’’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normpath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MOTTIER Lucie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Documents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PyQtTests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2383986" cy="253916"/>
          </a:xfrm>
          <a:prstGeom prst="rect">
            <a:avLst/>
          </a:prstGeom>
          <a:noFill/>
        </p:spPr>
        <p:txBody>
          <a:bodyPr wrap="none" rtlCol="0">
            <a:spAutoFit/>
          </a:bodyPr>
          <a:lstStyle/>
          <a:p>
            <a:r>
              <a:rPr lang="fr-FR" sz="1050"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168</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607528" y="1419141"/>
            <a:ext cx="6343650" cy="900246"/>
          </a:xfrm>
          <a:prstGeom prst="rect">
            <a:avLst/>
          </a:prstGeom>
          <a:noFill/>
          <a:ln>
            <a:solidFill>
              <a:schemeClr val="tx1"/>
            </a:solidFill>
          </a:ln>
        </p:spPr>
        <p:txBody>
          <a:bodyPr wrap="square" rtlCol="0">
            <a:spAutoFit/>
          </a:bodyPr>
          <a:lstStyle/>
          <a:p>
            <a:r>
              <a:rPr lang="fr-FR" sz="1050" b="1" dirty="0"/>
              <a:t>def nom_de_la_fonction(parametre1, parametre2, parametreN):</a:t>
            </a:r>
          </a:p>
          <a:p>
            <a:r>
              <a:rPr lang="fr-FR" sz="1050" dirty="0"/>
              <a:t>	‘’’</a:t>
            </a:r>
          </a:p>
          <a:p>
            <a:r>
              <a:rPr lang="fr-FR" sz="1050" dirty="0"/>
              <a:t>	Docstring explains function</a:t>
            </a:r>
          </a:p>
          <a:p>
            <a:r>
              <a:rPr lang="fr-FR" sz="1050" dirty="0"/>
              <a:t>	‘’’</a:t>
            </a:r>
          </a:p>
          <a:p>
            <a:r>
              <a:rPr lang="fr-FR" sz="1050"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607528" y="2382155"/>
            <a:ext cx="6844823"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1" i="0" u="none" strike="noStrike" cap="none" normalizeH="0" baseline="0" dirty="0">
                <a:ln>
                  <a:noFill/>
                </a:ln>
                <a:solidFill>
                  <a:schemeClr val="tx1"/>
                </a:solidFill>
                <a:effectLst/>
              </a:rPr>
              <a:t>def</a:t>
            </a:r>
            <a:r>
              <a:rPr kumimoji="0" lang="fr-FR" altLang="fr-FR" sz="1050" b="0" i="0" u="none" strike="noStrike" cap="none" normalizeH="0" baseline="0" dirty="0">
                <a:ln>
                  <a:noFill/>
                </a:ln>
                <a:solidFill>
                  <a:schemeClr val="tx1"/>
                </a:solidFill>
                <a:effectLst/>
              </a:rPr>
              <a:t>, </a:t>
            </a:r>
            <a:r>
              <a:rPr lang="fr-FR" altLang="fr-FR" sz="1050" dirty="0"/>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sz="1050" dirty="0"/>
              <a:t>fonction.</a:t>
            </a:r>
          </a:p>
          <a:p>
            <a:pPr marR="0" lvl="0" algn="l" defTabSz="914400" rtl="0" eaLnBrk="0" fontAlgn="base" latinLnBrk="0" hangingPunct="0">
              <a:lnSpc>
                <a:spcPct val="100000"/>
              </a:lnSpc>
              <a:spcBef>
                <a:spcPct val="0"/>
              </a:spcBef>
              <a:spcAft>
                <a:spcPct val="0"/>
              </a:spcAft>
              <a:buClrTx/>
              <a:buSzTx/>
              <a:tabLst/>
            </a:pPr>
            <a:endParaRPr lang="fr-FR" altLang="fr-FR" sz="1050" dirty="0"/>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sz="1050" b="0" i="0" u="none" strike="noStrike" cap="none" normalizeH="0" baseline="0" dirty="0">
                <a:ln>
                  <a:noFill/>
                </a:ln>
                <a:solidFill>
                  <a:schemeClr val="tx1"/>
                </a:solidFill>
                <a:effectLst/>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36548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table_par_7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"""DOCSTRING: Information about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INPUT: nb, max # by default nb = 7</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OUTPUT: 7 or other value defined by the function caller, table from 0 to value provided by the user in the function argument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compteur ! L'auriez-vous oublié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Tant que i est strictement inférieure à 10,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de 1 à chaque tour de boucle.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table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affichant la table de multiplication par 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1*nb à max*nb</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(max &gt;= 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max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795657"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What if we made it calculate the mpg of "any" arbitrary car?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can be renamed to `car`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car_to_calculate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173</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623521"/>
          </a:xfrm>
          <a:prstGeom prst="rect">
            <a:avLst/>
          </a:prstGeom>
          <a:noFill/>
        </p:spPr>
        <p:txBody>
          <a:bodyPr wrap="square" rtlCol="0">
            <a:spAutoFit/>
          </a:bodyPr>
          <a:lstStyle/>
          <a:p>
            <a:r>
              <a:rPr lang="en-US" sz="1050" dirty="0"/>
              <a:t>When you call a function and you use a named argument all subsequent arguments must have a name i.e:</a:t>
            </a:r>
          </a:p>
          <a:p>
            <a:endParaRPr lang="en-US" sz="1050" dirty="0"/>
          </a:p>
          <a:p>
            <a:endParaRPr lang="en-US" sz="1000" dirty="0"/>
          </a:p>
          <a:p>
            <a:endParaRPr lang="en-US" sz="1000" dirty="0"/>
          </a:p>
          <a:p>
            <a:endParaRPr lang="en-US" sz="1000" dirty="0"/>
          </a:p>
          <a:p>
            <a:endParaRPr lang="en-US" sz="1000" dirty="0"/>
          </a:p>
          <a:p>
            <a:endParaRPr lang="en-US" sz="1000" dirty="0"/>
          </a:p>
          <a:p>
            <a:endParaRPr lang="en-US" dirty="0"/>
          </a:p>
          <a:p>
            <a:r>
              <a:rPr lang="en-US" sz="1050" dirty="0"/>
              <a:t>The same apply to the definition of a function, after a named argument all subsequent arguments musts have a name i.e:</a:t>
            </a:r>
            <a:endParaRPr lang="fr-FR" sz="1050"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 print(add(x=5, 2)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works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390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441772" y="1065222"/>
            <a:ext cx="10912028" cy="26853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3695.50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500.00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26D565FA-9AC1-4009-83FF-7ADF73014BF1}"/>
              </a:ext>
            </a:extLst>
          </p:cNvPr>
          <p:cNvSpPr txBox="1"/>
          <p:nvPr/>
        </p:nvSpPr>
        <p:spPr>
          <a:xfrm>
            <a:off x="441772" y="437041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779CF1E6-1488-4360-9DF6-323208285EC6}"/>
              </a:ext>
            </a:extLst>
          </p:cNvPr>
          <p:cNvSpPr txBox="1"/>
          <p:nvPr/>
        </p:nvSpPr>
        <p:spPr>
          <a:xfrm>
            <a:off x="441772" y="4051374"/>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3/</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175</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604469" y="874917"/>
            <a:ext cx="10912028"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default parameter for the create_account function gets evaluated when the function is defined, not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when the function is called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09B178DB-1B62-4E09-815C-2D358CC2434F}"/>
              </a:ext>
            </a:extLst>
          </p:cNvPr>
          <p:cNvSpPr txBox="1"/>
          <p:nvPr/>
        </p:nvSpPr>
        <p:spPr>
          <a:xfrm>
            <a:off x="604469" y="3428999"/>
            <a:ext cx="10829650" cy="738664"/>
          </a:xfrm>
          <a:prstGeom prst="rect">
            <a:avLst/>
          </a:prstGeom>
          <a:noFill/>
        </p:spPr>
        <p:txBody>
          <a:bodyPr wrap="square" rtlCol="0">
            <a:spAutoFit/>
          </a:bodyPr>
          <a:lstStyle/>
          <a:p>
            <a:r>
              <a:rPr lang="en-US" sz="1050" dirty="0"/>
              <a:t>The default parameter for the create_account function gets evaluated when the function is defined, not when the function is called. We use the same list each time we call the function (list is mutable) we can see it while we print id(account_holders) the id remains the same.</a:t>
            </a:r>
          </a:p>
          <a:p>
            <a:r>
              <a:rPr lang="en-US" sz="1050" dirty="0"/>
              <a:t>There are two ways to solve this problem:</a:t>
            </a:r>
          </a:p>
          <a:p>
            <a:pPr marL="228600" indent="-228600">
              <a:buFont typeface="+mj-lt"/>
              <a:buAutoNum type="arabicPeriod"/>
            </a:pPr>
            <a:r>
              <a:rPr lang="en-US" sz="1050" dirty="0"/>
              <a:t>Not have a list as default argument</a:t>
            </a:r>
          </a:p>
        </p:txBody>
      </p:sp>
      <p:sp>
        <p:nvSpPr>
          <p:cNvPr id="14" name="ZoneTexte 13">
            <a:extLst>
              <a:ext uri="{FF2B5EF4-FFF2-40B4-BE49-F238E27FC236}">
                <a16:creationId xmlns:a16="http://schemas.microsoft.com/office/drawing/2014/main" id="{77778475-7565-4A10-8E74-980AC690FD4D}"/>
              </a:ext>
            </a:extLst>
          </p:cNvPr>
          <p:cNvSpPr txBox="1"/>
          <p:nvPr/>
        </p:nvSpPr>
        <p:spPr>
          <a:xfrm>
            <a:off x="604469" y="4205672"/>
            <a:ext cx="1091202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2901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3933"/>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fontScale="90000"/>
          </a:bodyPr>
          <a:lstStyle/>
          <a:p>
            <a:pPr algn="ctr"/>
            <a:r>
              <a:rPr lang="en-US" sz="6000" dirty="0">
                <a:solidFill>
                  <a:schemeClr val="accent5">
                    <a:lumMod val="75000"/>
                  </a:schemeClr>
                </a:solidFill>
              </a:rPr>
              <a:t>Mutable default argument (bad idea) 4/</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176</a:t>
            </a:fld>
            <a:endParaRPr lang="fr-FR" dirty="0"/>
          </a:p>
        </p:txBody>
      </p:sp>
      <p:sp>
        <p:nvSpPr>
          <p:cNvPr id="8" name="ZoneTexte 7">
            <a:extLst>
              <a:ext uri="{FF2B5EF4-FFF2-40B4-BE49-F238E27FC236}">
                <a16:creationId xmlns:a16="http://schemas.microsoft.com/office/drawing/2014/main" id="{7076A120-3051-4BC1-AEEE-F641B5B03455}"/>
              </a:ext>
            </a:extLst>
          </p:cNvPr>
          <p:cNvSpPr txBox="1"/>
          <p:nvPr/>
        </p:nvSpPr>
        <p:spPr>
          <a:xfrm>
            <a:off x="554261" y="801093"/>
            <a:ext cx="11291750"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{'name': 'savings', 'main_account_holder': 'Jen', 'account_holders': ['Rolf',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D1FFD1D-EC4D-4249-B810-A193A1493A49}"/>
              </a:ext>
            </a:extLst>
          </p:cNvPr>
          <p:cNvSpPr txBox="1"/>
          <p:nvPr/>
        </p:nvSpPr>
        <p:spPr>
          <a:xfrm>
            <a:off x="590424" y="2256597"/>
            <a:ext cx="11011149" cy="415498"/>
          </a:xfrm>
          <a:prstGeom prst="rect">
            <a:avLst/>
          </a:prstGeom>
          <a:noFill/>
        </p:spPr>
        <p:txBody>
          <a:bodyPr wrap="square" rtlCol="0">
            <a:spAutoFit/>
          </a:bodyPr>
          <a:lstStyle/>
          <a:p>
            <a:r>
              <a:rPr lang="en-US" sz="1050" dirty="0"/>
              <a:t>The problem, here is that we get two people as account_holders, so how this happened? We never provided Rolf as argument with a2. The default parameter for the create_account function gets evaluated when the function is defined not when the function is called. So we always used the same list the one created when the function get evaluated instead of 2 different list.</a:t>
            </a:r>
            <a:endParaRPr lang="fr-FR" sz="1050" dirty="0"/>
          </a:p>
        </p:txBody>
      </p:sp>
      <p:pic>
        <p:nvPicPr>
          <p:cNvPr id="11" name="Image 10">
            <a:extLst>
              <a:ext uri="{FF2B5EF4-FFF2-40B4-BE49-F238E27FC236}">
                <a16:creationId xmlns:a16="http://schemas.microsoft.com/office/drawing/2014/main" id="{72C8F450-F50D-4826-879B-3714D099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5" y="2070564"/>
            <a:ext cx="620438" cy="620438"/>
          </a:xfrm>
          <a:prstGeom prst="rect">
            <a:avLst/>
          </a:prstGeom>
        </p:spPr>
      </p:pic>
      <p:sp>
        <p:nvSpPr>
          <p:cNvPr id="12" name="ZoneTexte 11">
            <a:extLst>
              <a:ext uri="{FF2B5EF4-FFF2-40B4-BE49-F238E27FC236}">
                <a16:creationId xmlns:a16="http://schemas.microsoft.com/office/drawing/2014/main" id="{31455B72-6ABF-426E-998C-0A1845B4A9FB}"/>
              </a:ext>
            </a:extLst>
          </p:cNvPr>
          <p:cNvSpPr txBox="1"/>
          <p:nvPr/>
        </p:nvSpPr>
        <p:spPr>
          <a:xfrm>
            <a:off x="446903" y="2836874"/>
            <a:ext cx="10740578" cy="261610"/>
          </a:xfrm>
          <a:prstGeom prst="rect">
            <a:avLst/>
          </a:prstGeom>
          <a:noFill/>
        </p:spPr>
        <p:txBody>
          <a:bodyPr wrap="square" rtlCol="0">
            <a:spAutoFit/>
          </a:bodyPr>
          <a:lstStyle/>
          <a:p>
            <a:r>
              <a:rPr lang="en-US" sz="1050" dirty="0"/>
              <a:t>There are 2 ways to solve this problem (which is a common pb btw), first one is to not have a default argument:</a:t>
            </a:r>
            <a:endParaRPr lang="fr-FR" sz="1050" dirty="0"/>
          </a:p>
        </p:txBody>
      </p:sp>
      <p:sp>
        <p:nvSpPr>
          <p:cNvPr id="13" name="ZoneTexte 12">
            <a:extLst>
              <a:ext uri="{FF2B5EF4-FFF2-40B4-BE49-F238E27FC236}">
                <a16:creationId xmlns:a16="http://schemas.microsoft.com/office/drawing/2014/main" id="{972B6AF9-C17F-47E9-9EE5-B7FA8629AB1E}"/>
              </a:ext>
            </a:extLst>
          </p:cNvPr>
          <p:cNvSpPr txBox="1"/>
          <p:nvPr/>
        </p:nvSpPr>
        <p:spPr>
          <a:xfrm>
            <a:off x="525428" y="3148910"/>
            <a:ext cx="11349416" cy="138499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6AD4D401-1E62-46D3-9402-17F381C22791}"/>
              </a:ext>
            </a:extLst>
          </p:cNvPr>
          <p:cNvSpPr txBox="1"/>
          <p:nvPr/>
        </p:nvSpPr>
        <p:spPr>
          <a:xfrm>
            <a:off x="446903" y="4654021"/>
            <a:ext cx="10740578" cy="261610"/>
          </a:xfrm>
          <a:prstGeom prst="rect">
            <a:avLst/>
          </a:prstGeom>
          <a:noFill/>
        </p:spPr>
        <p:txBody>
          <a:bodyPr wrap="square" rtlCol="0">
            <a:spAutoFit/>
          </a:bodyPr>
          <a:lstStyle/>
          <a:p>
            <a:r>
              <a:rPr lang="en-US" sz="1050" dirty="0"/>
              <a:t>The second option is to not make account_holder a list but make it equal to None</a:t>
            </a:r>
            <a:endParaRPr lang="fr-FR" sz="1050" dirty="0"/>
          </a:p>
        </p:txBody>
      </p:sp>
      <p:sp>
        <p:nvSpPr>
          <p:cNvPr id="15" name="ZoneTexte 14">
            <a:extLst>
              <a:ext uri="{FF2B5EF4-FFF2-40B4-BE49-F238E27FC236}">
                <a16:creationId xmlns:a16="http://schemas.microsoft.com/office/drawing/2014/main" id="{86382704-1B92-4C1F-B3E4-7830326E5D0F}"/>
              </a:ext>
            </a:extLst>
          </p:cNvPr>
          <p:cNvSpPr txBox="1"/>
          <p:nvPr/>
        </p:nvSpPr>
        <p:spPr>
          <a:xfrm>
            <a:off x="507015" y="4915631"/>
            <a:ext cx="11349416" cy="186974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None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account_holders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'main_account_holder'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holder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'account_holders'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account_holders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create_account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en-US" altLang="fr-FR" sz="1050" b="0" i="0" u="none" strike="noStrike" cap="none" normalizeH="0" baseline="0" dirty="0">
                <a:ln>
                  <a:noFill/>
                </a:ln>
                <a:solidFill>
                  <a:srgbClr val="89DDFF"/>
                </a:solidFill>
                <a:effectLst/>
                <a:latin typeface="JetBrains Mono"/>
              </a:rPr>
              <a:t>&gt;&gt;&gt; {'name': 'savings', 'main_account_holder': 'Jen', 'account_holders': ['Jen']}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72180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5471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When it is not obvious what the parameters are, ex calc_cost(50, 5, 0.1) it is better to use </a:t>
            </a:r>
            <a:r>
              <a:rPr lang="fr-FR" sz="1050" b="1" dirty="0">
                <a:latin typeface="Arial" panose="020B0604020202020204" pitchFamily="34" charset="0"/>
              </a:rPr>
              <a:t>keyword</a:t>
            </a:r>
            <a:r>
              <a:rPr lang="fr-FR" sz="1050" dirty="0">
                <a:latin typeface="Arial" panose="020B0604020202020204" pitchFamily="34" charset="0"/>
              </a:rPr>
              <a:t> </a:t>
            </a:r>
            <a:r>
              <a:rPr lang="fr-FR" sz="1050" b="1" dirty="0">
                <a:latin typeface="Arial" panose="020B0604020202020204" pitchFamily="34" charset="0"/>
              </a:rPr>
              <a:t>arguments</a:t>
            </a:r>
            <a:r>
              <a:rPr lang="fr-FR" sz="1050" dirty="0">
                <a:latin typeface="Arial" panose="020B0604020202020204" pitchFamily="34" charset="0"/>
              </a:rPr>
              <a:t> like this: calc_cost(total=50, shipping=5, discount=0.1) rather than </a:t>
            </a:r>
            <a:r>
              <a:rPr lang="fr-FR" sz="105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04763"/>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If you wish to use positional and keyword argument together you have to use positional argument </a:t>
            </a:r>
            <a:r>
              <a:rPr lang="fr-FR" sz="1050" b="1" dirty="0">
                <a:latin typeface="Arial" panose="020B0604020202020204" pitchFamily="34" charset="0"/>
              </a:rPr>
              <a:t>first</a:t>
            </a:r>
            <a:r>
              <a:rPr lang="fr-FR" sz="1050" dirty="0">
                <a:latin typeface="Arial" panose="020B0604020202020204" pitchFamily="34" charset="0"/>
              </a:rPr>
              <a:t> and </a:t>
            </a:r>
            <a:r>
              <a:rPr lang="fr-FR" sz="1050" b="1" dirty="0">
                <a:latin typeface="Arial" panose="020B0604020202020204" pitchFamily="34" charset="0"/>
              </a:rPr>
              <a:t>then </a:t>
            </a:r>
            <a:r>
              <a:rPr lang="fr-FR" sz="105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294625"/>
            <a:ext cx="12007279" cy="547137"/>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05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182787" y="2982983"/>
            <a:ext cx="7096815" cy="316240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Unicode MS"/>
            </a:endParaRP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exemple d'une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9DDFF"/>
                </a:solidFill>
                <a:effectLst/>
                <a:highlight>
                  <a:srgbClr val="000000"/>
                </a:highlight>
                <a:latin typeface="JetBrains Mono"/>
              </a:rPr>
              <a:t>&gt;&gt; Un exemple d'une fonction sans paramètre</a:t>
            </a:r>
            <a:br>
              <a:rPr kumimoji="0" lang="fr-FR" altLang="fr-FR" sz="1050" b="0" i="0" u="none" strike="noStrike" cap="none" normalizeH="0" baseline="0" dirty="0">
                <a:ln>
                  <a:noFill/>
                </a:ln>
                <a:solidFill>
                  <a:srgbClr val="89DDFF"/>
                </a:solidFill>
                <a:effectLst/>
                <a:highlight>
                  <a:srgbClr val="000000"/>
                </a:highlight>
                <a:latin typeface="JetBrains Mono"/>
              </a:rPr>
            </a:br>
            <a:endParaRPr kumimoji="0" lang="fr-FR" altLang="fr-FR" sz="1050" b="0" i="0" u="none" strike="noStrike" cap="none" normalizeH="0" baseline="0" dirty="0">
              <a:ln>
                <a:noFill/>
              </a:ln>
              <a:solidFill>
                <a:srgbClr val="89DDFF"/>
              </a:solidFill>
              <a:effectLst/>
              <a:highlight>
                <a:srgbClr val="000000"/>
              </a:highlight>
              <a:latin typeface="JetBrains Mono"/>
            </a:endParaRPr>
          </a:p>
          <a:p>
            <a:pPr eaLnBrk="0" fontAlgn="base" hangingPunct="0">
              <a:spcBef>
                <a:spcPct val="0"/>
              </a:spcBef>
              <a:spcAft>
                <a:spcPct val="0"/>
              </a:spcAft>
            </a:pP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1" u="none" strike="noStrike" cap="none" normalizeH="0" baseline="0" dirty="0">
                <a:ln>
                  <a:noFill/>
                </a:ln>
                <a:solidFill>
                  <a:srgbClr val="C792EA"/>
                </a:solidFill>
                <a:effectLst/>
                <a:highlight>
                  <a:srgbClr val="000000"/>
                </a:highlight>
                <a:latin typeface="JetBrains Mono"/>
              </a:rPr>
              <a:t>def </a:t>
            </a: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  </a:t>
            </a:r>
            <a:r>
              <a:rPr kumimoji="0" lang="fr-FR" altLang="fr-FR" sz="1050" b="0" i="1" u="none" strike="noStrike" cap="none" normalizeH="0" baseline="0" dirty="0">
                <a:ln>
                  <a:noFill/>
                </a:ln>
                <a:solidFill>
                  <a:srgbClr val="717CB4"/>
                </a:solidFill>
                <a:effectLst/>
                <a:highlight>
                  <a:srgbClr val="000000"/>
                </a:highlight>
                <a:latin typeface="JetBrains Mono"/>
              </a:rPr>
              <a:t># On redéfinit la fonction exemple </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1" u="none" strike="noStrike" cap="none" normalizeH="0" baseline="0" dirty="0">
                <a:ln>
                  <a:noFill/>
                </a:ln>
                <a:solidFill>
                  <a:srgbClr val="717CB4"/>
                </a:solidFill>
                <a:effectLst/>
                <a:highlight>
                  <a:srgbClr val="000000"/>
                </a:highlight>
                <a:latin typeface="JetBrains Mono"/>
              </a:rPr>
              <a:t>    </a:t>
            </a:r>
            <a:r>
              <a:rPr kumimoji="0" lang="fr-FR" altLang="fr-FR" sz="1050" b="0" i="1" u="none" strike="noStrike" cap="none" normalizeH="0" baseline="0" dirty="0">
                <a:ln>
                  <a:noFill/>
                </a:ln>
                <a:solidFill>
                  <a:srgbClr val="82AAFF"/>
                </a:solidFill>
                <a:effectLst/>
                <a:highlight>
                  <a:srgbClr val="000000"/>
                </a:highlight>
                <a:latin typeface="JetBrains Mono"/>
              </a:rPr>
              <a:t>print</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E88D"/>
                </a:solidFill>
                <a:effectLst/>
                <a:highlight>
                  <a:srgbClr val="000000"/>
                </a:highlight>
                <a:latin typeface="JetBrains Mono"/>
              </a:rPr>
              <a:t>"Un autre exemple de fonction sans paramètre"</a:t>
            </a:r>
            <a:r>
              <a:rPr kumimoji="0" lang="fr-FR" altLang="fr-FR" sz="1050" b="0" i="0" u="none" strike="noStrike" cap="none" normalizeH="0" baseline="0" dirty="0">
                <a:ln>
                  <a:noFill/>
                </a:ln>
                <a:solidFill>
                  <a:srgbClr val="89DDFF"/>
                </a:solidFill>
                <a:effectLst/>
                <a:highlight>
                  <a:srgbClr val="000000"/>
                </a:highlight>
                <a:latin typeface="JetBrains Mono"/>
              </a:rPr>
              <a:t>)</a:t>
            </a:r>
            <a:br>
              <a:rPr kumimoji="0" lang="fr-FR" altLang="fr-FR" sz="1050" b="0" i="0" u="none" strike="noStrike" cap="none" normalizeH="0" baseline="0" dirty="0">
                <a:ln>
                  <a:noFill/>
                </a:ln>
                <a:solidFill>
                  <a:srgbClr val="89DDFF"/>
                </a:solidFill>
                <a:effectLst/>
                <a:highlight>
                  <a:srgbClr val="000000"/>
                </a:highlight>
                <a:latin typeface="JetBrains Mono"/>
              </a:rPr>
            </a:br>
            <a:br>
              <a:rPr kumimoji="0" lang="fr-FR" altLang="fr-FR" sz="1050" b="0" i="0" u="none" strike="noStrike" cap="none" normalizeH="0" baseline="0" dirty="0">
                <a:ln>
                  <a:noFill/>
                </a:ln>
                <a:solidFill>
                  <a:srgbClr val="89DDFF"/>
                </a:solidFill>
                <a:effectLst/>
                <a:highlight>
                  <a:srgbClr val="000000"/>
                </a:highlight>
                <a:latin typeface="JetBrains Mono"/>
              </a:rPr>
            </a:br>
            <a:r>
              <a:rPr kumimoji="0" lang="fr-FR" altLang="fr-FR" sz="1050" b="0" i="0" u="none" strike="noStrike" cap="none" normalizeH="0" baseline="0" dirty="0">
                <a:ln>
                  <a:noFill/>
                </a:ln>
                <a:solidFill>
                  <a:srgbClr val="82AAFF"/>
                </a:solidFill>
                <a:effectLst/>
                <a:highlight>
                  <a:srgbClr val="000000"/>
                </a:highlight>
                <a:latin typeface="JetBrains Mono"/>
              </a:rPr>
              <a:t>exemple</a:t>
            </a:r>
            <a:r>
              <a:rPr kumimoji="0" lang="fr-FR" altLang="fr-FR" sz="1050" b="0" i="0" u="none" strike="noStrike" cap="none" normalizeH="0" baseline="0" dirty="0">
                <a:ln>
                  <a:noFill/>
                </a:ln>
                <a:solidFill>
                  <a:srgbClr val="89DDFF"/>
                </a:solidFill>
                <a:effectLst/>
                <a:highlight>
                  <a:srgbClr val="000000"/>
                </a:highlight>
                <a:latin typeface="JetBrains Mono"/>
              </a:rPr>
              <a:t>()</a:t>
            </a: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highlight>
                  <a:srgbClr val="000000"/>
                </a:highlight>
                <a:latin typeface="JetBrains Mono"/>
              </a:rPr>
              <a:t>&gt;&gt; Un autre exemple de fonction sans paramètre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la ligne 1 on définit la fonction exemple. </a:t>
            </a:r>
            <a:r>
              <a:rPr lang="fr-FR" altLang="fr-FR" sz="1050" dirty="0">
                <a:latin typeface="Arial" panose="020B0604020202020204" pitchFamily="34" charset="0"/>
                <a:cs typeface="Arial" panose="020B0604020202020204" pitchFamily="34" charset="0"/>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cs typeface="Arial" panose="020B0604020202020204" pitchFamily="34" charset="0"/>
              </a:rPr>
              <a:t>Fonction</a:t>
            </a:r>
            <a:r>
              <a:rPr kumimoji="0" lang="fr-FR" altLang="fr-FR"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exemple. </a:t>
            </a:r>
            <a:r>
              <a:rPr lang="fr-FR" altLang="fr-FR" sz="1050" dirty="0">
                <a:latin typeface="Arial" panose="020B0604020202020204" pitchFamily="34" charset="0"/>
                <a:cs typeface="Arial" panose="020B0604020202020204" pitchFamily="34" charset="0"/>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178</a:t>
            </a:fld>
            <a:endParaRPr lang="fr-FR" dirty="0"/>
          </a:p>
        </p:txBody>
      </p:sp>
      <p:sp>
        <p:nvSpPr>
          <p:cNvPr id="8" name="ZoneTexte 7">
            <a:extLst>
              <a:ext uri="{FF2B5EF4-FFF2-40B4-BE49-F238E27FC236}">
                <a16:creationId xmlns:a16="http://schemas.microsoft.com/office/drawing/2014/main" id="{7E3EB4A5-9FDA-4CF4-A2CE-D8A2CA3AB7C1}"/>
              </a:ext>
            </a:extLst>
          </p:cNvPr>
          <p:cNvSpPr txBox="1"/>
          <p:nvPr/>
        </p:nvSpPr>
        <p:spPr>
          <a:xfrm>
            <a:off x="182787" y="918786"/>
            <a:ext cx="10912028"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f'Hi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'Welcome aboard'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'Positional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positional argument have to be provided in order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'Keyword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greet_user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first_name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last_name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keywords arguments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6" name="Rectangle 1">
            <a:extLst>
              <a:ext uri="{FF2B5EF4-FFF2-40B4-BE49-F238E27FC236}">
                <a16:creationId xmlns:a16="http://schemas.microsoft.com/office/drawing/2014/main" id="{DB0A1CE9-64AE-4DD7-AEB3-67D6EA3DA0B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3691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994034"/>
            <a:ext cx="8624477" cy="15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chapitre, il nous restera quelques petites fonctionnalités à voir. Si vous vous souvenez bien, il existe des fonctions comme print qui </a:t>
            </a:r>
            <a:r>
              <a:rPr lang="fr-FR" altLang="fr-FR" sz="1050" dirty="0">
                <a:cs typeface="Calibri" panose="020F050202020403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050" dirty="0">
                <a:cs typeface="Calibri" panose="020F0502020204030204" pitchFamily="34" charset="0"/>
              </a:rPr>
              <a:t>renvoient le résultat obtenu, suite à un calcul par exemple. </a:t>
            </a:r>
            <a:r>
              <a:rPr kumimoji="0" lang="fr-FR" altLang="fr-FR" sz="1050" b="0" i="0" u="none" strike="noStrike" cap="none" normalizeH="0" baseline="0" dirty="0">
                <a:ln>
                  <a:noFill/>
                </a:ln>
                <a:solidFill>
                  <a:schemeClr val="tx1"/>
                </a:solidFill>
                <a:effectLst/>
                <a:cs typeface="Calibri" panose="020F050202020403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cs typeface="Calibri" panose="020F050202020403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1491114" cy="415498"/>
          </a:xfrm>
          <a:prstGeom prst="rect">
            <a:avLst/>
          </a:prstGeom>
          <a:solidFill>
            <a:schemeClr val="tx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valeur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30963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050" dirty="0">
                <a:cs typeface="Calibri" panose="020F050202020403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high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width</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rectangle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'dog'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dog_check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'my dog run away’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179</a:t>
            </a:fld>
            <a:endParaRPr lang="fr-FR" dirty="0"/>
          </a:p>
        </p:txBody>
      </p:sp>
      <p:sp>
        <p:nvSpPr>
          <p:cNvPr id="12" name="Rectangle 2">
            <a:extLst>
              <a:ext uri="{FF2B5EF4-FFF2-40B4-BE49-F238E27FC236}">
                <a16:creationId xmlns:a16="http://schemas.microsoft.com/office/drawing/2014/main" id="{2428F998-53E8-40C7-8C63-6329E881103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70072F4-DA93-45C9-AB1D-41C6FDDF63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072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print(print_car_info(car)),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180</a:t>
            </a:fld>
            <a:endParaRPr lang="fr-FR" dirty="0"/>
          </a:p>
        </p:txBody>
      </p:sp>
      <p:graphicFrame>
        <p:nvGraphicFramePr>
          <p:cNvPr id="4" name="Objet 3">
            <a:extLst>
              <a:ext uri="{FF2B5EF4-FFF2-40B4-BE49-F238E27FC236}">
                <a16:creationId xmlns:a16="http://schemas.microsoft.com/office/drawing/2014/main" id="{752D3B28-F3E3-4DF1-97D6-19E26A073A6E}"/>
              </a:ext>
            </a:extLst>
          </p:cNvPr>
          <p:cNvGraphicFramePr>
            <a:graphicFrameLocks noChangeAspect="1"/>
          </p:cNvGraphicFramePr>
          <p:nvPr>
            <p:extLst>
              <p:ext uri="{D42A27DB-BD31-4B8C-83A1-F6EECF244321}">
                <p14:modId xmlns:p14="http://schemas.microsoft.com/office/powerpoint/2010/main" val="1132680294"/>
              </p:ext>
            </p:extLst>
          </p:nvPr>
        </p:nvGraphicFramePr>
        <p:xfrm>
          <a:off x="8485690" y="471997"/>
          <a:ext cx="3516313"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15760" imgH="524880" progId="Package">
                  <p:embed/>
                </p:oleObj>
              </mc:Choice>
              <mc:Fallback>
                <p:oleObj name="Objet d’environnement du Gestionnaire de liaisons" showAsIcon="1" r:id="rId3" imgW="3515760" imgH="524880" progId="Package">
                  <p:embed/>
                  <p:pic>
                    <p:nvPicPr>
                      <p:cNvPr id="0" name=""/>
                      <p:cNvPicPr/>
                      <p:nvPr/>
                    </p:nvPicPr>
                    <p:blipFill>
                      <a:blip r:embed="rId4"/>
                      <a:stretch>
                        <a:fillRect/>
                      </a:stretch>
                    </p:blipFill>
                    <p:spPr>
                      <a:xfrm>
                        <a:off x="8485690" y="471997"/>
                        <a:ext cx="3516313" cy="525463"/>
                      </a:xfrm>
                      <a:prstGeom prst="rect">
                        <a:avLst/>
                      </a:prstGeom>
                    </p:spPr>
                  </p:pic>
                </p:oleObj>
              </mc:Fallback>
            </mc:AlternateContent>
          </a:graphicData>
        </a:graphic>
      </p:graphicFrame>
    </p:spTree>
    <p:extLst>
      <p:ext uri="{BB962C8B-B14F-4D97-AF65-F5344CB8AC3E}">
        <p14:creationId xmlns:p14="http://schemas.microsoft.com/office/powerpoint/2010/main" val="228276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79817"/>
            <a:ext cx="120967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649272"/>
            <a:ext cx="71668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operation_function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6060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let's make it even shorter:</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operations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"average"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seq</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lang="fr-FR" altLang="fr-FR" sz="1050" dirty="0">
                <a:solidFill>
                  <a:srgbClr val="89DDFF"/>
                </a:solidFill>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students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student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students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grades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student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f"Student: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'average', 'total', or 'top':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operation_function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operations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operation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operation_function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grades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99104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dividend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divisor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“Divisor cannot be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dividend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divisor</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184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162404"/>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sequence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elem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elem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f"Could not find an element with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"Adam Wool"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"Anne Pun"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search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get_friend_name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 Smith'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64477"/>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myfunc2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a tuple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911234"/>
            <a:ext cx="1209675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‘fruit’ </a:t>
            </a:r>
            <a:r>
              <a:rPr kumimoji="0" lang="fr-FR" altLang="fr-FR" sz="1050" b="0" i="1" u="none" strike="noStrike" cap="none" normalizeH="0" baseline="0" dirty="0">
                <a:ln>
                  <a:noFill/>
                </a:ln>
                <a:solidFill>
                  <a:srgbClr val="C792EA"/>
                </a:solidFill>
                <a:effectLst/>
                <a:latin typeface="JetBrains Mono"/>
              </a:rPr>
              <a:t>is in </a:t>
            </a:r>
            <a:r>
              <a:rPr kumimoji="0" lang="fr-FR" altLang="fr-FR" sz="1050" b="0" i="0" u="none" strike="noStrike" cap="none" normalizeH="0" baseline="0" dirty="0">
                <a:ln>
                  <a:noFill/>
                </a:ln>
                <a:solidFill>
                  <a:srgbClr val="C3CEE3"/>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 did </a:t>
            </a:r>
            <a:r>
              <a:rPr kumimoji="0" lang="fr-FR" altLang="fr-FR" sz="1050" b="0" i="1" u="none" strike="noStrike" cap="none" normalizeH="0" baseline="0" dirty="0">
                <a:ln>
                  <a:noFill/>
                </a:ln>
                <a:solidFill>
                  <a:srgbClr val="C792EA"/>
                </a:solidFill>
                <a:effectLst/>
                <a:latin typeface="JetBrains Mono"/>
              </a:rPr>
              <a:t>not </a:t>
            </a:r>
            <a:r>
              <a:rPr kumimoji="0" lang="fr-FR" altLang="fr-FR" sz="1050" b="0" i="0" u="none" strike="noStrike" cap="none" normalizeH="0" baseline="0" dirty="0">
                <a:ln>
                  <a:noFill/>
                </a:ln>
                <a:solidFill>
                  <a:srgbClr val="C3CEE3"/>
                </a:solidFill>
                <a:effectLst/>
                <a:latin typeface="JetBrains Mono"/>
              </a:rPr>
              <a:t>find </a:t>
            </a:r>
            <a:r>
              <a:rPr kumimoji="0" lang="fr-FR" altLang="fr-FR" sz="1050" b="0" i="1" u="none" strike="noStrike" cap="none" normalizeH="0" baseline="0" dirty="0">
                <a:ln>
                  <a:noFill/>
                </a:ln>
                <a:solidFill>
                  <a:srgbClr val="82AAFF"/>
                </a:solidFill>
                <a:effectLst/>
                <a:latin typeface="JetBrains Mono"/>
              </a:rPr>
              <a:t>any </a:t>
            </a:r>
            <a:r>
              <a:rPr kumimoji="0" lang="fr-FR" altLang="fr-FR" sz="1050" b="0" i="0" u="none" strike="noStrike" cap="none" normalizeH="0" baseline="0" dirty="0">
                <a:ln>
                  <a:noFill/>
                </a:ln>
                <a:solidFill>
                  <a:srgbClr val="C3CEE3"/>
                </a:solidFill>
                <a:effectLst/>
                <a:latin typeface="JetBrains Mono"/>
              </a:rPr>
              <a:t>fruit here’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myfunc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‘apple’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717CB4"/>
                </a:solidFill>
                <a:effectLst/>
                <a:latin typeface="JetBrains Mono"/>
              </a:rPr>
              <a:t>veggie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lettuce</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 fruit of choice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apple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426580"/>
            <a:ext cx="918392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050" b="1" i="0" u="none" strike="noStrike" cap="none" normalizeH="0" baseline="0" dirty="0">
                <a:ln>
                  <a:noFill/>
                </a:ln>
                <a:solidFill>
                  <a:schemeClr val="tx1"/>
                </a:solidFill>
                <a:effectLst/>
                <a:latin typeface="Arial Unicode MS"/>
              </a:rPr>
              <a:t>def</a:t>
            </a:r>
            <a:r>
              <a:rPr kumimoji="0" lang="fr-FR" altLang="fr-FR" sz="1050" b="0" i="0" u="none" strike="noStrike" cap="none" normalizeH="0" baseline="0" dirty="0">
                <a:ln>
                  <a:noFill/>
                </a:ln>
                <a:solidFill>
                  <a:schemeClr val="tx1"/>
                </a:solidFill>
                <a:effectLst/>
              </a:rPr>
              <a:t>. </a:t>
            </a:r>
            <a:r>
              <a:rPr lang="fr-FR" altLang="fr-FR" sz="105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05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050" b="0"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rPr>
              <a:t>. Nous allons utiliser le mot-clé </a:t>
            </a:r>
            <a:r>
              <a:rPr kumimoji="0" lang="fr-FR" altLang="fr-FR" sz="1050" b="0" i="0" u="none" strike="noStrike" cap="none" normalizeH="0" baseline="0" dirty="0">
                <a:ln>
                  <a:noFill/>
                </a:ln>
                <a:solidFill>
                  <a:schemeClr val="tx1"/>
                </a:solidFill>
                <a:effectLst/>
                <a:latin typeface="Arial Unicode MS"/>
              </a:rPr>
              <a:t>lambda </a:t>
            </a:r>
            <a:r>
              <a:rPr kumimoji="0" lang="fr-FR" altLang="fr-FR" sz="1050" b="0" i="0" u="none" strike="noStrike" cap="none" normalizeH="0" baseline="0" dirty="0">
                <a:ln>
                  <a:noFill/>
                </a:ln>
                <a:solidFill>
                  <a:schemeClr val="tx1"/>
                </a:solidFill>
                <a:effectLst/>
              </a:rPr>
              <a:t>comme ceci :</a:t>
            </a:r>
            <a:r>
              <a:rPr kumimoji="0" lang="fr-FR" altLang="fr-FR" sz="105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Unicode MS"/>
              </a:rPr>
              <a:t>retour</a:t>
            </a:r>
            <a:r>
              <a:rPr kumimoji="0" lang="fr-FR" altLang="fr-FR" sz="1050" b="0" i="0" u="none" strike="noStrike" cap="none" normalizeH="0" baseline="0" dirty="0">
                <a:ln>
                  <a:noFill/>
                </a:ln>
                <a:solidFill>
                  <a:schemeClr val="tx1"/>
                </a:solidFill>
                <a:effectLst/>
              </a:rPr>
              <a:t>.</a:t>
            </a:r>
            <a:endParaRPr lang="fr-FR" altLang="fr-FR" sz="105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U</a:t>
            </a:r>
            <a:r>
              <a:rPr kumimoji="0" lang="fr-FR" altLang="fr-FR" sz="105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3404045"/>
            <a:ext cx="4033839"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lambda</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0x00BA1B70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281482"/>
            <a:ext cx="4033839"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4751311"/>
            <a:ext cx="1393507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050" b="1" i="0" u="none" strike="noStrike" cap="none" normalizeH="0" baseline="0" dirty="0">
                <a:ln>
                  <a:noFill/>
                </a:ln>
                <a:solidFill>
                  <a:schemeClr val="tx1"/>
                </a:solidFill>
                <a:effectLst/>
                <a:latin typeface="Arial Unicode MS"/>
              </a:rPr>
              <a:t>lambda</a:t>
            </a:r>
            <a:r>
              <a:rPr kumimoji="0" lang="fr-FR" altLang="fr-FR" sz="1050" b="0" i="0" u="none" strike="noStrike" cap="none" normalizeH="0" baseline="0" dirty="0">
                <a:ln>
                  <a:noFill/>
                </a:ln>
                <a:solidFill>
                  <a:schemeClr val="tx1"/>
                </a:solidFill>
                <a:effectLst/>
                <a:latin typeface="Arial Unicode MS"/>
              </a:rPr>
              <a:t> </a:t>
            </a:r>
            <a:r>
              <a:rPr kumimoji="0" lang="fr-FR" altLang="fr-FR" sz="105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sera la suivante :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186</a:t>
            </a:fld>
            <a:endParaRPr lang="fr-FR" dirty="0"/>
          </a:p>
        </p:txBody>
      </p:sp>
      <p:graphicFrame>
        <p:nvGraphicFramePr>
          <p:cNvPr id="6" name="Objet 5">
            <a:extLst>
              <a:ext uri="{FF2B5EF4-FFF2-40B4-BE49-F238E27FC236}">
                <a16:creationId xmlns:a16="http://schemas.microsoft.com/office/drawing/2014/main" id="{1B85F8AB-B245-4DD2-8DFF-9BAFA1101C35}"/>
              </a:ext>
            </a:extLst>
          </p:cNvPr>
          <p:cNvGraphicFramePr>
            <a:graphicFrameLocks noChangeAspect="1"/>
          </p:cNvGraphicFramePr>
          <p:nvPr>
            <p:extLst>
              <p:ext uri="{D42A27DB-BD31-4B8C-83A1-F6EECF244321}">
                <p14:modId xmlns:p14="http://schemas.microsoft.com/office/powerpoint/2010/main" val="4160853022"/>
              </p:ext>
            </p:extLst>
          </p:nvPr>
        </p:nvGraphicFramePr>
        <p:xfrm>
          <a:off x="8379984" y="647641"/>
          <a:ext cx="364172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42120" imgH="524880" progId="Package">
                  <p:embed/>
                </p:oleObj>
              </mc:Choice>
              <mc:Fallback>
                <p:oleObj name="Objet d’environnement du Gestionnaire de liaisons" showAsIcon="1" r:id="rId3" imgW="3642120" imgH="524880" progId="Package">
                  <p:embed/>
                  <p:pic>
                    <p:nvPicPr>
                      <p:cNvPr id="0" name=""/>
                      <p:cNvPicPr/>
                      <p:nvPr/>
                    </p:nvPicPr>
                    <p:blipFill>
                      <a:blip r:embed="rId4"/>
                      <a:stretch>
                        <a:fillRect/>
                      </a:stretch>
                    </p:blipFill>
                    <p:spPr>
                      <a:xfrm>
                        <a:off x="8379984" y="647641"/>
                        <a:ext cx="3641725" cy="525462"/>
                      </a:xfrm>
                      <a:prstGeom prst="rect">
                        <a:avLst/>
                      </a:prstGeom>
                    </p:spPr>
                  </p:pic>
                </p:oleObj>
              </mc:Fallback>
            </mc:AlternateContent>
          </a:graphicData>
        </a:graphic>
      </p:graphicFrame>
    </p:spTree>
    <p:extLst>
      <p:ext uri="{BB962C8B-B14F-4D97-AF65-F5344CB8AC3E}">
        <p14:creationId xmlns:p14="http://schemas.microsoft.com/office/powerpoint/2010/main" val="22640925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424562"/>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050" i="1" dirty="0">
                <a:solidFill>
                  <a:srgbClr val="717CB4"/>
                </a:solidFill>
                <a:latin typeface="JetBrains Mono"/>
              </a:rPr>
              <a:t>##Exemple 1:</a:t>
            </a:r>
          </a:p>
          <a:p>
            <a:pPr eaLnBrk="0" fontAlgn="base" hangingPunct="0">
              <a:spcBef>
                <a:spcPct val="0"/>
              </a:spcBef>
              <a:spcAft>
                <a:spcPct val="0"/>
              </a:spcAf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9</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même chose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square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print(</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Ou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transformons cette fonction en lambda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utilisons filter() avec cette nouvelle lamda expression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 3:</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187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inverser les lettres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start_with_r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another_starts_with_r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startswith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when you code with others who don't know well list and generator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 comprehension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friends_lower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Generator comprehension prefered unless you need them all to be in a list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friends_lower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199384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chiffre dans my_nums à square on peut utiliser map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item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récupérer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square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voyons un exemple plus complique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'EVEN'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mystring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names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'Eve'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splicer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234776"/>
            <a:ext cx="139350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Disons que nous sommes</a:t>
            </a:r>
            <a:r>
              <a:rPr lang="fr-FR" altLang="fr-FR" sz="1050" dirty="0">
                <a:latin typeface="Arial" panose="020B0604020202020204" pitchFamily="34" charset="0"/>
              </a:rPr>
              <a:t> simplement intéressé par les prix, il va falloir transformer cette liste en une liste de nombre comme ceci: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prices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map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9880" y="3158044"/>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39880" y="5380084"/>
            <a:ext cx="377012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filtered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&gt;=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filtered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192</a:t>
            </a:fld>
            <a:endParaRPr lang="fr-FR" dirty="0"/>
          </a:p>
        </p:txBody>
      </p:sp>
      <p:sp>
        <p:nvSpPr>
          <p:cNvPr id="8" name="ZoneTexte 7">
            <a:extLst>
              <a:ext uri="{FF2B5EF4-FFF2-40B4-BE49-F238E27FC236}">
                <a16:creationId xmlns:a16="http://schemas.microsoft.com/office/drawing/2014/main" id="{D551A739-A5A0-47F5-9DA3-35DD6AE2DBED}"/>
              </a:ext>
            </a:extLst>
          </p:cNvPr>
          <p:cNvSpPr txBox="1"/>
          <p:nvPr/>
        </p:nvSpPr>
        <p:spPr>
          <a:xfrm>
            <a:off x="0" y="848879"/>
            <a:ext cx="3770120"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num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mynums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filter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check_even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6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B5A0035-201E-4402-AEF4-114FD02EC85D}"/>
              </a:ext>
            </a:extLst>
          </p:cNvPr>
          <p:cNvSpPr txBox="1"/>
          <p:nvPr/>
        </p:nvSpPr>
        <p:spPr>
          <a:xfrm>
            <a:off x="4209118" y="848879"/>
            <a:ext cx="7875790"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1" u="none" strike="noStrike" cap="none" normalizeH="0" baseline="0" dirty="0">
                <a:ln>
                  <a:noFill/>
                </a:ln>
                <a:solidFill>
                  <a:srgbClr val="C792EA"/>
                </a:solidFill>
                <a:effectLst/>
                <a:latin typeface="JetBrains Mono"/>
              </a:rPr>
              <a:t>def </a:t>
            </a:r>
            <a:r>
              <a:rPr kumimoji="0" lang="en-US" altLang="fr-FR" sz="1050" b="0" i="0" u="none" strike="noStrike" cap="none" normalizeH="0" baseline="0" dirty="0">
                <a:ln>
                  <a:noFill/>
                </a:ln>
                <a:solidFill>
                  <a:srgbClr val="82AAFF"/>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C792EA"/>
                </a:solidFill>
                <a:effectLst/>
                <a:latin typeface="JetBrains Mono"/>
              </a:rPr>
              <a:t>return </a:t>
            </a:r>
            <a:r>
              <a:rPr kumimoji="0" lang="en-US" altLang="fr-FR" sz="1050" b="0" i="0" u="none" strike="noStrike" cap="none" normalizeH="0" baseline="0" dirty="0">
                <a:ln>
                  <a:noFill/>
                </a:ln>
                <a:solidFill>
                  <a:srgbClr val="F78C6C"/>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arg 1: function that returns True/False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 can get the list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if you try to print again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82AAFF"/>
                </a:solidFill>
                <a:effectLst/>
                <a:latin typeface="JetBrains Mono"/>
              </a:rPr>
              <a:t>print</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82AAFF"/>
                </a:solidFill>
                <a:effectLst/>
                <a:latin typeface="JetBrains Mono"/>
              </a:rPr>
              <a:t>list</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CEE3"/>
                </a:solidFill>
                <a:effectLst/>
                <a:latin typeface="JetBrains Mono"/>
              </a:rPr>
              <a:t>start_with_r</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1" u="none" strike="noStrike" cap="none" normalizeH="0" baseline="0" dirty="0">
                <a:ln>
                  <a:noFill/>
                </a:ln>
                <a:solidFill>
                  <a:srgbClr val="717CB4"/>
                </a:solidFill>
                <a:effectLst/>
                <a:latin typeface="JetBrains Mono"/>
              </a:rPr>
              <a:t># you'll get nothing, the list object here doesn't raise a stop iteration but it sees that the stop iteration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raised and it gives an empty list, because the generator has already been used and it reaches the end</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so it can't give anything else.</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 filter returns a generator so you can also get the values like this:</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print(next(start_with_r))</a:t>
            </a:r>
            <a:br>
              <a:rPr kumimoji="0" lang="en-US" altLang="fr-FR" sz="1050" b="0" i="1" u="none" strike="noStrike" cap="none" normalizeH="0" baseline="0" dirty="0">
                <a:ln>
                  <a:noFill/>
                </a:ln>
                <a:solidFill>
                  <a:srgbClr val="717CB4"/>
                </a:solidFill>
                <a:effectLst/>
                <a:latin typeface="JetBrains Mono"/>
              </a:rPr>
            </a:b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Other solution consist in using a lombda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'Rolf'</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'Jose'</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'Randy'</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'Anna'</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E88D"/>
                </a:solidFill>
                <a:effectLst/>
                <a:latin typeface="JetBrains Mono"/>
              </a:rPr>
              <a:t>'Mary'</a:t>
            </a:r>
            <a:r>
              <a:rPr kumimoji="0" lang="en-US" altLang="fr-FR" sz="1050" b="0" i="0" u="none" strike="noStrike" cap="none" normalizeH="0" baseline="0" dirty="0">
                <a:ln>
                  <a:noFill/>
                </a:ln>
                <a:solidFill>
                  <a:srgbClr val="89DDFF"/>
                </a:solidFill>
                <a:effectLst/>
                <a:latin typeface="JetBrains Mono"/>
              </a:rPr>
              <a:t>]</a:t>
            </a:r>
            <a:br>
              <a:rPr kumimoji="0" lang="en-US" altLang="fr-FR" sz="1050" b="0" i="0" u="none" strike="noStrike" cap="none" normalizeH="0" baseline="0" dirty="0">
                <a:ln>
                  <a:noFill/>
                </a:ln>
                <a:solidFill>
                  <a:srgbClr val="89DDFF"/>
                </a:solidFill>
                <a:effectLst/>
                <a:latin typeface="JetBrains Mono"/>
              </a:rPr>
            </a:br>
            <a:r>
              <a:rPr kumimoji="0" lang="en-US" altLang="fr-FR" sz="1050" b="0" i="0" u="none" strike="noStrike" cap="none" normalizeH="0" baseline="0" dirty="0">
                <a:ln>
                  <a:noFill/>
                </a:ln>
                <a:solidFill>
                  <a:srgbClr val="C3CEE3"/>
                </a:solidFill>
                <a:effectLst/>
                <a:latin typeface="JetBrains Mono"/>
              </a:rPr>
              <a:t>start_with_r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82AAFF"/>
                </a:solidFill>
                <a:effectLst/>
                <a:latin typeface="JetBrains Mono"/>
              </a:rPr>
              <a:t>filter</a:t>
            </a:r>
            <a:r>
              <a:rPr kumimoji="0" lang="en-US" altLang="fr-FR" sz="1050" b="0" i="0" u="none" strike="noStrike" cap="none" normalizeH="0" baseline="0" dirty="0">
                <a:ln>
                  <a:noFill/>
                </a:ln>
                <a:solidFill>
                  <a:srgbClr val="89DDFF"/>
                </a:solidFill>
                <a:effectLst/>
                <a:latin typeface="JetBrains Mono"/>
              </a:rPr>
              <a:t>(</a:t>
            </a:r>
            <a:r>
              <a:rPr kumimoji="0" lang="en-US" altLang="fr-FR" sz="1050" b="0" i="1" u="none" strike="noStrike" cap="none" normalizeH="0" baseline="0" dirty="0">
                <a:ln>
                  <a:noFill/>
                </a:ln>
                <a:solidFill>
                  <a:srgbClr val="C792EA"/>
                </a:solidFill>
                <a:effectLst/>
                <a:latin typeface="JetBrains Mono"/>
              </a:rPr>
              <a:t>lambda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friends</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0" u="none" strike="noStrike" cap="none" normalizeH="0" baseline="0" dirty="0">
                <a:ln>
                  <a:noFill/>
                </a:ln>
                <a:solidFill>
                  <a:srgbClr val="C3CEE3"/>
                </a:solidFill>
                <a:effectLst/>
                <a:latin typeface="JetBrains Mono"/>
              </a:rPr>
              <a:t>another_starts_with_r </a:t>
            </a:r>
            <a:r>
              <a:rPr kumimoji="0" lang="en-US" altLang="fr-FR" sz="1050" b="0" i="0" u="none" strike="noStrike" cap="none" normalizeH="0" baseline="0" dirty="0">
                <a:ln>
                  <a:noFill/>
                </a:ln>
                <a:solidFill>
                  <a:srgbClr val="89DDFF"/>
                </a:solidFill>
                <a:effectLst/>
                <a:latin typeface="JetBrains Mono"/>
              </a:rPr>
              <a:t>=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for </a:t>
            </a:r>
            <a:r>
              <a:rPr kumimoji="0" lang="en-US" altLang="fr-FR" sz="1050" b="0" i="0" u="none" strike="noStrike" cap="none" normalizeH="0" baseline="0" dirty="0">
                <a:ln>
                  <a:noFill/>
                </a:ln>
                <a:solidFill>
                  <a:srgbClr val="C3CEE3"/>
                </a:solidFill>
                <a:effectLst/>
                <a:latin typeface="JetBrains Mono"/>
              </a:rPr>
              <a:t>f </a:t>
            </a:r>
            <a:r>
              <a:rPr kumimoji="0" lang="en-US" altLang="fr-FR" sz="1050" b="0" i="1" u="none" strike="noStrike" cap="none" normalizeH="0" baseline="0" dirty="0">
                <a:ln>
                  <a:noFill/>
                </a:ln>
                <a:solidFill>
                  <a:srgbClr val="C792EA"/>
                </a:solidFill>
                <a:effectLst/>
                <a:latin typeface="JetBrains Mono"/>
              </a:rPr>
              <a:t>in </a:t>
            </a:r>
            <a:r>
              <a:rPr kumimoji="0" lang="en-US" altLang="fr-FR" sz="1050" b="0" i="0" u="none" strike="noStrike" cap="none" normalizeH="0" baseline="0" dirty="0">
                <a:ln>
                  <a:noFill/>
                </a:ln>
                <a:solidFill>
                  <a:srgbClr val="C3CEE3"/>
                </a:solidFill>
                <a:effectLst/>
                <a:latin typeface="JetBrains Mono"/>
              </a:rPr>
              <a:t>friends </a:t>
            </a:r>
            <a:r>
              <a:rPr kumimoji="0" lang="en-US" altLang="fr-FR" sz="1050" b="0" i="1" u="none" strike="noStrike" cap="none" normalizeH="0" baseline="0" dirty="0">
                <a:ln>
                  <a:noFill/>
                </a:ln>
                <a:solidFill>
                  <a:srgbClr val="C792EA"/>
                </a:solidFill>
                <a:effectLst/>
                <a:latin typeface="JetBrains Mono"/>
              </a:rPr>
              <a:t>if </a:t>
            </a:r>
            <a:r>
              <a:rPr kumimoji="0" lang="en-US" altLang="fr-FR" sz="1050" b="0" i="0" u="none" strike="noStrike" cap="none" normalizeH="0" baseline="0" dirty="0">
                <a:ln>
                  <a:noFill/>
                </a:ln>
                <a:solidFill>
                  <a:srgbClr val="C3CEE3"/>
                </a:solidFill>
                <a:effectLst/>
                <a:latin typeface="JetBrains Mono"/>
              </a:rPr>
              <a:t>f</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82AAFF"/>
                </a:solidFill>
                <a:effectLst/>
                <a:latin typeface="JetBrains Mono"/>
              </a:rPr>
              <a:t>startswith</a:t>
            </a:r>
            <a:r>
              <a:rPr kumimoji="0" lang="en-US" altLang="fr-FR" sz="1050" b="0" i="0" u="none" strike="noStrike" cap="none" normalizeH="0" baseline="0" dirty="0">
                <a:ln>
                  <a:noFill/>
                </a:ln>
                <a:solidFill>
                  <a:srgbClr val="89DDFF"/>
                </a:solidFill>
                <a:effectLst/>
                <a:latin typeface="JetBrains Mono"/>
              </a:rPr>
              <a:t>(</a:t>
            </a:r>
            <a:r>
              <a:rPr kumimoji="0" lang="en-US" altLang="fr-FR" sz="1050" b="0" i="0" u="none" strike="noStrike" cap="none" normalizeH="0" baseline="0" dirty="0">
                <a:ln>
                  <a:noFill/>
                </a:ln>
                <a:solidFill>
                  <a:srgbClr val="C3E88D"/>
                </a:solidFill>
                <a:effectLst/>
                <a:latin typeface="JetBrains Mono"/>
              </a:rPr>
              <a:t>'R'</a:t>
            </a:r>
            <a:r>
              <a:rPr kumimoji="0" lang="en-US" altLang="fr-FR" sz="1050" b="0" i="0" u="none" strike="noStrike" cap="none" normalizeH="0" baseline="0" dirty="0">
                <a:ln>
                  <a:noFill/>
                </a:ln>
                <a:solidFill>
                  <a:srgbClr val="89DDFF"/>
                </a:solidFill>
                <a:effectLst/>
                <a:latin typeface="JetBrains Mono"/>
              </a:rPr>
              <a:t>))  </a:t>
            </a:r>
            <a:r>
              <a:rPr kumimoji="0" lang="en-US" altLang="fr-FR" sz="1050" b="0" i="1" u="none" strike="noStrike" cap="none" normalizeH="0" baseline="0" dirty="0">
                <a:ln>
                  <a:noFill/>
                </a:ln>
                <a:solidFill>
                  <a:srgbClr val="717CB4"/>
                </a:solidFill>
                <a:effectLst/>
                <a:latin typeface="JetBrains Mono"/>
              </a:rPr>
              <a:t># Generator comprehension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Those 2 lines above are the same! but the generator comprehension is faster/performs better. The reason for that</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is because you have to create the lambda function in the filter and you don't have to create the lambda function</a:t>
            </a:r>
            <a:br>
              <a:rPr kumimoji="0" lang="en-US" altLang="fr-FR" sz="1050" b="0" i="1" u="none" strike="noStrike" cap="none" normalizeH="0" baseline="0" dirty="0">
                <a:ln>
                  <a:noFill/>
                </a:ln>
                <a:solidFill>
                  <a:srgbClr val="717CB4"/>
                </a:solidFill>
                <a:effectLst/>
                <a:latin typeface="JetBrains Mono"/>
              </a:rPr>
            </a:br>
            <a:r>
              <a:rPr kumimoji="0" lang="en-US" altLang="fr-FR" sz="1050" b="0" i="1" u="none" strike="noStrike" cap="none" normalizeH="0" baseline="0" dirty="0">
                <a:ln>
                  <a:noFill/>
                </a:ln>
                <a:solidFill>
                  <a:srgbClr val="717CB4"/>
                </a:solidFill>
                <a:effectLst/>
                <a:latin typeface="JetBrains Mono"/>
              </a:rPr>
              <a:t># in the generator. If you already have the function define in the program the filter function can perform better.</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7231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822" y="1"/>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 and all()</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373512" y="1198671"/>
            <a:ext cx="4915180" cy="50860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'Washington, D.C.'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'San Francisco'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your_location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‘Where are your right now?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friends_nearby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friend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friends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friend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'location'</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your_location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True if there’s at least one; or False if empty</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friends_nearby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are not alone!’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True</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-&gt; return False </a:t>
            </a:r>
            <a:r>
              <a:rPr kumimoji="0" lang="fr-FR" altLang="fr-FR" sz="1050" b="0" i="0" u="none" strike="noStrike" cap="none" normalizeH="0" baseline="0" dirty="0" err="1">
                <a:ln>
                  <a:noFill/>
                </a:ln>
                <a:solidFill>
                  <a:srgbClr val="89DDFF"/>
                </a:solidFill>
                <a:effectLst/>
                <a:latin typeface="JetBrains Mono"/>
              </a:rPr>
              <a:t>because</a:t>
            </a:r>
            <a:r>
              <a:rPr kumimoji="0" lang="fr-FR" altLang="fr-FR" sz="1050" b="0" i="0" u="none" strike="noStrike" cap="none" normalizeH="0" baseline="0" dirty="0">
                <a:ln>
                  <a:noFill/>
                </a:ln>
                <a:solidFill>
                  <a:srgbClr val="89DDFF"/>
                </a:solidFill>
                <a:effectLst/>
                <a:latin typeface="JetBrains Mono"/>
              </a:rPr>
              <a:t> 0 is interpreted as False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193</a:t>
            </a:fld>
            <a:endParaRPr lang="fr-FR" dirty="0"/>
          </a:p>
        </p:txBody>
      </p:sp>
      <p:sp>
        <p:nvSpPr>
          <p:cNvPr id="8" name="ZoneTexte 7">
            <a:extLst>
              <a:ext uri="{FF2B5EF4-FFF2-40B4-BE49-F238E27FC236}">
                <a16:creationId xmlns:a16="http://schemas.microsoft.com/office/drawing/2014/main" id="{7786880F-727B-4631-BDAB-2A413A2A113B}"/>
              </a:ext>
            </a:extLst>
          </p:cNvPr>
          <p:cNvSpPr txBox="1"/>
          <p:nvPr/>
        </p:nvSpPr>
        <p:spPr>
          <a:xfrm>
            <a:off x="6411097" y="2969106"/>
            <a:ext cx="5014784" cy="1223412"/>
          </a:xfrm>
          <a:prstGeom prst="rect">
            <a:avLst/>
          </a:prstGeom>
          <a:noFill/>
        </p:spPr>
        <p:txBody>
          <a:bodyPr wrap="square" rtlCol="0">
            <a:spAutoFit/>
          </a:bodyPr>
          <a:lstStyle/>
          <a:p>
            <a:r>
              <a:rPr lang="en-US" sz="1050" dirty="0"/>
              <a:t>Rappel:</a:t>
            </a:r>
          </a:p>
          <a:p>
            <a:endParaRPr lang="en-US" sz="1050" dirty="0"/>
          </a:p>
          <a:p>
            <a:r>
              <a:rPr lang="en-US" sz="1050" dirty="0"/>
              <a:t>Interpreted as False:</a:t>
            </a:r>
          </a:p>
          <a:p>
            <a:r>
              <a:rPr lang="en-US" sz="1050" dirty="0"/>
              <a:t>0, 0.0</a:t>
            </a:r>
          </a:p>
          <a:p>
            <a:r>
              <a:rPr lang="en-US" sz="1050" dirty="0"/>
              <a:t>None</a:t>
            </a:r>
          </a:p>
          <a:p>
            <a:r>
              <a:rPr lang="en-US" sz="1050" dirty="0"/>
              <a:t>[], (), {}</a:t>
            </a:r>
          </a:p>
          <a:p>
            <a:r>
              <a:rPr lang="en-US" sz="1050" dirty="0"/>
              <a:t>False</a:t>
            </a:r>
            <a:endParaRPr lang="fr-FR" sz="1050" dirty="0"/>
          </a:p>
        </p:txBody>
      </p:sp>
    </p:spTree>
    <p:extLst>
      <p:ext uri="{BB962C8B-B14F-4D97-AF65-F5344CB8AC3E}">
        <p14:creationId xmlns:p14="http://schemas.microsoft.com/office/powerpoint/2010/main" val="8278017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05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endswith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jpg”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check si tous les fichiers ont l’extension .jpeg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any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18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notes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verifier si au moins 1 personne a eu plus de 18 (retourne 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272971"/>
            <a:ext cx="116204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Lorsque vous ouvrez l'interpréteur Python, les fonctionnalités du module math ne sont pas incluses. Il s'agit en effet d'un module, il vous appartient de l'importer si vous vous dites « tiens, mon programme risque d'avoir besoin de fonctions mathématiques ». Nous allons voir une première syntaxe d'importation. </a:t>
            </a: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748483"/>
            <a:ext cx="274320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114298" y="3546112"/>
            <a:ext cx="2743200"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fr-FR" sz="1050"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622595"/>
            <a:ext cx="7423827"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 syntaxe est facile à retenir : le mot-clé </a:t>
            </a:r>
            <a:r>
              <a:rPr lang="fr-FR" altLang="fr-FR" sz="1050" b="1" dirty="0"/>
              <a:t>import</a:t>
            </a:r>
            <a:r>
              <a:rPr lang="fr-FR" altLang="fr-FR" sz="1050" dirty="0"/>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1459947"/>
            <a:ext cx="946445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050" b="1" i="0" u="none" strike="noStrike" cap="none" normalizeH="0" baseline="0" dirty="0">
                <a:ln>
                  <a:noFill/>
                </a:ln>
                <a:solidFill>
                  <a:schemeClr val="tx1"/>
                </a:solidFill>
                <a:effectLst/>
                <a:latin typeface="Arial Unicode MS"/>
              </a:rPr>
              <a:t>from … import …</a:t>
            </a: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05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050" b="0" i="0" u="none" strike="noStrike" cap="none" normalizeH="0" baseline="0" dirty="0">
                <a:ln>
                  <a:noFill/>
                </a:ln>
                <a:solidFill>
                  <a:schemeClr val="tx1"/>
                </a:solidFill>
                <a:effectLst/>
                <a:latin typeface="Arial Unicode MS"/>
              </a:rPr>
              <a:t>math. </a:t>
            </a:r>
            <a:r>
              <a:rPr lang="fr-FR" altLang="fr-FR" sz="105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solidFill>
                <a:schemeClr val="bg1"/>
              </a:solidFill>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05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196</a:t>
            </a:fld>
            <a:endParaRPr lang="fr-FR" dirty="0"/>
          </a:p>
        </p:txBody>
      </p:sp>
      <p:sp>
        <p:nvSpPr>
          <p:cNvPr id="8" name="ZoneTexte 7">
            <a:extLst>
              <a:ext uri="{FF2B5EF4-FFF2-40B4-BE49-F238E27FC236}">
                <a16:creationId xmlns:a16="http://schemas.microsoft.com/office/drawing/2014/main" id="{13706F1B-E02B-4181-831A-5E16A8B7273E}"/>
              </a:ext>
            </a:extLst>
          </p:cNvPr>
          <p:cNvSpPr txBox="1"/>
          <p:nvPr/>
        </p:nvSpPr>
        <p:spPr>
          <a:xfrm>
            <a:off x="92365" y="2214749"/>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fabs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5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2 </a:t>
            </a:r>
          </a:p>
        </p:txBody>
      </p:sp>
      <p:sp>
        <p:nvSpPr>
          <p:cNvPr id="6" name="Rectangle 1">
            <a:extLst>
              <a:ext uri="{FF2B5EF4-FFF2-40B4-BE49-F238E27FC236}">
                <a16:creationId xmlns:a16="http://schemas.microsoft.com/office/drawing/2014/main" id="{B2B25062-0BBC-4A8A-831B-902D5AB9850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AB0C027-9096-4AEB-8934-C809570FB366}"/>
              </a:ext>
            </a:extLst>
          </p:cNvPr>
          <p:cNvSpPr txBox="1"/>
          <p:nvPr/>
        </p:nvSpPr>
        <p:spPr>
          <a:xfrm>
            <a:off x="92365" y="4193128"/>
            <a:ext cx="7231502"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math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2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5 </a:t>
            </a:r>
          </a:p>
        </p:txBody>
      </p:sp>
      <p:sp>
        <p:nvSpPr>
          <p:cNvPr id="10" name="Rectangle 2">
            <a:extLst>
              <a:ext uri="{FF2B5EF4-FFF2-40B4-BE49-F238E27FC236}">
                <a16:creationId xmlns:a16="http://schemas.microsoft.com/office/drawing/2014/main" id="{659433B4-1E06-4A8D-9559-D2444FD6673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3026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you destructure nums and you pass one value for each parameter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40</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total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the * is to unpack into the 4 values provided in arguments, and pass them as individual value to function multiply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operator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"No valid operator provided to apply()."</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5266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Other possibility: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369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Argument unpacking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199</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429348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accounts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1958.00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3965.50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"""Function to update the balance of an account and return the new balance."""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amount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accounts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transactions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180.67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23.90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13.00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1579.50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'checking'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'savings'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transactions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add_balance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amount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username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717CB4"/>
                </a:solidFill>
                <a:effectLst/>
                <a:latin typeface="JetBrains Mono"/>
              </a:rPr>
              <a:t># imagine these users are coming from a database...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'123'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'tecladoisawesome'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'youaretoo'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1st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'password'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2nd option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user_objects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data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unpack the dictionnary</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0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757006"/>
            <a:ext cx="11912028" cy="534398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C3CEE3"/>
                </a:solidFill>
                <a:effectLst/>
                <a:latin typeface="JetBrains Mono"/>
              </a:rPr>
              <a:t>st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C3CEE3"/>
                </a:solidFill>
                <a:effectLst/>
                <a:latin typeface="JetBrains Mono"/>
              </a:rPr>
              <a:t>nd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0" u="none" strike="noStrike" cap="none" normalizeH="0" baseline="0" dirty="0">
                <a:ln>
                  <a:noFill/>
                </a:ln>
                <a:solidFill>
                  <a:srgbClr val="C3CEE3"/>
                </a:solidFill>
                <a:effectLst/>
                <a:latin typeface="JetBrains Mono"/>
              </a:rPr>
              <a:t>this syntax name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0" u="none" strike="noStrike" cap="none" normalizeH="0" baseline="0" dirty="0">
                <a:ln>
                  <a:noFill/>
                </a:ln>
                <a:solidFill>
                  <a:srgbClr val="C3CEE3"/>
                </a:solidFill>
                <a:effectLst/>
                <a:latin typeface="JetBrains Mono"/>
              </a:rPr>
              <a:t>age are treated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keys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the arguments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C3CEE3"/>
                </a:solidFill>
                <a:effectLst/>
                <a:latin typeface="JetBrains Mono"/>
              </a:rPr>
              <a:t>rd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details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details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F78C6C"/>
                </a:solidFill>
                <a:effectLst/>
                <a:latin typeface="JetBrains Mono"/>
              </a:rPr>
              <a:t>25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C3CEE3"/>
                </a:solidFill>
                <a:effectLst/>
                <a:latin typeface="JetBrains Mono"/>
              </a:rPr>
              <a:t>th way to proceed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print_nicely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named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F78C6C"/>
                </a:solidFill>
                <a:effectLst/>
                <a:latin typeface="JetBrains Mono"/>
              </a:rPr>
              <a:t>kwargs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Bob</a:t>
            </a:r>
            <a:br>
              <a:rPr kumimoji="0" lang="fr-FR" altLang="fr-FR" sz="1050" b="0" i="0" u="none" strike="noStrike" cap="none" normalizeH="0" baseline="0" dirty="0">
                <a:ln>
                  <a:noFill/>
                </a:ln>
                <a:solidFill>
                  <a:srgbClr val="FFCB6B"/>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25</a:t>
            </a: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br>
              <a:rPr kumimoji="0" lang="fr-FR" altLang="fr-FR" sz="1050" b="0" i="0" u="none" strike="noStrike" cap="none" normalizeH="0" baseline="0" dirty="0">
                <a:ln>
                  <a:noFill/>
                </a:ln>
                <a:solidFill>
                  <a:srgbClr val="FFCB6B"/>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operator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09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Higher-order functions in Python</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85721" y="1008373"/>
            <a:ext cx="11912028"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"Before..."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"After..."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82AAFF"/>
                </a:solidFill>
                <a:effectLst/>
                <a:latin typeface="JetBrains Mono"/>
              </a:rPr>
              <a:t>before_and_after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greet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BE580916-C741-41F3-AE42-1F344ED949A3}"/>
              </a:ext>
            </a:extLst>
          </p:cNvPr>
          <p:cNvSpPr txBox="1"/>
          <p:nvPr/>
        </p:nvSpPr>
        <p:spPr>
          <a:xfrm>
            <a:off x="85721" y="725239"/>
            <a:ext cx="11912027" cy="253916"/>
          </a:xfrm>
          <a:prstGeom prst="rect">
            <a:avLst/>
          </a:prstGeom>
          <a:noFill/>
        </p:spPr>
        <p:txBody>
          <a:bodyPr wrap="square" rtlCol="0">
            <a:spAutoFit/>
          </a:bodyPr>
          <a:lstStyle/>
          <a:p>
            <a:r>
              <a:rPr lang="en-US" sz="1050" dirty="0"/>
              <a:t>We pass greet function as a parameter to the function before_and_after: </a:t>
            </a:r>
            <a:endParaRPr lang="fr-FR" sz="1050" dirty="0"/>
          </a:p>
        </p:txBody>
      </p:sp>
      <p:sp>
        <p:nvSpPr>
          <p:cNvPr id="9" name="ZoneTexte 8">
            <a:extLst>
              <a:ext uri="{FF2B5EF4-FFF2-40B4-BE49-F238E27FC236}">
                <a16:creationId xmlns:a16="http://schemas.microsoft.com/office/drawing/2014/main" id="{6DF95BA9-8B77-4D97-A01F-2DFC3FC5B732}"/>
              </a:ext>
            </a:extLst>
          </p:cNvPr>
          <p:cNvSpPr txBox="1"/>
          <p:nvPr/>
        </p:nvSpPr>
        <p:spPr>
          <a:xfrm>
            <a:off x="85721" y="3120839"/>
            <a:ext cx="11912028"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Matrix"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"Wachowski"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 Beautiful Day in the Neighborhood"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"Heller"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"The Irishman"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"Scorsese"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"Klaus"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"Pablos"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"1917"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"director"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movie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movies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finder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expected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found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found</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find_by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property are we searching by?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looking_for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"What are you looking for?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find_movie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looking_for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movie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find_by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movies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E88D"/>
                </a:solidFill>
                <a:effectLst/>
                <a:latin typeface="JetBrains Mono"/>
              </a:rPr>
              <a:t>'No movies found.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785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1737655" y="1437541"/>
            <a:ext cx="6841938"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solidFill>
                  <a:srgbClr val="FF0000"/>
                </a:solidFill>
                <a:effectLst/>
                <a:latin typeface="Arial" panose="020B0604020202020204" pitchFamily="34" charset="0"/>
              </a:rPr>
              <a:t>A completer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050" b="0" i="0" u="none" strike="noStrike" cap="none" normalizeH="0" baseline="0" dirty="0">
                <a:ln>
                  <a:noFill/>
                </a:ln>
                <a:solidFill>
                  <a:schemeClr val="tx1"/>
                </a:solidFill>
                <a:effectLst/>
                <a:latin typeface="Arial Unicode MS"/>
              </a:rPr>
              <a:t>return</a:t>
            </a:r>
            <a:r>
              <a:rPr kumimoji="0" lang="fr-FR" altLang="fr-FR" sz="105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05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05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normAutofit/>
          </a:bodyPr>
          <a:lstStyle/>
          <a:p>
            <a:r>
              <a:rPr lang="fr-FR" sz="1050" dirty="0">
                <a:hlinkClick r:id="rId2"/>
              </a:rPr>
              <a:t>https://docs.python.org/3/library/index.html</a:t>
            </a:r>
            <a:endParaRPr lang="fr-FR" sz="1050"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852081"/>
            <a:ext cx="7850226"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05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050" dirty="0"/>
              <a:t>tournent tous autour des mots clés </a:t>
            </a:r>
            <a:r>
              <a:rPr lang="fr-FR" altLang="fr-FR" sz="1050" b="1" dirty="0"/>
              <a:t>from</a:t>
            </a:r>
            <a:r>
              <a:rPr lang="fr-FR" altLang="fr-FR" sz="1050" dirty="0"/>
              <a:t> et </a:t>
            </a:r>
            <a:r>
              <a:rPr lang="fr-FR" altLang="fr-FR" sz="1050" b="1" dirty="0"/>
              <a:t>import</a:t>
            </a:r>
            <a:r>
              <a:rPr lang="fr-FR" altLang="fr-FR" sz="1050"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050" dirty="0"/>
              <a:t>chemin menant au module ou à la fonction que vous voulez utiliser :</a:t>
            </a: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 </a:t>
            </a:r>
            <a:r>
              <a:rPr kumimoji="0" lang="fr-FR" altLang="fr-FR" sz="1050" b="0" i="1" u="none" strike="noStrike" cap="none" normalizeH="0" baseline="0" dirty="0">
                <a:ln>
                  <a:noFill/>
                </a:ln>
                <a:solidFill>
                  <a:srgbClr val="717CB4"/>
                </a:solidFill>
                <a:effectLst/>
                <a:highlight>
                  <a:srgbClr val="000000"/>
                </a:highlight>
                <a:latin typeface="JetBrains Mono"/>
              </a:rPr>
              <a:t># Pointe vers le sous-package evenements</a:t>
            </a:r>
            <a:br>
              <a:rPr kumimoji="0" lang="fr-FR" altLang="fr-FR" sz="1050" b="0" i="1" u="none" strike="noStrike" cap="none" normalizeH="0" baseline="0" dirty="0">
                <a:ln>
                  <a:noFill/>
                </a:ln>
                <a:solidFill>
                  <a:srgbClr val="717CB4"/>
                </a:solidFill>
                <a:effectLst/>
                <a:highlight>
                  <a:srgbClr val="000000"/>
                </a:highlight>
                <a:latin typeface="JetBrains Mono"/>
              </a:rPr>
            </a:b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evenements</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clavier </a:t>
            </a:r>
            <a:r>
              <a:rPr kumimoji="0" lang="fr-FR" altLang="fr-FR" sz="1050" b="0" i="1" u="none" strike="noStrike" cap="none" normalizeH="0" baseline="0" dirty="0">
                <a:ln>
                  <a:noFill/>
                </a:ln>
                <a:solidFill>
                  <a:srgbClr val="717CB4"/>
                </a:solidFill>
                <a:effectLst/>
                <a:highlight>
                  <a:srgbClr val="000000"/>
                </a:highlight>
                <a:latin typeface="JetBrains Mono"/>
              </a:rPr>
              <a:t># Pointe vers le module clavier</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highlight>
                <a:srgbClr val="000000"/>
              </a:highlight>
              <a:latin typeface="Arial" panose="020B0604020202020204" pitchFamily="34" charset="0"/>
            </a:endParaRPr>
          </a:p>
          <a:p>
            <a:pPr lvl="0" eaLnBrk="0" fontAlgn="base" hangingPunct="0">
              <a:spcBef>
                <a:spcPct val="0"/>
              </a:spcBef>
              <a:spcAft>
                <a:spcPct val="0"/>
              </a:spcAft>
            </a:pPr>
            <a:r>
              <a:rPr lang="fr-FR" sz="1050" dirty="0"/>
              <a:t>Si vous ne voulez importer qu'un seul module (ou qu'une seule fonction) d'un package, vous utiliserez une syntaxe similaire, </a:t>
            </a:r>
          </a:p>
          <a:p>
            <a:pPr lvl="0" eaLnBrk="0" fontAlgn="base" hangingPunct="0">
              <a:spcBef>
                <a:spcPct val="0"/>
              </a:spcBef>
              <a:spcAft>
                <a:spcPct val="0"/>
              </a:spcAft>
            </a:pPr>
            <a:r>
              <a:rPr lang="fr-FR" sz="1050" dirty="0"/>
              <a:t>assez intuitive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highlight>
                  <a:srgbClr val="000000"/>
                </a:highlight>
                <a:latin typeface="JetBrains Mono"/>
              </a:rPr>
              <a:t>from </a:t>
            </a:r>
            <a:r>
              <a:rPr kumimoji="0" lang="fr-FR" altLang="fr-FR" sz="1050" b="0" i="0" u="none" strike="noStrike" cap="none" normalizeH="0" baseline="0" dirty="0">
                <a:ln>
                  <a:noFill/>
                </a:ln>
                <a:solidFill>
                  <a:srgbClr val="C3CEE3"/>
                </a:solidFill>
                <a:effectLst/>
                <a:highlight>
                  <a:srgbClr val="000000"/>
                </a:highlight>
                <a:latin typeface="JetBrains Mono"/>
              </a:rPr>
              <a:t>nom_bibliotheque</a:t>
            </a:r>
            <a:r>
              <a:rPr kumimoji="0" lang="fr-FR" altLang="fr-FR" sz="1050" b="0" i="0" u="none" strike="noStrike" cap="none" normalizeH="0" baseline="0" dirty="0">
                <a:ln>
                  <a:noFill/>
                </a:ln>
                <a:solidFill>
                  <a:srgbClr val="89DDFF"/>
                </a:solidFill>
                <a:effectLst/>
                <a:highlight>
                  <a:srgbClr val="000000"/>
                </a:highlight>
                <a:latin typeface="JetBrains Mono"/>
              </a:rPr>
              <a:t>.</a:t>
            </a:r>
            <a:r>
              <a:rPr kumimoji="0" lang="fr-FR" altLang="fr-FR" sz="1050" b="0" i="0" u="none" strike="noStrike" cap="none" normalizeH="0" baseline="0" dirty="0">
                <a:ln>
                  <a:noFill/>
                </a:ln>
                <a:solidFill>
                  <a:srgbClr val="C3CEE3"/>
                </a:solidFill>
                <a:effectLst/>
                <a:highlight>
                  <a:srgbClr val="000000"/>
                </a:highlight>
                <a:latin typeface="JetBrains Mono"/>
              </a:rPr>
              <a:t>objets </a:t>
            </a:r>
            <a:r>
              <a:rPr kumimoji="0" lang="fr-FR" altLang="fr-FR" sz="1050" b="0" i="1" u="none" strike="noStrike" cap="none" normalizeH="0" baseline="0" dirty="0">
                <a:ln>
                  <a:noFill/>
                </a:ln>
                <a:solidFill>
                  <a:srgbClr val="C792EA"/>
                </a:solidFill>
                <a:effectLst/>
                <a:highlight>
                  <a:srgbClr val="000000"/>
                </a:highlight>
                <a:latin typeface="JetBrains Mono"/>
              </a:rPr>
              <a:t>import </a:t>
            </a:r>
            <a:r>
              <a:rPr kumimoji="0" lang="fr-FR" altLang="fr-FR" sz="1050" b="0" i="0" u="none" strike="noStrike" cap="none" normalizeH="0" baseline="0" dirty="0">
                <a:ln>
                  <a:noFill/>
                </a:ln>
                <a:solidFill>
                  <a:srgbClr val="C3CEE3"/>
                </a:solidFill>
                <a:effectLst/>
                <a:highlight>
                  <a:srgbClr val="000000"/>
                </a:highlight>
                <a:latin typeface="JetBrains Mono"/>
              </a:rPr>
              <a:t>bouton</a:t>
            </a:r>
            <a:endParaRPr kumimoji="0" lang="fr-FR" altLang="fr-FR" sz="2000" b="0" i="0" u="none" strike="noStrike" cap="none" normalizeH="0" baseline="0" dirty="0">
              <a:ln>
                <a:noFill/>
              </a:ln>
              <a:solidFill>
                <a:schemeClr val="tx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8" name="Rectangle 2">
            <a:extLst>
              <a:ext uri="{FF2B5EF4-FFF2-40B4-BE49-F238E27FC236}">
                <a16:creationId xmlns:a16="http://schemas.microsoft.com/office/drawing/2014/main" id="{E6B6CD32-043D-4C30-9D96-7DDD67BD0118}"/>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0BE378DC-5D5D-470D-9549-D5FE39C7F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711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636538"/>
            <a:ext cx="649087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738664"/>
          </a:xfrm>
          <a:prstGeom prst="rect">
            <a:avLst/>
          </a:prstGeom>
          <a:noFill/>
        </p:spPr>
        <p:txBody>
          <a:bodyPr wrap="square" rtlCol="0">
            <a:spAutoFit/>
          </a:bodyPr>
          <a:lstStyle/>
          <a:p>
            <a:r>
              <a:rPr lang="fr-FR" sz="1050" dirty="0"/>
              <a:t>Le fichier d'initialisation</a:t>
            </a:r>
          </a:p>
          <a:p>
            <a:endParaRPr lang="fr-FR" sz="1050" dirty="0"/>
          </a:p>
          <a:p>
            <a:r>
              <a:rPr lang="fr-FR" sz="1050"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90500" y="2078805"/>
            <a:ext cx="12191996" cy="577081"/>
          </a:xfrm>
          <a:prstGeom prst="rect">
            <a:avLst/>
          </a:prstGeom>
          <a:noFill/>
        </p:spPr>
        <p:txBody>
          <a:bodyPr wrap="square" rtlCol="0">
            <a:spAutoFit/>
          </a:bodyPr>
          <a:lstStyle/>
          <a:p>
            <a:pPr marL="342900" indent="-342900">
              <a:buFont typeface="+mj-lt"/>
              <a:buAutoNum type="arabicPeriod"/>
            </a:pPr>
            <a:r>
              <a:rPr lang="fr-FR" sz="1050" dirty="0"/>
              <a:t>Le premier bloc est réservé aux modules de la librairie standard</a:t>
            </a:r>
          </a:p>
          <a:p>
            <a:pPr marL="342900" indent="-342900">
              <a:buFont typeface="+mj-lt"/>
              <a:buAutoNum type="arabicPeriod"/>
            </a:pPr>
            <a:r>
              <a:rPr lang="fr-FR" sz="1050" dirty="0"/>
              <a:t>Le second bloc est réservé aux modules qui sont ni dans la librairie standard ni un module créait par le développeur</a:t>
            </a:r>
          </a:p>
          <a:p>
            <a:pPr marL="342900" indent="-342900">
              <a:buFont typeface="+mj-lt"/>
              <a:buAutoNum type="arabicPeriod"/>
            </a:pPr>
            <a:r>
              <a:rPr lang="fr-FR" sz="1050"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1223412"/>
          </a:xfrm>
          <a:prstGeom prst="rect">
            <a:avLst/>
          </a:prstGeom>
          <a:solidFill>
            <a:schemeClr val="tx1"/>
          </a:solidFill>
        </p:spPr>
        <p:txBody>
          <a:bodyPr wrap="square" rtlCol="0">
            <a:spAutoFit/>
          </a:bodyPr>
          <a:lstStyle/>
          <a:p>
            <a:r>
              <a:rPr lang="fr-FR" sz="1050" dirty="0">
                <a:solidFill>
                  <a:schemeClr val="bg1"/>
                </a:solidFill>
                <a:highlight>
                  <a:srgbClr val="000000"/>
                </a:highlight>
              </a:rPr>
              <a:t>import json</a:t>
            </a:r>
          </a:p>
          <a:p>
            <a:r>
              <a:rPr lang="fr-FR" sz="1050" dirty="0">
                <a:solidFill>
                  <a:schemeClr val="bg1"/>
                </a:solidFill>
                <a:highlight>
                  <a:srgbClr val="000000"/>
                </a:highlight>
              </a:rPr>
              <a:t>import logging			# librairie standard</a:t>
            </a:r>
          </a:p>
          <a:p>
            <a:r>
              <a:rPr lang="fr-FR" sz="1050" dirty="0">
                <a:solidFill>
                  <a:schemeClr val="bg1"/>
                </a:solidFill>
                <a:highlight>
                  <a:srgbClr val="000000"/>
                </a:highlight>
              </a:rPr>
              <a:t>import os</a:t>
            </a:r>
          </a:p>
          <a:p>
            <a:endParaRPr lang="fr-FR" sz="1050" dirty="0">
              <a:solidFill>
                <a:schemeClr val="bg1"/>
              </a:solidFill>
              <a:highlight>
                <a:srgbClr val="000000"/>
              </a:highlight>
            </a:endParaRPr>
          </a:p>
          <a:p>
            <a:r>
              <a:rPr lang="fr-FR" sz="1050" dirty="0">
                <a:solidFill>
                  <a:schemeClr val="bg1"/>
                </a:solidFill>
                <a:highlight>
                  <a:srgbClr val="000000"/>
                </a:highlight>
              </a:rPr>
              <a:t>import requests 			# module n’appartenant pas a la librairie standard et pas créait par le développeur</a:t>
            </a:r>
          </a:p>
          <a:p>
            <a:endParaRPr lang="fr-FR" sz="1050" dirty="0">
              <a:solidFill>
                <a:schemeClr val="bg1"/>
              </a:solidFill>
              <a:highlight>
                <a:srgbClr val="000000"/>
              </a:highlight>
            </a:endParaRPr>
          </a:p>
          <a:p>
            <a:r>
              <a:rPr lang="fr-FR" sz="1050"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58487" y="1916841"/>
            <a:ext cx="12191996" cy="900246"/>
          </a:xfrm>
          <a:prstGeom prst="rect">
            <a:avLst/>
          </a:prstGeom>
          <a:noFill/>
        </p:spPr>
        <p:txBody>
          <a:bodyPr wrap="square" rtlCol="0">
            <a:spAutoFit/>
          </a:bodyPr>
          <a:lstStyle/>
          <a:p>
            <a:pPr marL="285750" indent="-285750">
              <a:buFont typeface="Arial" panose="020B0604020202020204" pitchFamily="34" charset="0"/>
              <a:buChar char="•"/>
            </a:pPr>
            <a:r>
              <a:rPr lang="fr-FR" sz="1050" dirty="0"/>
              <a:t> On peut écrire les programmes Python dans des fichiers portant l'extension.py.</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fichiers contenant des modules pour séparer le code.</a:t>
            </a:r>
          </a:p>
          <a:p>
            <a:pPr marL="285750" indent="-285750">
              <a:buFont typeface="Arial" panose="020B0604020202020204" pitchFamily="34" charset="0"/>
              <a:buChar char="•"/>
            </a:pPr>
            <a:endParaRPr lang="fr-FR" sz="1050" dirty="0"/>
          </a:p>
          <a:p>
            <a:pPr marL="285750" indent="-285750">
              <a:buFont typeface="Arial" panose="020B0604020202020204" pitchFamily="34" charset="0"/>
              <a:buChar char="•"/>
            </a:pPr>
            <a:r>
              <a:rPr lang="fr-FR" sz="1050"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213</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2192908"/>
          </a:xfrm>
          <a:prstGeom prst="rect">
            <a:avLst/>
          </a:prstGeom>
          <a:noFill/>
        </p:spPr>
        <p:txBody>
          <a:bodyPr wrap="square" rtlCol="0">
            <a:spAutoFit/>
          </a:bodyPr>
          <a:lstStyle/>
          <a:p>
            <a:pPr marL="285750" indent="-285750">
              <a:buFont typeface="Arial" panose="020B0604020202020204" pitchFamily="34" charset="0"/>
              <a:buChar char="•"/>
            </a:pPr>
            <a:r>
              <a:rPr lang="en-US" sz="1050" dirty="0"/>
              <a:t>IndexError</a:t>
            </a:r>
          </a:p>
          <a:p>
            <a:pPr marL="285750" indent="-285750">
              <a:buFont typeface="Arial" panose="020B0604020202020204" pitchFamily="34" charset="0"/>
              <a:buChar char="•"/>
            </a:pPr>
            <a:r>
              <a:rPr lang="en-US" sz="1050" dirty="0"/>
              <a:t>KeyError</a:t>
            </a:r>
          </a:p>
          <a:p>
            <a:pPr marL="285750" indent="-285750">
              <a:buFont typeface="Arial" panose="020B0604020202020204" pitchFamily="34" charset="0"/>
              <a:buChar char="•"/>
            </a:pPr>
            <a:r>
              <a:rPr lang="en-US" sz="1050" dirty="0"/>
              <a:t>NameError</a:t>
            </a:r>
          </a:p>
          <a:p>
            <a:pPr marL="285750" indent="-285750">
              <a:buFont typeface="Arial" panose="020B0604020202020204" pitchFamily="34" charset="0"/>
              <a:buChar char="•"/>
            </a:pPr>
            <a:r>
              <a:rPr lang="en-US" sz="1050" dirty="0"/>
              <a:t>AttributeError</a:t>
            </a:r>
          </a:p>
          <a:p>
            <a:pPr marL="285750" indent="-285750">
              <a:buFont typeface="Arial" panose="020B0604020202020204" pitchFamily="34" charset="0"/>
              <a:buChar char="•"/>
            </a:pPr>
            <a:r>
              <a:rPr lang="en-US" sz="1050" dirty="0"/>
              <a:t>NotImplementedError</a:t>
            </a:r>
          </a:p>
          <a:p>
            <a:pPr marL="285750" indent="-285750">
              <a:buFont typeface="Arial" panose="020B0604020202020204" pitchFamily="34" charset="0"/>
              <a:buChar char="•"/>
            </a:pPr>
            <a:r>
              <a:rPr lang="en-US" sz="1050" dirty="0"/>
              <a:t>RuntimeError</a:t>
            </a:r>
          </a:p>
          <a:p>
            <a:pPr marL="285750" indent="-285750">
              <a:buFont typeface="Arial" panose="020B0604020202020204" pitchFamily="34" charset="0"/>
              <a:buChar char="•"/>
            </a:pPr>
            <a:r>
              <a:rPr lang="en-US" sz="1050" dirty="0"/>
              <a:t>SyntaxError</a:t>
            </a:r>
          </a:p>
          <a:p>
            <a:pPr marL="285750" indent="-285750">
              <a:buFont typeface="Arial" panose="020B0604020202020204" pitchFamily="34" charset="0"/>
              <a:buChar char="•"/>
            </a:pPr>
            <a:r>
              <a:rPr lang="en-US" sz="1050" dirty="0"/>
              <a:t>IndentationError</a:t>
            </a:r>
          </a:p>
          <a:p>
            <a:pPr marL="285750" indent="-285750">
              <a:buFont typeface="Arial" panose="020B0604020202020204" pitchFamily="34" charset="0"/>
              <a:buChar char="•"/>
            </a:pPr>
            <a:r>
              <a:rPr lang="en-US" sz="1050" dirty="0"/>
              <a:t>TabError</a:t>
            </a:r>
          </a:p>
          <a:p>
            <a:pPr marL="285750" indent="-285750">
              <a:buFont typeface="Arial" panose="020B0604020202020204" pitchFamily="34" charset="0"/>
              <a:buChar char="•"/>
            </a:pPr>
            <a:r>
              <a:rPr lang="en-US" sz="1050" dirty="0"/>
              <a:t>TypeError</a:t>
            </a:r>
          </a:p>
          <a:p>
            <a:pPr marL="285750" indent="-285750">
              <a:buFont typeface="Arial" panose="020B0604020202020204" pitchFamily="34" charset="0"/>
              <a:buChar char="•"/>
            </a:pPr>
            <a:r>
              <a:rPr lang="en-US" sz="1050" dirty="0"/>
              <a:t>ValueError</a:t>
            </a:r>
          </a:p>
          <a:p>
            <a:pPr marL="285750" indent="-285750">
              <a:buFont typeface="Arial" panose="020B0604020202020204" pitchFamily="34" charset="0"/>
              <a:buChar char="•"/>
            </a:pPr>
            <a:r>
              <a:rPr lang="en-US" sz="1050" dirty="0"/>
              <a:t>ImportError</a:t>
            </a:r>
          </a:p>
          <a:p>
            <a:pPr marL="285750" indent="-285750">
              <a:buFont typeface="Arial" panose="020B0604020202020204" pitchFamily="34" charset="0"/>
              <a:buChar char="•"/>
            </a:pPr>
            <a:r>
              <a:rPr lang="en-US" sz="1050" dirty="0"/>
              <a:t>DeprecationWarning</a:t>
            </a:r>
            <a:endParaRPr lang="fr-FR" sz="1050" dirty="0"/>
          </a:p>
        </p:txBody>
      </p:sp>
    </p:spTree>
    <p:extLst>
      <p:ext uri="{BB962C8B-B14F-4D97-AF65-F5344CB8AC3E}">
        <p14:creationId xmlns:p14="http://schemas.microsoft.com/office/powerpoint/2010/main" val="41786107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214</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215</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216</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217</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220</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221</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222</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223</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224</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225</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226</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__class__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__name__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a:t>
            </a:r>
            <a:r>
              <a:rPr kumimoji="0" lang="fr-FR" altLang="fr-FR" sz="1000" b="0" i="0" u="none" strike="noStrike" cap="none" normalizeH="0" baseline="0" dirty="0" err="1">
                <a:ln>
                  <a:noFill/>
                </a:ln>
                <a:solidFill>
                  <a:srgbClr val="C3E88D"/>
                </a:solidFill>
                <a:effectLst/>
                <a:latin typeface="JetBrains Mono"/>
              </a:rPr>
              <a:t>because</a:t>
            </a:r>
            <a:r>
              <a:rPr kumimoji="0" lang="fr-FR" altLang="fr-FR" sz="1000" b="0" i="0" u="none" strike="noStrike" cap="none" normalizeH="0" baseline="0" dirty="0">
                <a:ln>
                  <a:noFill/>
                </a:ln>
                <a:solidFill>
                  <a:srgbClr val="C3E88D"/>
                </a:solidFill>
                <a:effectLst/>
                <a:latin typeface="JetBrains Mono"/>
              </a:rPr>
              <a:t>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a:t>
            </a:r>
            <a:r>
              <a:rPr kumimoji="0" lang="fr-FR" altLang="fr-FR" sz="900" b="0" i="1" u="none" strike="noStrike" cap="none" normalizeH="0" baseline="0" dirty="0" err="1">
                <a:ln>
                  <a:noFill/>
                </a:ln>
                <a:solidFill>
                  <a:srgbClr val="717CB4"/>
                </a:solidFill>
                <a:effectLst/>
                <a:latin typeface="JetBrains Mono"/>
              </a:rPr>
              <a:t>forgiveness</a:t>
            </a:r>
            <a:r>
              <a:rPr kumimoji="0" lang="fr-FR" altLang="fr-FR" sz="900" b="0" i="1" u="none" strike="noStrike" cap="none" normalizeH="0" baseline="0" dirty="0">
                <a:ln>
                  <a:noFill/>
                </a:ln>
                <a:solidFill>
                  <a:srgbClr val="717CB4"/>
                </a:solidFill>
                <a:effectLst/>
                <a:latin typeface="JetBrains Mono"/>
              </a:rPr>
              <a:t>,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can_call_function():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`can_call_function()`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a:t>
            </a:r>
            <a:r>
              <a:rPr kumimoji="0" lang="fr-FR" altLang="fr-FR" sz="900" b="0" i="0" u="none" strike="noStrike" cap="none" normalizeH="0" baseline="0" dirty="0" err="1">
                <a:ln>
                  <a:noFill/>
                </a:ln>
                <a:solidFill>
                  <a:srgbClr val="C3E88D"/>
                </a:solidFill>
                <a:effectLst/>
                <a:latin typeface="JetBrains Mono"/>
              </a:rPr>
              <a:t>forgiveness</a:t>
            </a:r>
            <a:r>
              <a:rPr kumimoji="0" lang="fr-FR" altLang="fr-FR" sz="900" b="0" i="0" u="none" strike="noStrike" cap="none" normalizeH="0" baseline="0" dirty="0">
                <a:ln>
                  <a:noFill/>
                </a:ln>
                <a:solidFill>
                  <a:srgbClr val="C3E88D"/>
                </a:solidFill>
                <a:effectLst/>
                <a:latin typeface="JetBrains Mono"/>
              </a:rPr>
              <a:t>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call_function()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__class__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f"Your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235</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692497"/>
          </a:xfrm>
          <a:prstGeom prst="rect">
            <a:avLst/>
          </a:prstGeom>
          <a:solidFill>
            <a:schemeClr val="tx1"/>
          </a:solidFill>
        </p:spPr>
        <p:txBody>
          <a:bodyPr wrap="square" rtlCol="0">
            <a:spAutoFit/>
          </a:bodyPr>
          <a:lstStyle/>
          <a:p>
            <a:pPr eaLnBrk="0" fontAlgn="base" hangingPunct="0">
              <a:spcBef>
                <a:spcPct val="0"/>
              </a:spcBef>
              <a:spcAft>
                <a:spcPct val="0"/>
              </a:spcAft>
            </a:pPr>
            <a:r>
              <a:rPr lang="fr-FR" dirty="0"/>
              <a:t> </a:t>
            </a: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46480"/>
            <a:ext cx="11487150" cy="1061829"/>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239</a:t>
            </a:fld>
            <a:endParaRPr lang="fr-FR" dirty="0"/>
          </a:p>
        </p:txBody>
      </p:sp>
      <p:sp>
        <p:nvSpPr>
          <p:cNvPr id="8" name="Rectangle 2">
            <a:extLst>
              <a:ext uri="{FF2B5EF4-FFF2-40B4-BE49-F238E27FC236}">
                <a16:creationId xmlns:a16="http://schemas.microsoft.com/office/drawing/2014/main" id="{00B3683D-9B8C-42B2-92D5-89285C04EB6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3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50041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Look Before You Leap LBYL: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not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isdigit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totale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It’s Easier to Ask for Forgiveness than Permission EAFP:</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"texte"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total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à essayer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qui sera exécuté en cas d'erreur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essaye de convertir l'année en entier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 lors de la conversion de l'année."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denominateur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n'a pas été définie."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denominateur est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85408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Bloc de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"Voici l'erreur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exception_retournee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942207"/>
            <a:ext cx="94291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Je vous conseille de </a:t>
            </a:r>
            <a:r>
              <a:rPr kumimoji="0" lang="fr-FR" altLang="fr-FR" sz="1050" b="0" i="1" u="none" strike="noStrike" cap="none" normalizeH="0" baseline="0" dirty="0">
                <a:ln>
                  <a:noFill/>
                </a:ln>
                <a:solidFill>
                  <a:schemeClr val="tx1"/>
                </a:solidFill>
                <a:effectLst/>
              </a:rPr>
              <a:t>toujours</a:t>
            </a:r>
            <a:r>
              <a:rPr kumimoji="0" lang="fr-FR" altLang="fr-FR" sz="1050" b="0" i="0" u="none" strike="noStrike" cap="none" normalizeH="0" baseline="0" dirty="0">
                <a:ln>
                  <a:noFill/>
                </a:ln>
                <a:solidFill>
                  <a:schemeClr val="tx1"/>
                </a:solidFill>
                <a:effectLst/>
              </a:rPr>
              <a:t> préciser un type d'exceptions après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ne devez pas utiliser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comme une</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code. Cela signifie que, si une erreur se produit, vous devez être capable de l'anticiper. </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dans un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et précisez, après le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Si vous adoptez la forme minimale (à savoir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sans préciser un type d'exception qui pourrait se produire sur le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050" b="1" i="0" u="none" strike="noStrike" cap="none" normalizeH="0" baseline="0" dirty="0">
                <a:ln>
                  <a:noFill/>
                </a:ln>
                <a:solidFill>
                  <a:schemeClr val="tx1"/>
                </a:solidFill>
                <a:effectLst/>
              </a:rPr>
              <a:t>try</a:t>
            </a:r>
            <a:r>
              <a:rPr kumimoji="0" lang="fr-FR" altLang="fr-FR" sz="105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programme avec CTRL + C, puisque l'exception sera traitée par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a:t>
            </a:r>
            <a:r>
              <a:rPr kumimoji="0" lang="fr-FR" altLang="fr-FR" sz="1050" b="0" i="0" u="none" strike="noStrike" cap="none" normalizeH="0" dirty="0">
                <a:ln>
                  <a:noFill/>
                </a:ln>
                <a:solidFill>
                  <a:schemeClr val="tx1"/>
                </a:solidFill>
                <a:effectLst/>
              </a:rPr>
              <a:t> </a:t>
            </a:r>
            <a:r>
              <a:rPr kumimoji="0" lang="fr-FR" altLang="fr-FR" sz="1050" b="0" i="0" u="none" strike="noStrike" cap="none" normalizeH="0" baseline="0" dirty="0">
                <a:ln>
                  <a:noFill/>
                </a:ln>
                <a:solidFill>
                  <a:schemeClr val="tx1"/>
                </a:solidFill>
                <a:effectLst/>
              </a:rPr>
              <a:t>Je vous conseille donc de toujours préciser un type d'exception possible après votre </a:t>
            </a:r>
            <a:r>
              <a:rPr kumimoji="0" lang="fr-FR" altLang="fr-FR" sz="1050" b="1" i="0" u="none" strike="noStrike" cap="none" normalizeH="0" baseline="0" dirty="0">
                <a:ln>
                  <a:noFill/>
                </a:ln>
                <a:solidFill>
                  <a:schemeClr val="tx1"/>
                </a:solidFill>
                <a:effectLst/>
              </a:rPr>
              <a:t>except</a:t>
            </a:r>
            <a:r>
              <a:rPr kumimoji="0" lang="fr-FR" altLang="fr-FR" sz="105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253916"/>
          </a:xfrm>
          <a:prstGeom prst="rect">
            <a:avLst/>
          </a:prstGeom>
          <a:noFill/>
        </p:spPr>
        <p:txBody>
          <a:bodyPr wrap="square" rtlCol="0">
            <a:spAutoFit/>
          </a:bodyPr>
          <a:lstStyle/>
          <a:p>
            <a:r>
              <a:rPr lang="fr-FR" sz="105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si il n’y a pas d’erreur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Traitement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930418"/>
            <a:ext cx="9361858"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sont deux mots-clés qui vont nous permettre de construire un bloc try plus complet.</a:t>
            </a:r>
          </a:p>
          <a:p>
            <a:pPr lvl="0" eaLnBrk="0" fontAlgn="base" hangingPunct="0">
              <a:spcBef>
                <a:spcPct val="0"/>
              </a:spcBef>
              <a:spcAft>
                <a:spcPct val="0"/>
              </a:spcAft>
            </a:pPr>
            <a:r>
              <a:rPr lang="fr-FR" altLang="fr-FR" sz="1050" dirty="0"/>
              <a:t>Le mot-clé </a:t>
            </a:r>
            <a:r>
              <a:rPr lang="fr-FR" altLang="fr-FR" sz="1050" b="1" dirty="0"/>
              <a:t>else</a:t>
            </a:r>
          </a:p>
          <a:p>
            <a:pPr lvl="0" eaLnBrk="0" fontAlgn="base" hangingPunct="0">
              <a:spcBef>
                <a:spcPct val="0"/>
              </a:spcBef>
              <a:spcAft>
                <a:spcPct val="0"/>
              </a:spcAft>
            </a:pPr>
            <a:r>
              <a:rPr lang="fr-FR" altLang="fr-FR" sz="1050" dirty="0"/>
              <a:t>Vous avez déjà vu ce mot-clé et j'espère que vous vous en rappelez. Dans un bloc </a:t>
            </a:r>
            <a:r>
              <a:rPr lang="fr-FR" altLang="fr-FR" sz="1050" b="1" dirty="0"/>
              <a:t>try</a:t>
            </a:r>
            <a:r>
              <a:rPr lang="fr-FR" altLang="fr-FR" sz="1050" dirty="0"/>
              <a:t>, </a:t>
            </a:r>
            <a:r>
              <a:rPr lang="fr-FR" altLang="fr-FR" sz="1050" b="1" dirty="0"/>
              <a:t>else</a:t>
            </a:r>
            <a:r>
              <a:rPr lang="fr-FR" altLang="fr-FR" sz="105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5150910"/>
            <a:ext cx="302518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050" dirty="0"/>
              <a:t>go to google and look for python3 built-in exception</a:t>
            </a:r>
            <a:endParaRPr kumimoji="0" lang="fr-FR" altLang="fr-FR" sz="105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673477"/>
            <a:ext cx="11487150"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"Division par zero impossible."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variable b n’est pas du bon 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NameError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d’afficher le type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"Erreur:"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"Fin du bloc."</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"DataStructures.py"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"File opened."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xfactor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ZeroDivisionError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 didn't enter a valid 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 exceptions were thrown."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finally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"Execution continues"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The with statement"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 Raising Exceptions"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calculate_xfactor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  </a:t>
            </a:r>
            <a:r>
              <a:rPr kumimoji="0" lang="fr-FR" altLang="fr-FR" sz="1050" b="0" i="1" u="none" strike="noStrike" cap="none" normalizeH="0" baseline="0" dirty="0">
                <a:ln>
                  <a:noFill/>
                </a:ln>
                <a:solidFill>
                  <a:srgbClr val="717CB4"/>
                </a:solidFill>
                <a:effectLst/>
                <a:latin typeface="JetBrains Mono"/>
              </a:rPr>
              <a:t># go to google and look for python3 built-in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77978"/>
            <a:ext cx="86260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peut arriver, dans certains cas, que l'on souhaite tester un bloc d'instructions… mais ne rien faire en cas d'erreur. Toutefois, un bloc try ne peut être seul.</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73676"/>
            <a:ext cx="63530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a:t>
            </a:r>
            <a:r>
              <a:rPr lang="fr-FR" altLang="fr-FR" sz="1050" b="1" dirty="0"/>
              <a:t>pass</a:t>
            </a:r>
            <a:r>
              <a:rPr lang="fr-FR" altLang="fr-FR" sz="1050" dirty="0"/>
              <a:t> 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43593" y="1120675"/>
            <a:ext cx="114871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page_count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pages 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TooManyPagesReadError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f”You tried to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but this book only has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f”You have now read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pages_read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pages </a:t>
            </a:r>
            <a:r>
              <a:rPr kumimoji="0" lang="fr-FR" altLang="fr-FR" sz="1050" b="0" i="0" u="none" strike="noStrike" cap="none" normalizeH="0" baseline="0" dirty="0">
                <a:ln>
                  <a:noFill/>
                </a:ln>
                <a:solidFill>
                  <a:srgbClr val="C3CEE3"/>
                </a:solidFill>
                <a:effectLst/>
                <a:latin typeface="JetBrains Mono"/>
              </a:rPr>
              <a:t>out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page_count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python101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“Python </a:t>
            </a:r>
            <a:r>
              <a:rPr kumimoji="0" lang="fr-FR" altLang="fr-FR" sz="1050" b="0" i="0" u="none" strike="noStrike" cap="none" normalizeH="0" baseline="0" dirty="0">
                <a:ln>
                  <a:noFill/>
                </a:ln>
                <a:solidFill>
                  <a:srgbClr val="F78C6C"/>
                </a:solidFill>
                <a:effectLst/>
                <a:latin typeface="JetBrains Mono"/>
              </a:rPr>
              <a:t>101</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&gt;&gt;&gt; </a:t>
            </a:r>
            <a:r>
              <a:rPr kumimoji="0" lang="fr-FR" altLang="fr-FR" sz="1050" b="0" i="0" u="none" strike="noStrike" cap="none" normalizeH="0" baseline="0" dirty="0">
                <a:ln>
                  <a:noFill/>
                </a:ln>
                <a:solidFill>
                  <a:srgbClr val="C3CEE3"/>
                </a:solidFill>
                <a:effectLst/>
                <a:latin typeface="JetBrains Mono"/>
              </a:rPr>
              <a:t>python101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TooManyReadError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533045"/>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SyntaxError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invalid </a:t>
            </a:r>
            <a:r>
              <a:rPr kumimoji="0" lang="fr-FR" altLang="fr-FR" sz="1050" b="0" i="0" u="none" strike="noStrike" cap="none" normalizeH="0" baseline="0" dirty="0">
                <a:ln>
                  <a:noFill/>
                </a:ln>
                <a:solidFill>
                  <a:srgbClr val="C3CEE3"/>
                </a:solidFill>
                <a:effectLst/>
                <a:latin typeface="JetBrains Mono"/>
              </a:rPr>
              <a:t>syntax</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744765"/>
            <a:ext cx="866294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Voyons comment cela fonctionne : nous allons pour l'occasion découvrir un nouveau mot-clé (encore un),assert. Sa syntaxe est la suivante :</a:t>
            </a:r>
            <a:endParaRPr kumimoji="0" lang="fr-FR" altLang="fr-FR" sz="105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45151"/>
            <a:ext cx="631615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existe un mot-clé que l'on peut utiliser dans ce cas. Son nom est passet sa syntaxe est très simple d'utilisation :</a:t>
            </a:r>
            <a:endParaRPr kumimoji="0" lang="fr-FR" altLang="fr-FR" sz="105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Test d'instruction(s)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0" u="none" strike="noStrike" cap="none" normalizeH="0" baseline="0" dirty="0">
                <a:ln>
                  <a:noFill/>
                </a:ln>
                <a:solidFill>
                  <a:srgbClr val="C3CEE3"/>
                </a:solidFill>
                <a:effectLst/>
                <a:latin typeface="JetBrains Mono"/>
              </a:rPr>
              <a:t>type_de_l_exception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Rien ne doit se passer en cas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AssertionError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253916"/>
          </a:xfrm>
          <a:prstGeom prst="rect">
            <a:avLst/>
          </a:prstGeom>
          <a:noFill/>
        </p:spPr>
        <p:txBody>
          <a:bodyPr wrap="square" rtlCol="0">
            <a:spAutoFit/>
          </a:bodyPr>
          <a:lstStyle/>
          <a:p>
            <a:r>
              <a:rPr lang="fr-FR" sz="1050" dirty="0"/>
              <a:t>Si le test renvoie True, l'exécution se poursuit normalement. Sinon, une exception AssertionError 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3428999"/>
            <a:ext cx="11487150" cy="577081"/>
          </a:xfrm>
          <a:prstGeom prst="rect">
            <a:avLst/>
          </a:prstGeom>
          <a:noFill/>
        </p:spPr>
        <p:txBody>
          <a:bodyPr wrap="square" rtlCol="0">
            <a:spAutoFit/>
          </a:bodyPr>
          <a:lstStyle/>
          <a:p>
            <a:r>
              <a:rPr lang="fr-FR" sz="1050" dirty="0"/>
              <a:t>Comme vous le voyez, la ligne 2 s'exécute sans problème et ne lève aucune exception. On teste en effet si var == 5. C'est le cas, le test est donc vrai, aucune exception n'est levée.</a:t>
            </a:r>
          </a:p>
          <a:p>
            <a:endParaRPr lang="fr-FR" sz="1050" dirty="0"/>
          </a:p>
          <a:p>
            <a:r>
              <a:rPr lang="fr-FR" sz="1050"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"Saisissez une année supérieure à 0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Conversion de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assert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n'avez pas saisi un nombre."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AssertionError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inférieure ou égale à 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577081"/>
          </a:xfrm>
          <a:prstGeom prst="rect">
            <a:avLst/>
          </a:prstGeom>
          <a:noFill/>
        </p:spPr>
        <p:txBody>
          <a:bodyPr wrap="square" rtlCol="0">
            <a:spAutoFit/>
          </a:bodyPr>
          <a:lstStyle/>
          <a:p>
            <a:r>
              <a:rPr lang="fr-FR" sz="1050" dirty="0"/>
              <a:t>À quoi cela sert-il, concrètement ?</a:t>
            </a:r>
          </a:p>
          <a:p>
            <a:endParaRPr lang="fr-FR" sz="1050" dirty="0"/>
          </a:p>
          <a:p>
            <a:r>
              <a:rPr lang="fr-FR" sz="1050"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L'utilisateur saisit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annee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tente de convertir l'année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annee</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"l'année saisie est négative ou nulle"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except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valeur saisie est invalide (l'année est peut-être négative)."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253916"/>
          </a:xfrm>
          <a:prstGeom prst="rect">
            <a:avLst/>
          </a:prstGeom>
          <a:noFill/>
        </p:spPr>
        <p:txBody>
          <a:bodyPr wrap="square" rtlCol="0">
            <a:spAutoFit/>
          </a:bodyPr>
          <a:lstStyle/>
          <a:p>
            <a:r>
              <a:rPr lang="fr-FR" sz="1050"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TypeDeLException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"message à 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253916"/>
          </a:xfrm>
          <a:prstGeom prst="rect">
            <a:avLst/>
          </a:prstGeom>
          <a:noFill/>
        </p:spPr>
        <p:txBody>
          <a:bodyPr wrap="square" rtlCol="0">
            <a:spAutoFit/>
          </a:bodyPr>
          <a:lstStyle/>
          <a:p>
            <a:r>
              <a:rPr lang="fr-FR" sz="1050"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837241"/>
            <a:ext cx="6127318" cy="150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1050" b="0" i="0" u="none" strike="noStrike" cap="none" normalizeH="0" baseline="0" dirty="0">
                <a:ln>
                  <a:noFill/>
                </a:ln>
                <a:solidFill>
                  <a:schemeClr val="tx1"/>
                </a:solidFill>
                <a:effectLst/>
                <a:latin typeface="Arial Unicode MS"/>
              </a:rPr>
              <a:t>assert test</a:t>
            </a:r>
            <a:r>
              <a:rPr kumimoji="0" lang="fr-FR" altLang="fr-FR" sz="105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1050" b="0" i="0" u="none" strike="noStrike" cap="none" normalizeH="0" baseline="0" dirty="0">
                <a:ln>
                  <a:noFill/>
                </a:ln>
                <a:solidFill>
                  <a:schemeClr val="tx1"/>
                </a:solidFill>
                <a:effectLst/>
                <a:latin typeface="Arial Unicode MS"/>
              </a:rPr>
              <a:t>AssertionError </a:t>
            </a:r>
            <a:r>
              <a:rPr kumimoji="0" lang="fr-FR" altLang="fr-FR" sz="105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1050" b="0" i="0" u="none" strike="noStrike" cap="none" normalizeH="0" baseline="0" dirty="0">
                <a:ln>
                  <a:noFill/>
                </a:ln>
                <a:solidFill>
                  <a:schemeClr val="tx1"/>
                </a:solidFill>
                <a:effectLst/>
                <a:latin typeface="Arial Unicode MS"/>
              </a:rPr>
              <a:t>raise </a:t>
            </a:r>
            <a:r>
              <a:rPr kumimoji="0" lang="fr-FR" altLang="fr-FR" sz="1050" b="0" i="0" u="none" strike="noStrike" cap="none" normalizeH="0" baseline="0" dirty="0">
                <a:ln>
                  <a:noFill/>
                </a:ln>
                <a:solidFill>
                  <a:schemeClr val="tx1"/>
                </a:solidFill>
                <a:effectLst/>
              </a:rPr>
              <a:t>suivi du type de l'exception.</a:t>
            </a: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105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1050" b="0" i="0" u="none" strike="noStrike" cap="none" normalizeH="0" baseline="0" dirty="0">
                <a:ln>
                  <a:noFill/>
                </a:ln>
                <a:solidFill>
                  <a:schemeClr val="tx1"/>
                </a:solidFill>
                <a:effectLst/>
                <a:latin typeface="Arial Unicode MS"/>
              </a:rPr>
              <a:t>try except</a:t>
            </a:r>
            <a:r>
              <a:rPr kumimoji="0" lang="fr-FR" altLang="fr-FR" sz="1050" b="0" i="0" u="none" strike="noStrike" cap="none" normalizeH="0" baseline="0" dirty="0">
                <a:ln>
                  <a:noFill/>
                </a:ln>
                <a:solidFill>
                  <a:schemeClr val="tx1"/>
                </a:solidFill>
                <a:effectLst/>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8928427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doubled_numbers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doubled_numbers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41290296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even_squares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79526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4/9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322018"/>
      </p:ext>
    </p:extLst>
  </p:cSld>
  <p:clrMapOvr>
    <a:overrideClrMapping bg1="lt1" tx1="dk1" bg2="lt2" tx2="dk2" accent1="accent1" accent2="accent2" accent3="accent3" accent4="accent4" accent5="accent5" accent6="accent6" hlink="hlink" folHlink="folHlink"/>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5/9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2853817"/>
            <a:ext cx="11896721" cy="577081"/>
          </a:xfrm>
          <a:prstGeom prst="rect">
            <a:avLst/>
          </a:prstGeom>
          <a:noFill/>
        </p:spPr>
        <p:txBody>
          <a:bodyPr wrap="square" rtlCol="0">
            <a:spAutoFit/>
          </a:bodyPr>
          <a:lstStyle/>
          <a:p>
            <a:r>
              <a:rPr lang="fr-FR" sz="1050" dirty="0">
                <a:solidFill>
                  <a:schemeClr val="bg1"/>
                </a:solidFill>
              </a:rPr>
              <a:t>Parcours simple</a:t>
            </a:r>
          </a:p>
          <a:p>
            <a:endParaRPr lang="fr-FR" sz="1050" dirty="0">
              <a:solidFill>
                <a:schemeClr val="bg1"/>
              </a:solidFill>
            </a:endParaRPr>
          </a:p>
          <a:p>
            <a:r>
              <a:rPr lang="fr-FR" sz="1050" dirty="0">
                <a:solidFill>
                  <a:schemeClr val="bg1"/>
                </a:solidFill>
              </a:rPr>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387150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45623"/>
            <a:ext cx="11896721" cy="1546577"/>
          </a:xfrm>
          <a:prstGeom prst="rect">
            <a:avLst/>
          </a:prstGeom>
          <a:noFill/>
        </p:spPr>
        <p:txBody>
          <a:bodyPr wrap="square" rtlCol="0">
            <a:spAutoFit/>
          </a:bodyPr>
          <a:lstStyle/>
          <a:p>
            <a:r>
              <a:rPr lang="fr-FR" sz="1050" dirty="0">
                <a:solidFill>
                  <a:schemeClr val="bg1"/>
                </a:solidFill>
              </a:rPr>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050" dirty="0">
              <a:solidFill>
                <a:schemeClr val="bg1"/>
              </a:solidFill>
            </a:endParaRPr>
          </a:p>
          <a:p>
            <a:r>
              <a:rPr lang="fr-FR" sz="1050" dirty="0">
                <a:solidFill>
                  <a:schemeClr val="bg1"/>
                </a:solidFill>
              </a:rPr>
              <a:t>    nb * nb: la valeur de retour. Pour l'instant, on ne sait pas ce qu'est la variable nb, on sait juste qu'il faut la mettre au carré. Notez qu'on aurait pu écrire nb**2, cela revient au même.</a:t>
            </a:r>
          </a:p>
          <a:p>
            <a:endParaRPr lang="fr-FR" sz="1050" dirty="0">
              <a:solidFill>
                <a:schemeClr val="bg1"/>
              </a:solidFill>
            </a:endParaRPr>
          </a:p>
          <a:p>
            <a:r>
              <a:rPr lang="fr-FR" sz="1050" dirty="0">
                <a:solidFill>
                  <a:schemeClr val="bg1"/>
                </a:solidFill>
              </a:rPr>
              <a:t>    for nb in liste_origine: voilà d'où vient notre variable nb. On reconnaît la syntaxe d'une boucle for, sauf qu'on n'est pas habitué à la voir sous cette forme.</a:t>
            </a:r>
          </a:p>
          <a:p>
            <a:endParaRPr lang="fr-FR" sz="1050" dirty="0">
              <a:solidFill>
                <a:schemeClr val="bg1"/>
              </a:solidFill>
            </a:endParaRPr>
          </a:p>
          <a:p>
            <a:r>
              <a:rPr lang="fr-FR" sz="1050" dirty="0">
                <a:solidFill>
                  <a:schemeClr val="bg1"/>
                </a:solidFill>
              </a:rPr>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568651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chemeClr val="bg1"/>
                </a:solidFill>
              </a:rPr>
              <a: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liste_random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choice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_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liste_random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415498"/>
          </a:xfrm>
          <a:prstGeom prst="rect">
            <a:avLst/>
          </a:prstGeom>
          <a:noFill/>
        </p:spPr>
        <p:txBody>
          <a:bodyPr wrap="square" rtlCol="0">
            <a:spAutoFit/>
          </a:bodyPr>
          <a:lstStyle/>
          <a:p>
            <a:r>
              <a:rPr lang="fr-FR" sz="1050" dirty="0">
                <a:solidFill>
                  <a:schemeClr val="bg1"/>
                </a:solidFill>
              </a:rPr>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259</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253916"/>
          </a:xfrm>
          <a:prstGeom prst="rect">
            <a:avLst/>
          </a:prstGeom>
          <a:noFill/>
        </p:spPr>
        <p:txBody>
          <a:bodyPr wrap="square" rtlCol="0">
            <a:spAutoFit/>
          </a:bodyPr>
          <a:lstStyle/>
          <a:p>
            <a:r>
              <a:rPr lang="fr-FR" sz="1050" dirty="0">
                <a:solidFill>
                  <a:schemeClr val="bg1"/>
                </a:solidFill>
              </a:rPr>
              <a:t>Gênerons un aléatoirement un octet:</a:t>
            </a:r>
          </a:p>
        </p:txBody>
      </p:sp>
    </p:spTree>
    <p:extLst>
      <p:ext uri="{BB962C8B-B14F-4D97-AF65-F5344CB8AC3E}">
        <p14:creationId xmlns:p14="http://schemas.microsoft.com/office/powerpoint/2010/main" val="13776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77403"/>
            <a:ext cx="11896721"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 </a:t>
            </a:r>
            <a:r>
              <a:rPr kumimoji="0" lang="fr-FR" altLang="fr-FR" sz="1200" b="0" i="1" u="none" strike="noStrike" cap="none" normalizeH="0" baseline="0" dirty="0">
                <a:ln>
                  <a:noFill/>
                </a:ln>
                <a:solidFill>
                  <a:srgbClr val="717CB4"/>
                </a:solidFill>
                <a:effectLst/>
                <a:latin typeface="JetBrains Mono"/>
              </a:rPr>
              <a:t># On retire chaque semaine 7 fruits de chaque sorte</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21</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Par exemple 15 pommes, 3 melons...</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qtt_a_retirer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nb_fruits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fruits_stockes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nb_fruits</a:t>
            </a:r>
            <a:r>
              <a:rPr kumimoji="0" lang="fr-FR" altLang="fr-FR" sz="1200" b="0" i="0" u="none" strike="noStrike" cap="none" normalizeH="0" baseline="0" dirty="0">
                <a:ln>
                  <a:noFill/>
                </a:ln>
                <a:solidFill>
                  <a:srgbClr val="89DDFF"/>
                </a:solidFill>
                <a:effectLst/>
                <a:latin typeface="JetBrains Mono"/>
              </a:rPr>
              <a:t>&gt;</a:t>
            </a:r>
            <a:r>
              <a:rPr kumimoji="0" lang="fr-FR" altLang="fr-FR" sz="1200" b="0" i="0" u="none" strike="noStrike" cap="none" normalizeH="0" baseline="0" dirty="0">
                <a:ln>
                  <a:noFill/>
                </a:ln>
                <a:solidFill>
                  <a:srgbClr val="C3CEE3"/>
                </a:solidFill>
                <a:effectLst/>
                <a:latin typeface="JetBrains Mono"/>
              </a:rPr>
              <a:t>qtt_a_retirer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9F2C8EC5-F64F-43A6-B292-DFBBD894C39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43E4733D-A567-4466-A9F9-66320CE3652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9977653"/>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577081"/>
          </a:xfrm>
          <a:prstGeom prst="rect">
            <a:avLst/>
          </a:prstGeom>
          <a:noFill/>
        </p:spPr>
        <p:txBody>
          <a:bodyPr wrap="square" rtlCol="0">
            <a:spAutoFit/>
          </a:bodyPr>
          <a:lstStyle/>
          <a:p>
            <a:r>
              <a:rPr lang="fr-FR" sz="1050" dirty="0">
                <a:solidFill>
                  <a:schemeClr val="bg1"/>
                </a:solidFill>
              </a:rPr>
              <a:t>Filtrage avec un branchement conditionnel</a:t>
            </a:r>
          </a:p>
          <a:p>
            <a:endParaRPr lang="fr-FR" sz="1050" dirty="0">
              <a:solidFill>
                <a:schemeClr val="bg1"/>
              </a:solidFill>
            </a:endParaRPr>
          </a:p>
          <a:p>
            <a:r>
              <a:rPr lang="fr-FR" sz="1050" dirty="0">
                <a:solidFill>
                  <a:schemeClr val="bg1"/>
                </a:solidFill>
              </a:rPr>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liste_origine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1708160"/>
          </a:xfrm>
          <a:prstGeom prst="rect">
            <a:avLst/>
          </a:prstGeom>
          <a:noFill/>
        </p:spPr>
        <p:txBody>
          <a:bodyPr wrap="square" rtlCol="0">
            <a:spAutoFit/>
          </a:bodyPr>
          <a:lstStyle/>
          <a:p>
            <a:r>
              <a:rPr lang="fr-FR" sz="1050" dirty="0">
                <a:solidFill>
                  <a:schemeClr val="bg1"/>
                </a:solidFill>
              </a:rPr>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050" dirty="0">
                <a:solidFill>
                  <a:schemeClr val="bg1"/>
                </a:solidFill>
              </a:rPr>
              <a:t>Mélangeons un peu tout cela</a:t>
            </a:r>
          </a:p>
          <a:p>
            <a:endParaRPr lang="fr-FR" sz="1050" dirty="0">
              <a:solidFill>
                <a:schemeClr val="bg1"/>
              </a:solidFill>
            </a:endParaRPr>
          </a:p>
          <a:p>
            <a:r>
              <a:rPr lang="fr-FR" sz="1050" dirty="0">
                <a:solidFill>
                  <a:schemeClr val="bg1"/>
                </a:solidFill>
              </a:rPr>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050" dirty="0">
              <a:solidFill>
                <a:schemeClr val="bg1"/>
              </a:solidFill>
            </a:endParaRPr>
          </a:p>
          <a:p>
            <a:r>
              <a:rPr lang="fr-FR" sz="1050" dirty="0">
                <a:solidFill>
                  <a:schemeClr val="bg1"/>
                </a:solidFill>
              </a:rPr>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147639" y="4938120"/>
            <a:ext cx="11896721"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 </a:t>
            </a:r>
            <a:r>
              <a:rPr kumimoji="0" lang="fr-FR" altLang="fr-FR" sz="1050" b="0" i="1" u="none" strike="noStrike" cap="none" normalizeH="0" baseline="0" dirty="0">
                <a:ln>
                  <a:noFill/>
                </a:ln>
                <a:solidFill>
                  <a:srgbClr val="717CB4"/>
                </a:solidFill>
                <a:effectLst/>
                <a:latin typeface="JetBrains Mono"/>
              </a:rPr>
              <a:t># On retire chaque semaine 7 fruits de chaque sorte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Par exemple 15 pommes, 3 melons...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qtt_a_retirer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nb_fruits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fruits_stockes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nb_fruits</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qtt_a_retirer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[8, 11, 14]</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7852303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785F37EF-5E08-462A-B41E-0AADB79C523C}"/>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3709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577081"/>
          </a:xfrm>
          <a:prstGeom prst="rect">
            <a:avLst/>
          </a:prstGeom>
          <a:noFill/>
        </p:spPr>
        <p:txBody>
          <a:bodyPr wrap="square" rtlCol="0">
            <a:spAutoFit/>
          </a:bodyPr>
          <a:lstStyle/>
          <a:p>
            <a:r>
              <a:rPr lang="fr-FR" sz="1050" dirty="0">
                <a:solidFill>
                  <a:schemeClr val="bg1"/>
                </a:solidFill>
              </a:rPr>
              <a:t>Nouvelle application concrète</a:t>
            </a:r>
          </a:p>
          <a:p>
            <a:r>
              <a:rPr lang="fr-FR" sz="1050" dirty="0">
                <a:solidFill>
                  <a:schemeClr val="bg1"/>
                </a:solidFill>
              </a:rPr>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1799703"/>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"pommes"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"melons"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"poires"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"fraises"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"prunes"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316438"/>
            <a:ext cx="1189672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4802036"/>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13390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17339672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810D8AD4-7367-4A16-826F-1A26E817FDB2}"/>
              </a:ext>
            </a:extLst>
          </p:cNvPr>
          <p:cNvSpPr>
            <a:spLocks noGrp="1"/>
          </p:cNvSpPr>
          <p:nvPr>
            <p:ph idx="1"/>
          </p:nvPr>
        </p:nvSpPr>
        <p:spPr>
          <a:xfrm>
            <a:off x="1" y="-1665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10/9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842064"/>
            <a:ext cx="1189672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Exemple1:</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celsius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fahrenheit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temp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celsius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fahrenheit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[32.0, 50.0, 68.0, 94.1]</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Exemple2:</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mylist</a:t>
            </a:r>
            <a:r>
              <a:rPr kumimoji="0" lang="fr-FR" altLang="fr-FR" sz="1050" b="0" i="0" u="none" strike="noStrike" cap="none" normalizeH="0" baseline="0" dirty="0">
                <a:ln>
                  <a:noFill/>
                </a:ln>
                <a:solidFill>
                  <a:srgbClr val="89DDFF"/>
                </a:solidFill>
                <a:effectLst/>
                <a:latin typeface="JetBrains Mono"/>
              </a:rPr>
              <a:t>)</a:t>
            </a:r>
          </a:p>
          <a:p>
            <a:pPr marR="0" lvl="0" indent="0" eaLnBrk="0" fontAlgn="base"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[32.0, 50.0, 68.0, 94.1]</a:t>
            </a:r>
          </a:p>
          <a:p>
            <a:pPr eaLnBrk="0" fontAlgn="base" hangingPunct="0">
              <a:spcBef>
                <a:spcPct val="0"/>
              </a:spcBef>
              <a:spcAft>
                <a:spcPct val="0"/>
              </a:spcAft>
            </a:pPr>
            <a:r>
              <a:rPr lang="fr-FR" altLang="fr-FR" sz="1050" dirty="0">
                <a:solidFill>
                  <a:srgbClr val="89DDFF"/>
                </a:solidFill>
                <a:latin typeface="JetBrains Mono"/>
              </a:rPr>
              <a:t>&gt;&gt;&gt; [0,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n'a plus qu'à trier dans l'ordre décroissant l'inventaire inversé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reconstitue l'inventaire trié</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30915"/>
          </a:xfrm>
          <a:prstGeom prst="rect">
            <a:avLst/>
          </a:prstGeom>
          <a:noFill/>
        </p:spPr>
        <p:txBody>
          <a:bodyPr wrap="square" rtlCol="0">
            <a:spAutoFit/>
          </a:bodyPr>
          <a:lstStyle/>
          <a:p>
            <a:r>
              <a:rPr lang="fr-FR" sz="1050" dirty="0">
                <a:solidFill>
                  <a:schemeClr val="bg1"/>
                </a:solidFill>
              </a:rPr>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On change le sens de l'inventaire, la quantité avant le nom</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qtt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trie l'inventaire inversé dans l'ordre décroissant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on reconstitue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nom_fruit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qtt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nom_fruit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inventaire_inverse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30915"/>
          </a:xfrm>
          <a:prstGeom prst="rect">
            <a:avLst/>
          </a:prstGeom>
          <a:noFill/>
        </p:spPr>
        <p:txBody>
          <a:bodyPr wrap="square" rtlCol="0">
            <a:spAutoFit/>
          </a:bodyPr>
          <a:lstStyle/>
          <a:p>
            <a:r>
              <a:rPr lang="fr-FR" sz="1050" dirty="0">
                <a:solidFill>
                  <a:schemeClr val="bg1"/>
                </a:solidFill>
              </a:rPr>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3337262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B9FA80EC-6949-4ED6-B2EF-4FF9948446E6}"/>
              </a:ext>
            </a:extLst>
          </p:cNvPr>
          <p:cNvSpPr>
            <a:spLocks noGrp="1"/>
          </p:cNvSpPr>
          <p:nvPr>
            <p:ph idx="1"/>
          </p:nvPr>
        </p:nvSpPr>
        <p:spPr>
          <a:xfrm>
            <a:off x="1" y="1"/>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11/9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results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E88D"/>
                </a:solidFill>
                <a:effectLst/>
                <a:latin typeface="JetBrains Mono"/>
              </a:rPr>
              <a:t>'ODD'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en-US" sz="1050" dirty="0">
                <a:solidFill>
                  <a:srgbClr val="89DDFF"/>
                </a:solidFill>
                <a:latin typeface="JetBrains Mono"/>
              </a:rPr>
              <a:t>&gt;&gt;&gt; [0,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577081"/>
          </a:xfrm>
          <a:prstGeom prst="rect">
            <a:avLst/>
          </a:prstGeom>
          <a:noFill/>
        </p:spPr>
        <p:txBody>
          <a:bodyPr wrap="square" rtlCol="0">
            <a:spAutoFit/>
          </a:bodyPr>
          <a:lstStyle/>
          <a:p>
            <a:r>
              <a:rPr lang="fr-FR" sz="1050" dirty="0">
                <a:solidFill>
                  <a:schemeClr val="bg1"/>
                </a:solidFill>
              </a:rPr>
              <a:t>Notons que l’ordre change par rapport a un if sans else, </a:t>
            </a:r>
            <a:r>
              <a:rPr lang="en-US" sz="1050" dirty="0">
                <a:solidFill>
                  <a:schemeClr val="bg1"/>
                </a:solidFill>
              </a:rPr>
              <a:t>mylist = = [x**2 for x in range(0,11) if x%2==0] vs results = [x if x%2==0 else ‘ODD’ for x in range(0,11)]</a:t>
            </a:r>
          </a:p>
          <a:p>
            <a:endParaRPr lang="en-US" sz="1050" dirty="0">
              <a:solidFill>
                <a:schemeClr val="bg1"/>
              </a:solidFill>
            </a:endParaRPr>
          </a:p>
          <a:p>
            <a:r>
              <a:rPr lang="en-US" sz="1050" dirty="0">
                <a:solidFill>
                  <a:schemeClr val="bg1"/>
                </a:solidFill>
              </a:rPr>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mylist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mylist</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1826457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sz="6000" dirty="0">
                <a:solidFill>
                  <a:schemeClr val="accent5">
                    <a:lumMod val="75000"/>
                  </a:schemeClr>
                </a:solidFill>
              </a:rPr>
              <a:t>List Comprehension 12</a:t>
            </a:r>
            <a:br>
              <a:rPr lang="en-US" sz="6000" dirty="0">
                <a:solidFill>
                  <a:schemeClr val="accent5">
                    <a:lumMod val="75000"/>
                  </a:schemeClr>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doubled_numbers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includes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particularly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turning everything to lowercase, it's less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Objet 1">
            <a:extLst>
              <a:ext uri="{FF2B5EF4-FFF2-40B4-BE49-F238E27FC236}">
                <a16:creationId xmlns:a16="http://schemas.microsoft.com/office/drawing/2014/main" id="{E64D0422-9AD7-483B-8DD8-C3F895553696}"/>
              </a:ext>
            </a:extLst>
          </p:cNvPr>
          <p:cNvGraphicFramePr>
            <a:graphicFrameLocks noChangeAspect="1"/>
          </p:cNvGraphicFramePr>
          <p:nvPr>
            <p:extLst>
              <p:ext uri="{D42A27DB-BD31-4B8C-83A1-F6EECF244321}">
                <p14:modId xmlns:p14="http://schemas.microsoft.com/office/powerpoint/2010/main" val="704741908"/>
              </p:ext>
            </p:extLst>
          </p:nvPr>
        </p:nvGraphicFramePr>
        <p:xfrm>
          <a:off x="5569508" y="868364"/>
          <a:ext cx="1816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816200" imgH="524880" progId="Package">
                  <p:embed/>
                </p:oleObj>
              </mc:Choice>
              <mc:Fallback>
                <p:oleObj name="Objet d’environnement du Gestionnaire de liaisons" showAsIcon="1" r:id="rId3" imgW="1816200" imgH="524880" progId="Package">
                  <p:embed/>
                  <p:pic>
                    <p:nvPicPr>
                      <p:cNvPr id="0" name=""/>
                      <p:cNvPicPr/>
                      <p:nvPr/>
                    </p:nvPicPr>
                    <p:blipFill>
                      <a:blip r:embed="rId4"/>
                      <a:stretch>
                        <a:fillRect/>
                      </a:stretch>
                    </p:blipFill>
                    <p:spPr>
                      <a:xfrm>
                        <a:off x="5569508" y="868364"/>
                        <a:ext cx="1816100" cy="525462"/>
                      </a:xfrm>
                      <a:prstGeom prst="rect">
                        <a:avLst/>
                      </a:prstGeom>
                    </p:spPr>
                  </p:pic>
                </p:oleObj>
              </mc:Fallback>
            </mc:AlternateContent>
          </a:graphicData>
        </a:graphic>
      </p:graphicFrame>
    </p:spTree>
    <p:extLst>
      <p:ext uri="{BB962C8B-B14F-4D97-AF65-F5344CB8AC3E}">
        <p14:creationId xmlns:p14="http://schemas.microsoft.com/office/powerpoint/2010/main" val="34067139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fontScale="90000"/>
          </a:bodyPr>
          <a:lstStyle/>
          <a:p>
            <a:r>
              <a:rPr lang="en-US" sz="6000" dirty="0">
                <a:solidFill>
                  <a:schemeClr val="accent5">
                    <a:lumMod val="75000"/>
                  </a:schemeClr>
                </a:solidFill>
              </a:rPr>
              <a:t>Comprehension with conditional 13</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odds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ages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nested list comprehensions --# Don't do this, </a:t>
            </a:r>
            <a:r>
              <a:rPr kumimoji="0" lang="fr-FR" altLang="fr-FR" sz="1000" b="0" i="1" u="none" strike="noStrike" cap="none" normalizeH="0" baseline="0" dirty="0" err="1">
                <a:ln>
                  <a:noFill/>
                </a:ln>
                <a:solidFill>
                  <a:srgbClr val="717CB4"/>
                </a:solidFill>
                <a:effectLst/>
                <a:latin typeface="JetBrains Mono"/>
              </a:rPr>
              <a:t>because</a:t>
            </a:r>
            <a:r>
              <a:rPr kumimoji="0" lang="fr-FR" altLang="fr-FR" sz="1000" b="0" i="1" u="none" strike="noStrike" cap="none" normalizeH="0" baseline="0" dirty="0">
                <a:ln>
                  <a:noFill/>
                </a:ln>
                <a:solidFill>
                  <a:srgbClr val="717CB4"/>
                </a:solidFill>
                <a:effectLst/>
                <a:latin typeface="JetBrains Mono"/>
              </a:rPr>
              <a:t> it's almost completely unreadable.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Splitting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ADEA0C6-510F-43C9-8328-0F90041428A3}"/>
              </a:ext>
            </a:extLst>
          </p:cNvPr>
          <p:cNvGraphicFramePr>
            <a:graphicFrameLocks noChangeAspect="1"/>
          </p:cNvGraphicFramePr>
          <p:nvPr>
            <p:extLst>
              <p:ext uri="{D42A27DB-BD31-4B8C-83A1-F6EECF244321}">
                <p14:modId xmlns:p14="http://schemas.microsoft.com/office/powerpoint/2010/main" val="911457527"/>
              </p:ext>
            </p:extLst>
          </p:nvPr>
        </p:nvGraphicFramePr>
        <p:xfrm>
          <a:off x="4997450" y="1001285"/>
          <a:ext cx="36131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612960" imgH="524880" progId="Package">
                  <p:embed/>
                </p:oleObj>
              </mc:Choice>
              <mc:Fallback>
                <p:oleObj name="Objet d’environnement du Gestionnaire de liaisons" showAsIcon="1" r:id="rId3" imgW="3612960" imgH="524880" progId="Package">
                  <p:embed/>
                  <p:pic>
                    <p:nvPicPr>
                      <p:cNvPr id="0" name=""/>
                      <p:cNvPicPr/>
                      <p:nvPr/>
                    </p:nvPicPr>
                    <p:blipFill>
                      <a:blip r:embed="rId4"/>
                      <a:stretch>
                        <a:fillRect/>
                      </a:stretch>
                    </p:blipFill>
                    <p:spPr>
                      <a:xfrm>
                        <a:off x="4997450" y="1001285"/>
                        <a:ext cx="3613150" cy="525463"/>
                      </a:xfrm>
                      <a:prstGeom prst="rect">
                        <a:avLst/>
                      </a:prstGeom>
                    </p:spPr>
                  </p:pic>
                </p:oleObj>
              </mc:Fallback>
            </mc:AlternateContent>
          </a:graphicData>
        </a:graphic>
      </p:graphicFrame>
    </p:spTree>
    <p:extLst>
      <p:ext uri="{BB962C8B-B14F-4D97-AF65-F5344CB8AC3E}">
        <p14:creationId xmlns:p14="http://schemas.microsoft.com/office/powerpoint/2010/main" val="788300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sz="5400" dirty="0">
                <a:solidFill>
                  <a:schemeClr val="accent5">
                    <a:lumMod val="75000"/>
                  </a:schemeClr>
                </a:solidFill>
              </a:rPr>
              <a:t>Set a dictionary comprehension 14</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tx1">
                  <a:lumMod val="95000"/>
                  <a:lumOff val="5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solidFill>
                  <a:schemeClr val="bg1"/>
                </a:solidFill>
              </a:rPr>
              <a:t>Les compréhensions de listes permettent de parcourir et filtrer une séquence en en renvoyant une nouvelle.</a:t>
            </a:r>
          </a:p>
          <a:p>
            <a:endParaRPr lang="fr-FR" sz="1400" dirty="0">
              <a:solidFill>
                <a:schemeClr val="bg1"/>
              </a:solidFill>
            </a:endParaRPr>
          </a:p>
          <a:p>
            <a:r>
              <a:rPr lang="fr-FR" sz="1400" dirty="0">
                <a:solidFill>
                  <a:schemeClr val="bg1"/>
                </a:solidFill>
              </a:rPr>
              <a:t>La syntaxe pour effectuer un filtrage est la suivante :nouvelle_squence = [element for element in ancienne_squence if condition]</a:t>
            </a:r>
          </a:p>
          <a:p>
            <a:endParaRPr lang="fr-FR" sz="1400" dirty="0">
              <a:solidFill>
                <a:schemeClr val="bg1"/>
              </a:solidFill>
            </a:endParaRPr>
          </a:p>
          <a:p>
            <a:r>
              <a:rPr lang="fr-FR" sz="1400" dirty="0">
                <a:solidFill>
                  <a:schemeClr val="bg1"/>
                </a:solidFill>
              </a:rPr>
              <a:t>Comme pour les liste compréhension on peut écrire un set compréhension ou un dictionary compréhensions </a:t>
            </a:r>
            <a:r>
              <a:rPr lang="fr-FR" sz="1400" dirty="0">
                <a:solidFill>
                  <a:schemeClr val="bg1"/>
                </a:solidFill>
                <a:hlinkClick r:id="rId2" action="ppaction://hlinksldjump">
                  <a:extLst>
                    <a:ext uri="{A12FA001-AC4F-418D-AE19-62706E023703}">
                      <ahyp:hlinkClr xmlns:ahyp="http://schemas.microsoft.com/office/drawing/2018/hyperlinkcolor" val="tx"/>
                    </a:ext>
                  </a:extLst>
                </a:hlinkClick>
              </a:rPr>
              <a:t>voir</a:t>
            </a:r>
            <a:endParaRPr lang="fr-FR" sz="1400" dirty="0">
              <a:solidFill>
                <a:schemeClr val="bg1"/>
              </a:solidFill>
            </a:endParaRPr>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2592753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47A38EAA-A484-456A-A390-EB4D9281612E}"/>
              </a:ext>
            </a:extLst>
          </p:cNvPr>
          <p:cNvGraphicFramePr>
            <a:graphicFrameLocks noChangeAspect="1"/>
          </p:cNvGraphicFramePr>
          <p:nvPr>
            <p:extLst>
              <p:ext uri="{D42A27DB-BD31-4B8C-83A1-F6EECF244321}">
                <p14:modId xmlns:p14="http://schemas.microsoft.com/office/powerpoint/2010/main" val="127413718"/>
              </p:ext>
            </p:extLst>
          </p:nvPr>
        </p:nvGraphicFramePr>
        <p:xfrm>
          <a:off x="8894831" y="528594"/>
          <a:ext cx="31369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37040" imgH="524880" progId="Package">
                  <p:embed/>
                </p:oleObj>
              </mc:Choice>
              <mc:Fallback>
                <p:oleObj name="Objet d’environnement du Gestionnaire de liaisons" showAsIcon="1" r:id="rId4" imgW="3137040" imgH="524880" progId="Package">
                  <p:embed/>
                  <p:pic>
                    <p:nvPicPr>
                      <p:cNvPr id="0" name=""/>
                      <p:cNvPicPr/>
                      <p:nvPr/>
                    </p:nvPicPr>
                    <p:blipFill>
                      <a:blip r:embed="rId5"/>
                      <a:stretch>
                        <a:fillRect/>
                      </a:stretch>
                    </p:blipFill>
                    <p:spPr>
                      <a:xfrm>
                        <a:off x="8894831" y="528594"/>
                        <a:ext cx="3136900" cy="525462"/>
                      </a:xfrm>
                      <a:prstGeom prst="rect">
                        <a:avLst/>
                      </a:prstGeom>
                    </p:spPr>
                  </p:pic>
                </p:oleObj>
              </mc:Fallback>
            </mc:AlternateContent>
          </a:graphicData>
        </a:graphic>
      </p:graphicFrame>
      <p:graphicFrame>
        <p:nvGraphicFramePr>
          <p:cNvPr id="9" name="Objet 8">
            <a:extLst>
              <a:ext uri="{FF2B5EF4-FFF2-40B4-BE49-F238E27FC236}">
                <a16:creationId xmlns:a16="http://schemas.microsoft.com/office/drawing/2014/main" id="{247D819C-5493-40E9-A8E3-3E787C9CDDD4}"/>
              </a:ext>
            </a:extLst>
          </p:cNvPr>
          <p:cNvGraphicFramePr>
            <a:graphicFrameLocks noChangeAspect="1"/>
          </p:cNvGraphicFramePr>
          <p:nvPr>
            <p:extLst>
              <p:ext uri="{D42A27DB-BD31-4B8C-83A1-F6EECF244321}">
                <p14:modId xmlns:p14="http://schemas.microsoft.com/office/powerpoint/2010/main" val="3800807969"/>
              </p:ext>
            </p:extLst>
          </p:nvPr>
        </p:nvGraphicFramePr>
        <p:xfrm>
          <a:off x="8973366" y="288910"/>
          <a:ext cx="12430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243080" imgH="524880" progId="Package">
                  <p:embed/>
                </p:oleObj>
              </mc:Choice>
              <mc:Fallback>
                <p:oleObj name="Objet d’environnement du Gestionnaire de liaisons" showAsIcon="1" r:id="rId6" imgW="1243080" imgH="524880" progId="Package">
                  <p:embed/>
                  <p:pic>
                    <p:nvPicPr>
                      <p:cNvPr id="0" name=""/>
                      <p:cNvPicPr/>
                      <p:nvPr/>
                    </p:nvPicPr>
                    <p:blipFill>
                      <a:blip r:embed="rId7"/>
                      <a:stretch>
                        <a:fillRect/>
                      </a:stretch>
                    </p:blipFill>
                    <p:spPr>
                      <a:xfrm>
                        <a:off x="8973366" y="288910"/>
                        <a:ext cx="1243012" cy="525462"/>
                      </a:xfrm>
                      <a:prstGeom prst="rect">
                        <a:avLst/>
                      </a:prstGeom>
                    </p:spPr>
                  </p:pic>
                </p:oleObj>
              </mc:Fallback>
            </mc:AlternateContent>
          </a:graphicData>
        </a:graphic>
      </p:graphicFrame>
    </p:spTree>
    <p:extLst>
      <p:ext uri="{BB962C8B-B14F-4D97-AF65-F5344CB8AC3E}">
        <p14:creationId xmlns:p14="http://schemas.microsoft.com/office/powerpoint/2010/main" val="36970909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err="1">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a:t>
            </a:r>
            <a:r>
              <a:rPr lang="fr-FR" dirty="0" err="1"/>
              <a:t>because</a:t>
            </a:r>
            <a:r>
              <a:rPr lang="fr-FR" dirty="0"/>
              <a:t>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err="1">
                <a:ln>
                  <a:noFill/>
                </a:ln>
                <a:solidFill>
                  <a:srgbClr val="FF5370"/>
                </a:solidFill>
                <a:effectLst/>
                <a:latin typeface="JetBrains Mono"/>
              </a:rPr>
              <a:t>self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number</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a:t>
            </a:r>
            <a:r>
              <a:rPr kumimoji="0" lang="fr-FR" altLang="fr-FR" sz="1200" b="0" i="1" u="none" strike="noStrike" cap="none" normalizeH="0" baseline="0" dirty="0" err="1">
                <a:ln>
                  <a:noFill/>
                </a:ln>
                <a:solidFill>
                  <a:srgbClr val="717CB4"/>
                </a:solidFill>
                <a:effectLst/>
                <a:latin typeface="JetBrains Mono"/>
              </a:rPr>
              <a:t>because</a:t>
            </a:r>
            <a:r>
              <a:rPr kumimoji="0" lang="fr-FR" altLang="fr-FR" sz="1200" b="0" i="1" u="none" strike="noStrike" cap="none" normalizeH="0" baseline="0" dirty="0">
                <a:ln>
                  <a:noFill/>
                </a:ln>
                <a:solidFill>
                  <a:srgbClr val="717CB4"/>
                </a:solidFill>
                <a:effectLst/>
                <a:latin typeface="JetBrains Mono"/>
              </a:rPr>
              <a:t>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275</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So what in the heck is an iterable?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Here’s an example of using our generator to make an iterable.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Now we have an iterable which uses the iterator to get the next value of the séquencée it generates. We can do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sum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gives 4950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FirstHundredIterable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`__len__` and `__getitem__` defined; 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An `__iter__` method that returns an iterator.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If you have either of those two, you have yourself an iterable.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Inside `FirstHundredGenerator`, what is `self`?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it’s an object, what is it’s type?)</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(Hint hint: it’s of type `FirstHundredGenerator`).</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Knowing that, we can change the generator to this: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FirstHundredGenerator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current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number</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current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StopIteration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br>
              <a:rPr kumimoji="0" lang="fr-FR" altLang="fr-FR" sz="1050" b="0" i="1" u="none" strike="noStrike" cap="none" normalizeH="0" baseline="0" dirty="0">
                <a:ln>
                  <a:noFill/>
                </a:ln>
                <a:solidFill>
                  <a:srgbClr val="FF5370"/>
                </a:solidFill>
                <a:effectLst/>
                <a:latin typeface="JetBrains Mono"/>
              </a:rPr>
            </a:br>
            <a:br>
              <a:rPr kumimoji="0" lang="fr-FR" altLang="fr-FR" sz="1050" b="0" i="1" u="none" strike="noStrike" cap="none" normalizeH="0" baseline="0" dirty="0">
                <a:ln>
                  <a:noFill/>
                </a:ln>
                <a:solidFill>
                  <a:srgbClr val="FF5370"/>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279</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738664"/>
          </a:xfrm>
          <a:prstGeom prst="rect">
            <a:avLst/>
          </a:prstGeom>
          <a:solidFill>
            <a:schemeClr val="tx1"/>
          </a:solidFill>
        </p:spPr>
        <p:txBody>
          <a:bodyPr wrap="square" rtlCol="0">
            <a:spAutoFit/>
          </a:bodyPr>
          <a:lstStyle/>
          <a:p>
            <a:r>
              <a:rPr lang="en-US" sz="1050" dirty="0">
                <a:solidFill>
                  <a:schemeClr val="bg1"/>
                </a:solidFill>
              </a:rPr>
              <a:t>friends = </a:t>
            </a:r>
            <a:r>
              <a:rPr lang="en-US" sz="1050" dirty="0">
                <a:solidFill>
                  <a:schemeClr val="accent5"/>
                </a:solidFill>
              </a:rPr>
              <a:t>[(</a:t>
            </a:r>
            <a:r>
              <a:rPr lang="en-US" sz="1050" dirty="0">
                <a:solidFill>
                  <a:schemeClr val="accent6"/>
                </a:solidFill>
              </a:rPr>
              <a:t>“Rolf”</a:t>
            </a:r>
            <a:r>
              <a:rPr lang="en-US" sz="1050" dirty="0">
                <a:solidFill>
                  <a:schemeClr val="bg1"/>
                </a:solidFill>
              </a:rPr>
              <a:t>, </a:t>
            </a:r>
            <a:r>
              <a:rPr lang="en-US" sz="1050" dirty="0">
                <a:solidFill>
                  <a:schemeClr val="accent2"/>
                </a:solidFill>
              </a:rPr>
              <a:t>25</a:t>
            </a:r>
            <a:r>
              <a:rPr lang="en-US" sz="1050" dirty="0">
                <a:solidFill>
                  <a:schemeClr val="bg1"/>
                </a:solidFill>
              </a:rPr>
              <a:t>), (</a:t>
            </a:r>
            <a:r>
              <a:rPr lang="en-US" sz="1050" dirty="0">
                <a:solidFill>
                  <a:schemeClr val="accent6"/>
                </a:solidFill>
              </a:rPr>
              <a:t>“Anne”</a:t>
            </a:r>
            <a:r>
              <a:rPr lang="en-US" sz="1050" dirty="0">
                <a:solidFill>
                  <a:schemeClr val="bg1"/>
                </a:solidFill>
              </a:rPr>
              <a:t>, </a:t>
            </a:r>
            <a:r>
              <a:rPr lang="en-US" sz="1050" dirty="0">
                <a:solidFill>
                  <a:schemeClr val="accent2"/>
                </a:solidFill>
              </a:rPr>
              <a:t>37</a:t>
            </a:r>
            <a:r>
              <a:rPr lang="en-US" sz="1050" dirty="0">
                <a:solidFill>
                  <a:schemeClr val="bg1"/>
                </a:solidFill>
              </a:rPr>
              <a:t>), (</a:t>
            </a:r>
            <a:r>
              <a:rPr lang="en-US" sz="1050" dirty="0">
                <a:solidFill>
                  <a:schemeClr val="accent6"/>
                </a:solidFill>
              </a:rPr>
              <a:t>“Charlie”</a:t>
            </a:r>
            <a:r>
              <a:rPr lang="en-US" sz="1050" dirty="0">
                <a:solidFill>
                  <a:schemeClr val="bg1"/>
                </a:solidFill>
              </a:rPr>
              <a:t>, </a:t>
            </a:r>
            <a:r>
              <a:rPr lang="en-US" sz="1050" dirty="0">
                <a:solidFill>
                  <a:schemeClr val="accent2"/>
                </a:solidFill>
              </a:rPr>
              <a:t>31</a:t>
            </a:r>
            <a:r>
              <a:rPr lang="en-US" sz="1050" dirty="0">
                <a:solidFill>
                  <a:schemeClr val="bg1"/>
                </a:solidFill>
              </a:rPr>
              <a:t>), (</a:t>
            </a:r>
            <a:r>
              <a:rPr lang="en-US" sz="1050" dirty="0">
                <a:solidFill>
                  <a:schemeClr val="accent6"/>
                </a:solidFill>
              </a:rPr>
              <a:t>“Bob”</a:t>
            </a:r>
            <a:r>
              <a:rPr lang="en-US" sz="1050" dirty="0">
                <a:solidFill>
                  <a:schemeClr val="bg1"/>
                </a:solidFill>
              </a:rPr>
              <a:t>, </a:t>
            </a:r>
            <a:r>
              <a:rPr lang="en-US" sz="1050" dirty="0">
                <a:solidFill>
                  <a:schemeClr val="accent2"/>
                </a:solidFill>
              </a:rPr>
              <a:t>22</a:t>
            </a:r>
            <a:r>
              <a:rPr lang="en-US" sz="1050" dirty="0">
                <a:solidFill>
                  <a:schemeClr val="accent5"/>
                </a:solidFill>
              </a:rPr>
              <a:t>)]</a:t>
            </a:r>
          </a:p>
          <a:p>
            <a:endParaRPr lang="en-US" sz="1050" dirty="0">
              <a:solidFill>
                <a:schemeClr val="bg1"/>
              </a:solidFill>
            </a:endParaRPr>
          </a:p>
          <a:p>
            <a:r>
              <a:rPr lang="en-US" sz="1050" dirty="0">
                <a:solidFill>
                  <a:srgbClr val="7030A0"/>
                </a:solidFill>
              </a:rPr>
              <a:t>for</a:t>
            </a:r>
            <a:r>
              <a:rPr lang="en-US" sz="1050" dirty="0">
                <a:solidFill>
                  <a:schemeClr val="bg1"/>
                </a:solidFill>
              </a:rPr>
              <a:t> name, age </a:t>
            </a:r>
            <a:r>
              <a:rPr lang="en-US" sz="1050" dirty="0">
                <a:solidFill>
                  <a:srgbClr val="7030A0"/>
                </a:solidFill>
              </a:rPr>
              <a:t>in</a:t>
            </a:r>
            <a:r>
              <a:rPr lang="en-US" sz="1050" dirty="0">
                <a:solidFill>
                  <a:schemeClr val="bg1"/>
                </a:solidFill>
              </a:rPr>
              <a:t> friends:</a:t>
            </a:r>
          </a:p>
          <a:p>
            <a:r>
              <a:rPr lang="en-US" sz="1050" dirty="0">
                <a:solidFill>
                  <a:schemeClr val="bg1"/>
                </a:solidFill>
              </a:rPr>
              <a:t>   </a:t>
            </a:r>
            <a:r>
              <a:rPr lang="en-US" sz="1050" dirty="0">
                <a:solidFill>
                  <a:schemeClr val="accent5"/>
                </a:solidFill>
              </a:rPr>
              <a:t>print(</a:t>
            </a:r>
            <a:r>
              <a:rPr lang="en-US" sz="1050" dirty="0">
                <a:solidFill>
                  <a:schemeClr val="accent6"/>
                </a:solidFill>
              </a:rPr>
              <a:t>f”</a:t>
            </a:r>
            <a:r>
              <a:rPr lang="en-US" sz="1050" dirty="0">
                <a:solidFill>
                  <a:schemeClr val="accent5"/>
                </a:solidFill>
              </a:rPr>
              <a:t>{</a:t>
            </a:r>
            <a:r>
              <a:rPr lang="en-US" sz="1050" dirty="0">
                <a:solidFill>
                  <a:schemeClr val="bg1"/>
                </a:solidFill>
              </a:rPr>
              <a:t>name</a:t>
            </a:r>
            <a:r>
              <a:rPr lang="en-US" sz="1050" dirty="0">
                <a:solidFill>
                  <a:schemeClr val="accent5"/>
                </a:solidFill>
              </a:rPr>
              <a:t>}</a:t>
            </a:r>
            <a:r>
              <a:rPr lang="en-US" sz="1050" dirty="0">
                <a:solidFill>
                  <a:schemeClr val="bg1"/>
                </a:solidFill>
              </a:rPr>
              <a:t> </a:t>
            </a:r>
            <a:r>
              <a:rPr lang="en-US" sz="1050" dirty="0">
                <a:solidFill>
                  <a:schemeClr val="accent6"/>
                </a:solidFill>
              </a:rPr>
              <a:t>is</a:t>
            </a:r>
            <a:r>
              <a:rPr lang="en-US" sz="1050" dirty="0">
                <a:solidFill>
                  <a:schemeClr val="bg1"/>
                </a:solidFill>
              </a:rPr>
              <a:t> </a:t>
            </a:r>
            <a:r>
              <a:rPr lang="en-US" sz="1050" dirty="0">
                <a:solidFill>
                  <a:schemeClr val="accent5"/>
                </a:solidFill>
              </a:rPr>
              <a:t>{</a:t>
            </a:r>
            <a:r>
              <a:rPr lang="en-US" sz="1050" dirty="0">
                <a:solidFill>
                  <a:schemeClr val="bg1"/>
                </a:solidFill>
              </a:rPr>
              <a:t>age</a:t>
            </a:r>
            <a:r>
              <a:rPr lang="en-US" sz="1050" dirty="0">
                <a:solidFill>
                  <a:schemeClr val="accent5"/>
                </a:solidFill>
              </a:rPr>
              <a:t>}</a:t>
            </a:r>
            <a:r>
              <a:rPr lang="en-US" sz="1050" dirty="0">
                <a:solidFill>
                  <a:schemeClr val="bg1"/>
                </a:solidFill>
              </a:rPr>
              <a:t> </a:t>
            </a:r>
            <a:r>
              <a:rPr lang="en-US" sz="1050" dirty="0">
                <a:solidFill>
                  <a:schemeClr val="accent6"/>
                </a:solidFill>
              </a:rPr>
              <a:t>years old.</a:t>
            </a:r>
            <a:r>
              <a:rPr lang="en-US" sz="1050" dirty="0">
                <a:solidFill>
                  <a:schemeClr val="bg1"/>
                </a:solidFill>
              </a:rPr>
              <a:t> ”</a:t>
            </a:r>
            <a:r>
              <a:rPr lang="en-US" sz="105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40807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values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253916"/>
          </a:xfrm>
          <a:prstGeom prst="rect">
            <a:avLst/>
          </a:prstGeom>
          <a:noFill/>
        </p:spPr>
        <p:txBody>
          <a:bodyPr wrap="square" rtlCol="0">
            <a:spAutoFit/>
          </a:bodyPr>
          <a:lstStyle/>
          <a:p>
            <a:r>
              <a:rPr lang="fr-FR" sz="1050"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253916"/>
          </a:xfrm>
          <a:prstGeom prst="rect">
            <a:avLst/>
          </a:prstGeom>
          <a:noFill/>
        </p:spPr>
        <p:txBody>
          <a:bodyPr wrap="square" rtlCol="0">
            <a:spAutoFit/>
          </a:bodyPr>
          <a:lstStyle/>
          <a:p>
            <a:r>
              <a:rPr lang="fr-FR" sz="1050"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253916"/>
          </a:xfrm>
          <a:prstGeom prst="rect">
            <a:avLst/>
          </a:prstGeom>
          <a:noFill/>
        </p:spPr>
        <p:txBody>
          <a:bodyPr wrap="square" rtlCol="0">
            <a:spAutoFit/>
          </a:bodyPr>
          <a:lstStyle/>
          <a:p>
            <a:r>
              <a:rPr lang="fr-FR" sz="1050"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first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second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combined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combined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So note that the value of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10 </a:t>
            </a:r>
            <a:r>
              <a:rPr kumimoji="0" lang="fr-FR" altLang="fr-FR" sz="1050" b="0" i="0" u="none" strike="noStrike" cap="none" normalizeH="0" baseline="0" dirty="0">
                <a:ln>
                  <a:noFill/>
                </a:ln>
                <a:solidFill>
                  <a:srgbClr val="C3CEE3"/>
                </a:solidFill>
                <a:effectLst/>
                <a:latin typeface="JetBrains Mono"/>
              </a:rPr>
              <a:t>so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you have many times the same key the last value will be used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file_content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file_content</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 Rolph</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your name: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'data.txt'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my_file_writing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d</a:t>
            </a:r>
            <a:r>
              <a:rPr kumimoji="0" lang="fr-FR" altLang="fr-FR" sz="105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C3CEE3"/>
                </a:solidFill>
                <a:latin typeface="JetBrains Mono"/>
              </a:rPr>
              <a:t>Rolph</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253916"/>
          </a:xfrm>
          <a:prstGeom prst="rect">
            <a:avLst/>
          </a:prstGeom>
          <a:noFill/>
        </p:spPr>
        <p:txBody>
          <a:bodyPr wrap="square" rtlCol="0">
            <a:spAutoFit/>
          </a:bodyPr>
          <a:lstStyle/>
          <a:p>
            <a:r>
              <a:rPr lang="fr-FR" sz="1050"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2" y="3455757"/>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chdir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\t</a:t>
            </a:r>
            <a:r>
              <a:rPr kumimoji="0" lang="fr-FR" altLang="fr-FR" sz="1050" b="0" i="0" u="none" strike="noStrike" cap="none" normalizeH="0" baseline="0" dirty="0">
                <a:ln>
                  <a:noFill/>
                </a:ln>
                <a:solidFill>
                  <a:srgbClr val="C3E88D"/>
                </a:solidFill>
                <a:effectLst/>
                <a:latin typeface="JetBrains Mono"/>
              </a:rPr>
              <a:t>ests python"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2" y="4470732"/>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mode_ouverture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variable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Opérations sur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253916"/>
          </a:xfrm>
          <a:prstGeom prst="rect">
            <a:avLst/>
          </a:prstGeom>
          <a:noFill/>
        </p:spPr>
        <p:txBody>
          <a:bodyPr wrap="square" rtlCol="0">
            <a:spAutoFit/>
          </a:bodyPr>
          <a:lstStyle/>
          <a:p>
            <a:r>
              <a:rPr lang="fr-FR" sz="1050"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texte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9" y="5924672"/>
            <a:ext cx="123729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Le mot-clé </a:t>
            </a:r>
            <a:r>
              <a:rPr lang="fr-FR" altLang="fr-FR" sz="1050" b="1" dirty="0"/>
              <a:t>with</a:t>
            </a:r>
            <a:r>
              <a:rPr lang="fr-FR" altLang="fr-FR" sz="1050"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1" y="177557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C3CEE3"/>
                </a:solidFill>
                <a:effectLst/>
                <a:latin typeface="JetBrains Mono"/>
              </a:rPr>
              <a:t>\Users</a:t>
            </a:r>
            <a:r>
              <a:rPr kumimoji="0" lang="fr-FR" altLang="fr-FR" sz="1050" b="0" i="0" u="none" strike="noStrike" cap="none" normalizeH="0" baseline="0" dirty="0">
                <a:ln>
                  <a:noFill/>
                </a:ln>
                <a:solidFill>
                  <a:srgbClr val="C3E88D"/>
                </a:solidFill>
                <a:effectLst/>
                <a:latin typeface="JetBrains Mono"/>
              </a:rPr>
              <a:t>\Mottier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"GitHub"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253916"/>
          </a:xfrm>
          <a:prstGeom prst="rect">
            <a:avLst/>
          </a:prstGeom>
          <a:noFill/>
        </p:spPr>
        <p:txBody>
          <a:bodyPr wrap="square" rtlCol="0">
            <a:spAutoFit/>
          </a:bodyPr>
          <a:lstStyle/>
          <a:p>
            <a:r>
              <a:rPr lang="fr-FR" sz="1050"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"/tmp/dir/dir2/monFichier.txt"</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isfile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isdir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80873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Import 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encoding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encoding est nécessaire pour les accents.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les retour à la ligne \n seront affiches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éviter d’afficher les retour à la ligne: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affichage en colonne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pPr/>
              <a:t>286</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350865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lecture jusqu’au 10eme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seek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contenu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contenu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434734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Si je veux lire mon fichier plusieurs fois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Current directory under wich a .py is executed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__file__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dirname permet de recuperer le dossier parent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 pour récupérer cur_dir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cur_dir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getcwd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cur_dir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"fichier.txt"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du texte à l’intérieure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write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 tout le monde ! </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Ecrire dans un fichier json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Lire toutes les lignes d'un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readlines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lines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rstrip</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31479"/>
            <a:ext cx="6062663" cy="253916"/>
          </a:xfrm>
          <a:prstGeom prst="rect">
            <a:avLst/>
          </a:prstGeom>
          <a:noFill/>
        </p:spPr>
        <p:txBody>
          <a:bodyPr wrap="square" rtlCol="0">
            <a:spAutoFit/>
          </a:bodyPr>
          <a:lstStyle/>
          <a:p>
            <a:r>
              <a:rPr lang="fr-FR" sz="1050"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16188" y="1876874"/>
            <a:ext cx="6062663" cy="253916"/>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pickle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16188" y="3137932"/>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wb</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enregistrement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884016"/>
            <a:ext cx="6062663" cy="253916"/>
          </a:xfrm>
          <a:prstGeom prst="rect">
            <a:avLst/>
          </a:prstGeom>
          <a:noFill/>
        </p:spPr>
        <p:txBody>
          <a:bodyPr wrap="square" rtlCol="0">
            <a:spAutoFit/>
          </a:bodyPr>
          <a:lstStyle/>
          <a:p>
            <a:r>
              <a:rPr lang="fr-FR" sz="1050"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92365" y="4114136"/>
            <a:ext cx="1237297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415498"/>
          </a:xfrm>
          <a:prstGeom prst="rect">
            <a:avLst/>
          </a:prstGeom>
          <a:noFill/>
        </p:spPr>
        <p:txBody>
          <a:bodyPr wrap="square" rtlCol="0">
            <a:spAutoFit/>
          </a:bodyPr>
          <a:lstStyle/>
          <a:p>
            <a:r>
              <a:rPr lang="fr-FR" sz="1050" b="1" dirty="0"/>
              <a:t>Enregistrer un objet dans un fichier</a:t>
            </a:r>
          </a:p>
          <a:p>
            <a:r>
              <a:rPr lang="fr-FR" sz="1050" dirty="0"/>
              <a:t>On utilise la methode </a:t>
            </a:r>
            <a:r>
              <a:rPr lang="fr-FR" sz="1050" b="1" dirty="0"/>
              <a:t>dump</a:t>
            </a:r>
            <a:r>
              <a:rPr lang="fr-FR" sz="1050"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score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"joueur 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score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738664"/>
          </a:xfrm>
          <a:prstGeom prst="rect">
            <a:avLst/>
          </a:prstGeom>
          <a:noFill/>
        </p:spPr>
        <p:txBody>
          <a:bodyPr wrap="square" rtlCol="0">
            <a:spAutoFit/>
          </a:bodyPr>
          <a:lstStyle/>
          <a:p>
            <a:r>
              <a:rPr lang="fr-FR" sz="1050" b="1" dirty="0"/>
              <a:t>Récupérer nos objet enregistres</a:t>
            </a:r>
          </a:p>
          <a:p>
            <a:r>
              <a:rPr lang="fr-FR" sz="1050" dirty="0"/>
              <a:t>Nous allons utiliser une autre classe définie dans notre module pickle. Cette fois, assez logiquement, c'est la classe Unpickler.</a:t>
            </a:r>
          </a:p>
          <a:p>
            <a:endParaRPr lang="fr-FR" sz="1050" dirty="0"/>
          </a:p>
          <a:p>
            <a:r>
              <a:rPr lang="fr-FR" sz="1050"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129700"/>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Lecture des objets contenus dans le fichier...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3506042"/>
            <a:ext cx="694132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096399"/>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'donnees'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'rb'</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pickle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Unpickler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score_recupere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mon_depickler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en-US"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292</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two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768565" y="1766935"/>
            <a:ext cx="6062663" cy="31162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pathlib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fichiers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Absolute path</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err="1">
                <a:ln>
                  <a:noFill/>
                </a:ln>
                <a:solidFill>
                  <a:srgbClr val="C3CEE3"/>
                </a:solidFill>
                <a:effectLst/>
                <a:latin typeface="JetBrains Mono"/>
              </a:rPr>
              <a:t>path</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liste tous les repertoires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os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'villes.json'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quantiteFournitures.json'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'dir2'</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253916"/>
          </a:xfrm>
          <a:prstGeom prst="rect">
            <a:avLst/>
          </a:prstGeom>
          <a:noFill/>
        </p:spPr>
        <p:txBody>
          <a:bodyPr wrap="square" rtlCol="0">
            <a:spAutoFit/>
          </a:bodyPr>
          <a:lstStyle/>
          <a:p>
            <a:r>
              <a:rPr lang="fr-FR" sz="1050" dirty="0"/>
              <a:t>La fonction listdir(repertoire) du module </a:t>
            </a:r>
            <a:r>
              <a:rPr lang="fr-FR" sz="1050" dirty="0" err="1"/>
              <a:t>os.path</a:t>
            </a:r>
            <a:r>
              <a:rPr lang="fr-FR" sz="1050" dirty="0"/>
              <a:t>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294</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253916"/>
          </a:xfrm>
          <a:prstGeom prst="rect">
            <a:avLst/>
          </a:prstGeom>
          <a:noFill/>
        </p:spPr>
        <p:txBody>
          <a:bodyPr wrap="square" rtlCol="0">
            <a:spAutoFit/>
          </a:bodyPr>
          <a:lstStyle/>
          <a:p>
            <a:r>
              <a:rPr lang="fr-FR" sz="105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"Python"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nbsec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"Entrez un temps de rafraichissement:"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dossier_a_chercher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listdir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"Dossier introuvable..."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sleep</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nbsec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"Trouve"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295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not not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Autre possibilite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exist_ok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makedirs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dossier1 / dossier2 / dossier3"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cree les trois dossiers</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8" name="Titre 1">
            <a:extLst>
              <a:ext uri="{FF2B5EF4-FFF2-40B4-BE49-F238E27FC236}">
                <a16:creationId xmlns:a16="http://schemas.microsoft.com/office/drawing/2014/main" id="{8B936A87-133D-48EE-A2EC-B8C4FC9684C9}"/>
              </a:ext>
            </a:extLst>
          </p:cNvPr>
          <p:cNvSpPr txBox="1">
            <a:spLocks/>
          </p:cNvSpPr>
          <p:nvPr/>
        </p:nvSpPr>
        <p:spPr>
          <a:xfrm>
            <a:off x="-133349" y="0"/>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a:solidFill>
                  <a:schemeClr val="accent5">
                    <a:lumMod val="75000"/>
                  </a:schemeClr>
                </a:solidFill>
              </a:rPr>
              <a:t>Lister fichiers et dossiers /</a:t>
            </a:r>
            <a:endParaRPr lang="fr-FR" altLang="fr-FR" sz="6000" dirty="0">
              <a:solidFill>
                <a:schemeClr val="accent5">
                  <a:lumMod val="75000"/>
                </a:schemeClr>
              </a:solidFill>
            </a:endParaRPr>
          </a:p>
        </p:txBody>
      </p:sp>
    </p:spTree>
    <p:extLst>
      <p:ext uri="{BB962C8B-B14F-4D97-AF65-F5344CB8AC3E}">
        <p14:creationId xmlns:p14="http://schemas.microsoft.com/office/powerpoint/2010/main" val="2386741479"/>
      </p:ext>
    </p:extLst>
  </p:cSld>
  <p:clrMapOvr>
    <a:overrideClrMapping bg1="lt1" tx1="dk1" bg2="lt2" tx2="dk2" accent1="accent1" accent2="accent2" accent3="accent3" accent4="accent4" accent5="accent5" accent6="accent6" hlink="hlink" folHlink="folHlink"/>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862953"/>
            <a:ext cx="10165678" cy="182357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chemin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"c:\MOTTIER Lucie\Documents\GitHub</a:t>
            </a:r>
            <a:r>
              <a:rPr kumimoji="0" lang="fr-FR" altLang="fr-FR" sz="1050" b="0" i="0" u="none" strike="noStrike" cap="none" normalizeH="0" baseline="0" dirty="0">
                <a:ln>
                  <a:noFill/>
                </a:ln>
                <a:solidFill>
                  <a:srgbClr val="C3CEE3"/>
                </a:solidFill>
                <a:effectLst/>
                <a:latin typeface="JetBrains Mono"/>
              </a:rPr>
              <a:t>\Udemy</a:t>
            </a:r>
            <a:r>
              <a:rPr kumimoji="0" lang="fr-FR" altLang="fr-FR" sz="1050" b="0" i="0" u="none" strike="noStrike" cap="none" normalizeH="0" baseline="0" dirty="0">
                <a:ln>
                  <a:noFill/>
                </a:ln>
                <a:solidFill>
                  <a:srgbClr val="C3E88D"/>
                </a:solidFill>
                <a:effectLst/>
                <a:latin typeface="JetBrains Mono"/>
              </a:rPr>
              <a:t>\ LaFormationCompletePython"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chemin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exists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removedirs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4725275"/>
            <a:ext cx="1016567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"/tmp/dir/exemple.txt"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shutil</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rmtree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"/tmp/dir/perso"</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253916"/>
          </a:xfrm>
          <a:prstGeom prst="rect">
            <a:avLst/>
          </a:prstGeom>
          <a:noFill/>
        </p:spPr>
        <p:txBody>
          <a:bodyPr wrap="square" rtlCol="0">
            <a:spAutoFit/>
          </a:bodyPr>
          <a:lstStyle/>
          <a:p>
            <a:r>
              <a:rPr lang="fr-FR" sz="1050"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please):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question_list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f"Your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Tree>
    <p:extLst>
      <p:ext uri="{BB962C8B-B14F-4D97-AF65-F5344CB8AC3E}">
        <p14:creationId xmlns:p14="http://schemas.microsoft.com/office/powerpoint/2010/main" val="3801211757"/>
      </p:ext>
    </p:extLst>
  </p:cSld>
  <p:clrMapOvr>
    <a:overrideClrMapping bg1="lt1" tx1="dk1" bg2="lt2" tx2="dk2" accent1="accent1" accent2="accent2" accent3="accent3" accent4="accent4" accent5="accent5" accent6="accent6" hlink="hlink" folHlink="folHlink"/>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sample_csv_value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300</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f"Name: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my_json_string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301</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a:endParaRPr lang="fr-FR"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302</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json_list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overrideClrMapping bg1="lt1" tx1="dk1" bg2="lt2" tx2="dk2" accent1="accent1" accent2="accent2" accent3="accent3" accent4="accent4" accent5="accent5" accent6="accent6" hlink="hlink" folHlink="folHlink"/>
  </p:clrMapOvr>
</p:sld>
</file>

<file path=ppt/slides/slide3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303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Addition.add()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Addition.add(100,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Addition.add() function takes in two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`Addition.add()`,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`Addition.add()`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`Addition.add()`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72572"/>
      </p:ext>
    </p:extLst>
  </p:cSld>
  <p:clrMapOvr>
    <a:overrideClrMapping bg1="lt1" tx1="dk1" bg2="lt2" tx2="dk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1734070" y="1658294"/>
            <a:ext cx="11906246" cy="2677656"/>
          </a:xfrm>
          <a:prstGeom prst="rect">
            <a:avLst/>
          </a:prstGeom>
          <a:noFill/>
        </p:spPr>
        <p:txBody>
          <a:bodyPr wrap="square" rtlCol="0">
            <a:spAutoFit/>
          </a:bodyPr>
          <a:lstStyle/>
          <a:p>
            <a:r>
              <a:rPr lang="fr-FR" sz="1050" dirty="0"/>
              <a:t>En résumé</a:t>
            </a:r>
          </a:p>
          <a:p>
            <a:endParaRPr lang="fr-FR" sz="1050" dirty="0"/>
          </a:p>
          <a:p>
            <a:r>
              <a:rPr lang="fr-FR" sz="1050" dirty="0"/>
              <a:t>    On peut ouvrir un fichier en utilisant la fonction open prenant en paramètre le chemin vers le fichier et le mode d'ouverture.</a:t>
            </a:r>
          </a:p>
          <a:p>
            <a:endParaRPr lang="fr-FR" sz="1050" dirty="0"/>
          </a:p>
          <a:p>
            <a:r>
              <a:rPr lang="fr-FR" sz="1050" dirty="0"/>
              <a:t>    On peut lire dans un fichier en utilisant la méthode read.</a:t>
            </a:r>
          </a:p>
          <a:p>
            <a:endParaRPr lang="fr-FR" sz="1050" dirty="0"/>
          </a:p>
          <a:p>
            <a:r>
              <a:rPr lang="fr-FR" sz="1050" dirty="0"/>
              <a:t>    On peut écrire dans un fichier en utilisant la méthode write.</a:t>
            </a:r>
          </a:p>
          <a:p>
            <a:endParaRPr lang="fr-FR" sz="1050" dirty="0"/>
          </a:p>
          <a:p>
            <a:r>
              <a:rPr lang="fr-FR" sz="1050" dirty="0"/>
              <a:t>    Un fichier doit être refermé après usage en utilisant la méthode close.</a:t>
            </a:r>
          </a:p>
          <a:p>
            <a:endParaRPr lang="fr-FR" sz="1050" dirty="0"/>
          </a:p>
          <a:p>
            <a:r>
              <a:rPr lang="fr-FR" sz="1050" dirty="0"/>
              <a:t>    Le module pickle est utilisé pour enregistrer des objets Python dans des fichiers et les recharger ensuite.</a:t>
            </a:r>
          </a:p>
          <a:p>
            <a:endParaRPr lang="fr-FR" sz="1050" dirty="0"/>
          </a:p>
          <a:p>
            <a:r>
              <a:rPr lang="fr-FR" sz="1050" dirty="0"/>
              <a:t>   Concatenation de chemin avec </a:t>
            </a:r>
            <a:r>
              <a:rPr lang="fr-FR" sz="1050" b="1" dirty="0"/>
              <a:t>os.path.join()</a:t>
            </a:r>
          </a:p>
          <a:p>
            <a:r>
              <a:rPr lang="fr-FR" sz="1050" dirty="0"/>
              <a:t>   Creation d’un dossier avec </a:t>
            </a:r>
            <a:r>
              <a:rPr lang="fr-FR" sz="1050" b="1" dirty="0"/>
              <a:t>os.makedirs(dossier, exist_ok=True)</a:t>
            </a:r>
          </a:p>
          <a:p>
            <a:r>
              <a:rPr lang="fr-FR" sz="1050" dirty="0"/>
              <a:t>   Verification de l’existence d’un dossier avec </a:t>
            </a:r>
            <a:r>
              <a:rPr lang="fr-FR" sz="1050" b="1" dirty="0"/>
              <a:t>os.path.exists(dossier)</a:t>
            </a:r>
          </a:p>
          <a:p>
            <a:r>
              <a:rPr lang="fr-FR" sz="1050" dirty="0"/>
              <a:t>   Effacer un dossier avec </a:t>
            </a:r>
            <a:r>
              <a:rPr lang="fr-FR" sz="1050"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r>
              <a:rPr lang="fr-FR" dirty="0"/>
              <a:t>	</a:t>
            </a:r>
          </a:p>
          <a:p>
            <a:pPr marL="0"/>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r"C:\Users\MOTTIER LUCIE\Documents\testglob"</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repertoire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glob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dossier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recursive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repertoire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306</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154467" y="1901626"/>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941281" y="1852362"/>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92365" y="4371922"/>
            <a:ext cx="6390776" cy="253916"/>
          </a:xfrm>
          <a:prstGeom prst="rect">
            <a:avLst/>
          </a:prstGeom>
          <a:noFill/>
        </p:spPr>
        <p:txBody>
          <a:bodyPr wrap="square" rtlCol="0">
            <a:spAutoFit/>
          </a:bodyPr>
          <a:lstStyle/>
          <a:p>
            <a:r>
              <a:rPr lang="fr-FR" sz="1050" dirty="0"/>
              <a:t>Indique que l’on sélectionne tous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1923859" y="3654198"/>
            <a:ext cx="6390776" cy="253916"/>
          </a:xfrm>
          <a:prstGeom prst="rect">
            <a:avLst/>
          </a:prstGeom>
          <a:noFill/>
        </p:spPr>
        <p:txBody>
          <a:bodyPr wrap="square" rtlCol="0">
            <a:spAutoFit/>
          </a:bodyPr>
          <a:lstStyle/>
          <a:p>
            <a:r>
              <a:rPr lang="fr-FR" sz="105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1"/>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r>
              <a:rPr lang="fr-FR" dirty="0"/>
              <a:t>	</a:t>
            </a:r>
          </a:p>
          <a:p>
            <a:pPr marL="0"/>
            <a:endParaRPr lang="fr-FR" dirty="0"/>
          </a:p>
          <a:p>
            <a:pPr marL="0"/>
            <a:endParaRPr lang="fr-FR" dirty="0"/>
          </a:p>
          <a:p>
            <a:pPr marL="0"/>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307</a:t>
            </a:fld>
            <a:endParaRPr lang="fr-FR" dirty="0"/>
          </a:p>
        </p:txBody>
      </p:sp>
      <p:grpSp>
        <p:nvGrpSpPr>
          <p:cNvPr id="5" name="Groupe 4">
            <a:extLst>
              <a:ext uri="{FF2B5EF4-FFF2-40B4-BE49-F238E27FC236}">
                <a16:creationId xmlns:a16="http://schemas.microsoft.com/office/drawing/2014/main" id="{6C05EA6D-498A-461E-AF32-C151B67683F0}"/>
              </a:ext>
            </a:extLst>
          </p:cNvPr>
          <p:cNvGrpSpPr/>
          <p:nvPr/>
        </p:nvGrpSpPr>
        <p:grpSpPr>
          <a:xfrm>
            <a:off x="209552" y="1293252"/>
            <a:ext cx="11715750" cy="3953222"/>
            <a:chOff x="209552" y="1293252"/>
            <a:chExt cx="11715750" cy="3953222"/>
          </a:xfrm>
        </p:grpSpPr>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546577"/>
            </a:xfrm>
            <a:prstGeom prst="rect">
              <a:avLst/>
            </a:prstGeom>
            <a:solidFill>
              <a:schemeClr val="tx1"/>
            </a:solidFill>
          </p:spPr>
          <p:txBody>
            <a:bodyPr wrap="square" rtlCol="0">
              <a:spAutoFit/>
            </a:bodyPr>
            <a:lstStyle/>
            <a:p>
              <a:r>
                <a:rPr lang="fr-FR" sz="1050" dirty="0">
                  <a:solidFill>
                    <a:srgbClr val="7030A0"/>
                  </a:solidFill>
                </a:rPr>
                <a:t>import</a:t>
              </a:r>
              <a:r>
                <a:rPr lang="fr-FR" sz="1050" dirty="0">
                  <a:solidFill>
                    <a:schemeClr val="bg1"/>
                  </a:solidFill>
                </a:rPr>
                <a:t> os</a:t>
              </a:r>
            </a:p>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r>
                <a:rPr lang="fr-FR" sz="1050" dirty="0">
                  <a:solidFill>
                    <a:schemeClr val="bg1"/>
                  </a:solidFill>
                </a:rPr>
                <a:t>fichier_a_trouver </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accent6">
                      <a:lumMod val="40000"/>
                      <a:lumOff val="60000"/>
                    </a:schemeClr>
                  </a:solidFill>
                </a:rPr>
                <a:t>’fichier_a_trouver.txt</a:t>
              </a:r>
              <a:r>
                <a:rPr lang="fr-FR" sz="1050" dirty="0">
                  <a:solidFill>
                    <a:schemeClr val="accent5"/>
                  </a:solidFill>
                </a:rPr>
                <a:t>’’</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glob(dossier + ‘’</a:t>
              </a:r>
              <a:r>
                <a:rPr lang="fr-FR" sz="1050" dirty="0">
                  <a:solidFill>
                    <a:schemeClr val="bg1"/>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bg1"/>
                  </a:solidFill>
                </a:rPr>
                <a:t>fichiers_trouves = </a:t>
              </a:r>
              <a:r>
                <a:rPr lang="fr-FR" sz="1050" dirty="0">
                  <a:solidFill>
                    <a:schemeClr val="accent5"/>
                  </a:solidFill>
                </a:rPr>
                <a:t>[</a:t>
              </a:r>
              <a:r>
                <a:rPr lang="fr-FR" sz="1050" dirty="0">
                  <a:solidFill>
                    <a:schemeClr val="bg1"/>
                  </a:solidFill>
                </a:rPr>
                <a:t>f </a:t>
              </a:r>
              <a:r>
                <a:rPr lang="fr-FR" sz="1050" dirty="0">
                  <a:solidFill>
                    <a:srgbClr val="7030A0"/>
                  </a:solidFill>
                </a:rPr>
                <a:t>for</a:t>
              </a:r>
              <a:r>
                <a:rPr lang="fr-FR" sz="1050" dirty="0">
                  <a:solidFill>
                    <a:schemeClr val="bg1"/>
                  </a:solidFill>
                </a:rPr>
                <a:t> f </a:t>
              </a:r>
              <a:r>
                <a:rPr lang="fr-FR" sz="1050" dirty="0">
                  <a:solidFill>
                    <a:srgbClr val="7030A0"/>
                  </a:solidFill>
                </a:rPr>
                <a:t>in</a:t>
              </a:r>
              <a:r>
                <a:rPr lang="fr-FR" sz="1050" dirty="0">
                  <a:solidFill>
                    <a:schemeClr val="bg1"/>
                  </a:solidFill>
                </a:rPr>
                <a:t> fichiers if </a:t>
              </a:r>
              <a:r>
                <a:rPr lang="fr-FR" sz="1050" dirty="0">
                  <a:solidFill>
                    <a:schemeClr val="accent5"/>
                  </a:solidFill>
                </a:rPr>
                <a:t>os.path.split(f)[</a:t>
              </a:r>
              <a:r>
                <a:rPr lang="fr-FR" sz="1050" dirty="0">
                  <a:solidFill>
                    <a:schemeClr val="accent2">
                      <a:lumMod val="60000"/>
                      <a:lumOff val="40000"/>
                    </a:schemeClr>
                  </a:solidFill>
                </a:rPr>
                <a:t>1</a:t>
              </a:r>
              <a:r>
                <a:rPr lang="fr-FR" sz="1050" dirty="0">
                  <a:solidFill>
                    <a:schemeClr val="accent5"/>
                  </a:solidFill>
                </a:rPr>
                <a:t>]</a:t>
              </a:r>
              <a:r>
                <a:rPr lang="fr-FR" sz="1050" dirty="0">
                  <a:solidFill>
                    <a:schemeClr val="bg1"/>
                  </a:solidFill>
                </a:rPr>
                <a:t> </a:t>
              </a:r>
              <a:r>
                <a:rPr lang="fr-FR" sz="1050" dirty="0">
                  <a:solidFill>
                    <a:schemeClr val="accent5"/>
                  </a:solidFill>
                </a:rPr>
                <a:t>==</a:t>
              </a:r>
              <a:r>
                <a:rPr lang="fr-FR" sz="1050" dirty="0">
                  <a:solidFill>
                    <a:schemeClr val="bg1"/>
                  </a:solidFill>
                </a:rPr>
                <a:t> fichier_a_trouver</a:t>
              </a:r>
              <a:r>
                <a:rPr lang="fr-FR" sz="1050" dirty="0">
                  <a:solidFill>
                    <a:schemeClr val="accent5"/>
                  </a:solidFill>
                </a:rPr>
                <a:t>]</a:t>
              </a:r>
            </a:p>
            <a:p>
              <a:r>
                <a:rPr lang="fr-FR" sz="1050" dirty="0">
                  <a:solidFill>
                    <a:schemeClr val="accent5"/>
                  </a:solidFill>
                </a:rPr>
                <a:t>print(fichiers_trouves)</a:t>
              </a:r>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577081"/>
            </a:xfrm>
            <a:prstGeom prst="rect">
              <a:avLst/>
            </a:prstGeom>
            <a:noFill/>
          </p:spPr>
          <p:txBody>
            <a:bodyPr wrap="square" rtlCol="0">
              <a:spAutoFit/>
            </a:bodyPr>
            <a:lstStyle/>
            <a:p>
              <a:r>
                <a:rPr lang="fr-FR" sz="1050" dirty="0"/>
                <a:t>os.path.split divise le path en 2 parties:</a:t>
              </a:r>
            </a:p>
            <a:p>
              <a:r>
                <a:rPr lang="fr-FR" sz="1050" dirty="0"/>
                <a:t>os.path.split(f)[0] = retourne le path jusqu’au fichier</a:t>
              </a:r>
            </a:p>
            <a:p>
              <a:r>
                <a:rPr lang="fr-FR" sz="105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2979822" y="2677307"/>
              <a:ext cx="2554704" cy="16059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278984" y="2472549"/>
              <a:ext cx="704848" cy="25508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a:off x="1771135" y="2463114"/>
              <a:ext cx="298298" cy="26222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26590733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recursive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root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directories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files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walk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"/Downloads"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files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308</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415498"/>
          </a:xfrm>
          <a:prstGeom prst="rect">
            <a:avLst/>
          </a:prstGeom>
          <a:noFill/>
        </p:spPr>
        <p:txBody>
          <a:bodyPr wrap="square" rtlCol="0">
            <a:spAutoFit/>
          </a:bodyPr>
          <a:lstStyle/>
          <a:p>
            <a:r>
              <a:rPr lang="fr-FR" sz="105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indent="0">
              <a:buNone/>
            </a:pPr>
            <a:endParaRPr lang="fr-FR" dirty="0"/>
          </a:p>
          <a:p>
            <a:pPr marL="0"/>
            <a:endParaRPr lang="fr-FR" dirty="0"/>
          </a:p>
          <a:p>
            <a:pPr marL="0"/>
            <a:endParaRPr lang="fr-FR" dirty="0"/>
          </a:p>
          <a:p>
            <a:pPr marL="0"/>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309</a:t>
            </a:fld>
            <a:endParaRPr lang="fr-FR" dirty="0"/>
          </a:p>
        </p:txBody>
      </p:sp>
      <p:grpSp>
        <p:nvGrpSpPr>
          <p:cNvPr id="5" name="Groupe 4">
            <a:extLst>
              <a:ext uri="{FF2B5EF4-FFF2-40B4-BE49-F238E27FC236}">
                <a16:creationId xmlns:a16="http://schemas.microsoft.com/office/drawing/2014/main" id="{0DFEE4C0-B012-4809-8B11-C0D72F391755}"/>
              </a:ext>
            </a:extLst>
          </p:cNvPr>
          <p:cNvGrpSpPr/>
          <p:nvPr/>
        </p:nvGrpSpPr>
        <p:grpSpPr>
          <a:xfrm>
            <a:off x="238125" y="1756503"/>
            <a:ext cx="11715750" cy="3947168"/>
            <a:chOff x="238125" y="1756503"/>
            <a:chExt cx="11715750" cy="3947168"/>
          </a:xfrm>
        </p:grpSpPr>
        <p:sp>
          <p:nvSpPr>
            <p:cNvPr id="12" name="ZoneTexte 5">
              <a:extLst>
                <a:ext uri="{FF2B5EF4-FFF2-40B4-BE49-F238E27FC236}">
                  <a16:creationId xmlns:a16="http://schemas.microsoft.com/office/drawing/2014/main" id="{274399FF-EBB2-4073-BDD2-B8ACC52E77F9}"/>
                </a:ext>
              </a:extLst>
            </p:cNvPr>
            <p:cNvSpPr txBox="1"/>
            <p:nvPr/>
          </p:nvSpPr>
          <p:spPr>
            <a:xfrm>
              <a:off x="238125" y="1756503"/>
              <a:ext cx="11715750" cy="1061829"/>
            </a:xfrm>
            <a:prstGeom prst="rect">
              <a:avLst/>
            </a:prstGeom>
            <a:solidFill>
              <a:schemeClr val="tx1"/>
            </a:solidFill>
          </p:spPr>
          <p:txBody>
            <a:bodyPr wrap="square" rtlCol="0">
              <a:spAutoFit/>
            </a:bodyPr>
            <a:lstStyle/>
            <a:p>
              <a:r>
                <a:rPr lang="fr-FR" sz="1050" dirty="0">
                  <a:solidFill>
                    <a:srgbClr val="7030A0"/>
                  </a:solidFill>
                </a:rPr>
                <a:t>from</a:t>
              </a:r>
              <a:r>
                <a:rPr lang="fr-FR" sz="1050" dirty="0">
                  <a:solidFill>
                    <a:schemeClr val="bg1"/>
                  </a:solidFill>
                </a:rPr>
                <a:t> glob </a:t>
              </a:r>
              <a:r>
                <a:rPr lang="fr-FR" sz="1050" dirty="0">
                  <a:solidFill>
                    <a:srgbClr val="7030A0"/>
                  </a:solidFill>
                </a:rPr>
                <a:t>import</a:t>
              </a:r>
              <a:r>
                <a:rPr lang="fr-FR" sz="1050" dirty="0">
                  <a:solidFill>
                    <a:schemeClr val="bg1"/>
                  </a:solidFill>
                </a:rPr>
                <a:t> glob</a:t>
              </a:r>
            </a:p>
            <a:p>
              <a:endParaRPr lang="fr-FR" sz="1050" dirty="0">
                <a:solidFill>
                  <a:schemeClr val="bg1"/>
                </a:solidFill>
              </a:endParaRPr>
            </a:p>
            <a:p>
              <a:r>
                <a:rPr lang="fr-FR" sz="1050" dirty="0">
                  <a:solidFill>
                    <a:schemeClr val="bg1"/>
                  </a:solidFill>
                </a:rPr>
                <a:t>dossier </a:t>
              </a:r>
              <a:r>
                <a:rPr lang="fr-FR" sz="1050" dirty="0">
                  <a:solidFill>
                    <a:schemeClr val="accent5"/>
                  </a:solidFill>
                </a:rPr>
                <a:t>= "</a:t>
              </a:r>
              <a:r>
                <a:rPr lang="fr-FR" sz="1050" dirty="0">
                  <a:solidFill>
                    <a:schemeClr val="accent6">
                      <a:lumMod val="40000"/>
                      <a:lumOff val="60000"/>
                    </a:schemeClr>
                  </a:solidFill>
                </a:rPr>
                <a:t>C:\Users\MOTTIER LUCIE\Documents</a:t>
              </a:r>
              <a:r>
                <a:rPr lang="fr-FR" sz="1050" dirty="0">
                  <a:solidFill>
                    <a:schemeClr val="accent5"/>
                  </a:solidFill>
                </a:rPr>
                <a:t>"</a:t>
              </a:r>
              <a:r>
                <a:rPr lang="fr-FR" sz="1050" dirty="0">
                  <a:solidFill>
                    <a:schemeClr val="bg1"/>
                  </a:solidFill>
                </a:rPr>
                <a:t>  </a:t>
              </a:r>
            </a:p>
            <a:p>
              <a:endParaRPr lang="fr-FR" sz="1050" dirty="0">
                <a:solidFill>
                  <a:schemeClr val="bg1"/>
                </a:solidFill>
              </a:endParaRPr>
            </a:p>
            <a:p>
              <a:r>
                <a:rPr lang="fr-FR" sz="1050" dirty="0">
                  <a:solidFill>
                    <a:schemeClr val="bg1"/>
                  </a:solidFill>
                </a:rPr>
                <a:t>fichiers </a:t>
              </a:r>
              <a:r>
                <a:rPr lang="fr-FR" sz="1050" dirty="0">
                  <a:solidFill>
                    <a:schemeClr val="accent5"/>
                  </a:solidFill>
                </a:rPr>
                <a:t>= glob(f ‘’{dossier}</a:t>
              </a:r>
              <a:r>
                <a:rPr lang="fr-FR" sz="1050" dirty="0">
                  <a:solidFill>
                    <a:schemeClr val="accent6">
                      <a:lumMod val="40000"/>
                      <a:lumOff val="60000"/>
                    </a:schemeClr>
                  </a:solidFill>
                </a:rPr>
                <a:t>/**</a:t>
              </a:r>
              <a:r>
                <a:rPr lang="fr-FR" sz="1050" dirty="0">
                  <a:solidFill>
                    <a:schemeClr val="accent5"/>
                  </a:solidFill>
                </a:rPr>
                <a:t>’’,</a:t>
              </a:r>
              <a:r>
                <a:rPr lang="fr-FR" sz="1050" dirty="0">
                  <a:solidFill>
                    <a:schemeClr val="bg1"/>
                  </a:solidFill>
                </a:rPr>
                <a:t> </a:t>
              </a:r>
              <a:r>
                <a:rPr lang="fr-FR" sz="1050" dirty="0">
                  <a:solidFill>
                    <a:schemeClr val="accent2">
                      <a:lumMod val="60000"/>
                      <a:lumOff val="40000"/>
                    </a:schemeClr>
                  </a:solidFill>
                </a:rPr>
                <a:t>recursive</a:t>
              </a:r>
              <a:r>
                <a:rPr lang="fr-FR" sz="1050" dirty="0">
                  <a:solidFill>
                    <a:schemeClr val="accent5"/>
                  </a:solidFill>
                </a:rPr>
                <a:t>=</a:t>
              </a:r>
              <a:r>
                <a:rPr lang="fr-FR" sz="1050" dirty="0">
                  <a:solidFill>
                    <a:schemeClr val="accent2">
                      <a:lumMod val="60000"/>
                      <a:lumOff val="40000"/>
                    </a:schemeClr>
                  </a:solidFill>
                </a:rPr>
                <a:t>True</a:t>
              </a:r>
              <a:r>
                <a:rPr lang="fr-FR" sz="1050" dirty="0">
                  <a:solidFill>
                    <a:schemeClr val="bg1"/>
                  </a:solidFill>
                </a:rPr>
                <a:t>) # retourne une liste de fichiers</a:t>
              </a:r>
            </a:p>
            <a:p>
              <a:r>
                <a:rPr lang="fr-FR" sz="1050" dirty="0">
                  <a:solidFill>
                    <a:schemeClr val="accent5"/>
                  </a:solidFill>
                </a:rPr>
                <a:t>print(len(fichiers))</a:t>
              </a:r>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2306595" y="2636108"/>
              <a:ext cx="1647784"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2636108"/>
              <a:ext cx="243138" cy="281364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253916"/>
            </a:xfrm>
            <a:prstGeom prst="rect">
              <a:avLst/>
            </a:prstGeom>
            <a:noFill/>
          </p:spPr>
          <p:txBody>
            <a:bodyPr wrap="square" rtlCol="0">
              <a:spAutoFit/>
            </a:bodyPr>
            <a:lstStyle/>
            <a:p>
              <a:r>
                <a:rPr lang="fr-FR" sz="1050" dirty="0"/>
                <a:t>/** mach tous les fichiers, et répertoires et sous répertoires.</a:t>
              </a:r>
            </a:p>
          </p:txBody>
        </p:sp>
      </p:grpSp>
    </p:spTree>
    <p:extLst>
      <p:ext uri="{BB962C8B-B14F-4D97-AF65-F5344CB8AC3E}">
        <p14:creationId xmlns:p14="http://schemas.microsoft.com/office/powerpoint/2010/main" val="126055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600A1B73-134F-4E0D-984D-7C769300B60A}"/>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83A7DF9E-76E7-4D64-A299-23E11999206B}"/>
              </a:ext>
            </a:extLst>
          </p:cNvPr>
          <p:cNvSpPr>
            <a:spLocks noGrp="1"/>
          </p:cNvSpPr>
          <p:nvPr>
            <p:ph idx="1"/>
          </p:nvPr>
        </p:nvSpPr>
        <p:spPr>
          <a:xfrm>
            <a:off x="1" y="0"/>
            <a:ext cx="12191999" cy="6857999"/>
          </a:xfrm>
          <a:gradFill flip="none" rotWithShape="1">
            <a:gsLst>
              <a:gs pos="0">
                <a:schemeClr val="bg2">
                  <a:lumMod val="90000"/>
                </a:schemeClr>
              </a:gs>
              <a:gs pos="100000">
                <a:srgbClr val="FF66FF"/>
              </a:gs>
            </a:gsLst>
            <a:lin ang="5400000" scaled="1"/>
            <a:tileRect/>
          </a:gradFill>
        </p:spPr>
        <p:txBody>
          <a:bodyPr vert="horz" lIns="91440" tIns="45720" rIns="91440" bIns="45720" rtlCol="0" anchor="ctr">
            <a:normAutofit/>
          </a:bodyPr>
          <a:lstStyle/>
          <a:p>
            <a:pPr marL="0"/>
            <a:endParaRPr lang="fr-FR" dirty="0"/>
          </a:p>
          <a:p>
            <a:pPr marL="0"/>
            <a:endParaRPr lang="fr-FR" dirty="0"/>
          </a:p>
          <a:p>
            <a:pPr marL="0"/>
            <a:endParaRPr lang="fr-FR" dirty="0"/>
          </a:p>
        </p:txBody>
      </p:sp>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os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shutil</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os.rename()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cette façon il faut spécifier un fichier de départ le path jusqu’au nouveau répertoire et le nom du fichier d’arrive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os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Déplacer des fichiers avec shutil():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shutil on a juste a spécifier le fichier de départ et l’emplacement ou l’on veut copier le fichier.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shutil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move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"fichier1.txt"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3161" y="1131244"/>
            <a:ext cx="10515600" cy="1325563"/>
          </a:xfrm>
        </p:spPr>
        <p:txBody>
          <a:bodyPr>
            <a:normAutofit/>
          </a:bodyPr>
          <a:lstStyle/>
          <a:p>
            <a:r>
              <a:rPr lang="fr-FR" sz="2800"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random</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4962897"/>
          </a:xfrm>
          <a:prstGeom prst="rect">
            <a:avLst/>
          </a:prstGeom>
          <a:noFill/>
        </p:spPr>
        <p:txBody>
          <a:bodyPr wrap="square" rtlCol="0">
            <a:spAutoFit/>
          </a:bodyPr>
          <a:lstStyle/>
          <a:p>
            <a:r>
              <a:rPr lang="fr-FR" sz="1050" dirty="0"/>
              <a:t>Dans ce chapitre, sans plus attendre, nous allons créer nos premières classes, nos premiers attributs et nos premières méthodes. Nous allons aussi essayer de comprendre les mécanismes de la programmation orientée objet en Python.</a:t>
            </a:r>
          </a:p>
          <a:p>
            <a:endParaRPr lang="fr-FR" sz="1050" dirty="0"/>
          </a:p>
          <a:p>
            <a:r>
              <a:rPr lang="fr-FR" sz="1050" dirty="0"/>
              <a:t>Au-delà du mécanisme, l'orienté objet est une véritable philosophie. </a:t>
            </a:r>
          </a:p>
          <a:p>
            <a:endParaRPr lang="fr-FR" sz="1050" b="1" dirty="0"/>
          </a:p>
          <a:p>
            <a:r>
              <a:rPr lang="fr-FR" sz="1050" b="1" u="sng" dirty="0"/>
              <a:t>Les classes, tout un monde</a:t>
            </a:r>
          </a:p>
          <a:p>
            <a:endParaRPr lang="fr-FR" sz="1050" dirty="0"/>
          </a:p>
          <a:p>
            <a:r>
              <a:rPr lang="fr-FR" sz="105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050" b="1" dirty="0"/>
          </a:p>
          <a:p>
            <a:r>
              <a:rPr lang="fr-FR" sz="1050" b="1" dirty="0"/>
              <a:t>Pourquoi utiliser des objets ?</a:t>
            </a:r>
          </a:p>
          <a:p>
            <a:endParaRPr lang="fr-FR" sz="1050" dirty="0"/>
          </a:p>
          <a:p>
            <a:r>
              <a:rPr lang="fr-FR" sz="105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050" dirty="0"/>
          </a:p>
          <a:p>
            <a:r>
              <a:rPr lang="fr-FR" sz="105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050" dirty="0"/>
          </a:p>
          <a:p>
            <a:r>
              <a:rPr lang="fr-FR" sz="105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050" dirty="0"/>
          </a:p>
          <a:p>
            <a:r>
              <a:rPr lang="fr-FR" sz="105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050" dirty="0"/>
          </a:p>
          <a:p>
            <a:r>
              <a:rPr lang="fr-FR" sz="105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050" dirty="0" err="1"/>
              <a:t>append_to_list</a:t>
            </a:r>
            <a:r>
              <a:rPr lang="fr-FR" sz="1050" dirty="0"/>
              <a:t>(ma_liste, 5). Mais derrière la POO, il n'y a pas qu'un souci esthétique, loin de là.</a:t>
            </a:r>
          </a:p>
          <a:p>
            <a:endParaRPr lang="fr-FR" sz="105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95264"/>
            <a:ext cx="11882441" cy="5424562"/>
          </a:xfrm>
          <a:prstGeom prst="rect">
            <a:avLst/>
          </a:prstGeom>
          <a:noFill/>
        </p:spPr>
        <p:txBody>
          <a:bodyPr wrap="square" rtlCol="0">
            <a:spAutoFit/>
          </a:bodyPr>
          <a:lstStyle/>
          <a:p>
            <a:r>
              <a:rPr lang="fr-FR" sz="1050" b="1" dirty="0"/>
              <a:t>Choix du modèle</a:t>
            </a:r>
          </a:p>
          <a:p>
            <a:endParaRPr lang="fr-FR" sz="1050" dirty="0"/>
          </a:p>
          <a:p>
            <a:r>
              <a:rPr lang="fr-FR" sz="105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050" dirty="0"/>
          </a:p>
          <a:p>
            <a:r>
              <a:rPr lang="fr-FR" sz="105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050" dirty="0"/>
          </a:p>
          <a:p>
            <a:r>
              <a:rPr lang="fr-FR" sz="1050" dirty="0"/>
              <a:t>Pour l'instant, nous allons modéliser… une personne. C'est le premier exemple qui me soit venu à l'esprit, nous verrons bien d'autres exemples avant la fin de la partie.</a:t>
            </a:r>
          </a:p>
          <a:p>
            <a:endParaRPr lang="fr-FR" sz="1050" b="1" dirty="0"/>
          </a:p>
          <a:p>
            <a:r>
              <a:rPr lang="fr-FR" sz="1050" b="1" dirty="0"/>
              <a:t>Convention de nommage</a:t>
            </a:r>
          </a:p>
          <a:p>
            <a:endParaRPr lang="fr-FR" sz="1050" dirty="0"/>
          </a:p>
          <a:p>
            <a:r>
              <a:rPr lang="fr-FR" sz="1050" dirty="0"/>
              <a:t>Si on se réfère à la PEP 8 de Python, il est préférable d'utiliser pour des noms de classes la convention dite Camel Case.</a:t>
            </a:r>
          </a:p>
          <a:p>
            <a:endParaRPr lang="fr-FR" sz="1050" dirty="0"/>
          </a:p>
          <a:p>
            <a:r>
              <a:rPr lang="fr-FR" sz="1050" dirty="0"/>
              <a:t>Les PEP sont les « Python Enhancement Proposals », c'est à dire les propositions d'amélioration de Python.</a:t>
            </a:r>
          </a:p>
          <a:p>
            <a:endParaRPr lang="fr-FR" sz="1050" dirty="0"/>
          </a:p>
          <a:p>
            <a:r>
              <a:rPr lang="fr-FR" sz="1050" dirty="0"/>
              <a:t>Cette convention n'utilise pas le signe souligné _ pour séparer les mots. </a:t>
            </a:r>
            <a:r>
              <a:rPr lang="fr-FR" sz="1050" b="1" dirty="0"/>
              <a:t>Le principe consiste à mettre en majuscule chaque lettre débutant un mot</a:t>
            </a:r>
            <a:r>
              <a:rPr lang="fr-FR" sz="1050" dirty="0"/>
              <a:t>, par exemple :</a:t>
            </a:r>
            <a:r>
              <a:rPr lang="fr-FR" sz="1050" b="1" dirty="0"/>
              <a:t>MaClasse</a:t>
            </a:r>
            <a:r>
              <a:rPr lang="fr-FR" sz="1050" dirty="0"/>
              <a:t>.</a:t>
            </a:r>
          </a:p>
          <a:p>
            <a:endParaRPr lang="fr-FR" sz="1050" dirty="0"/>
          </a:p>
          <a:p>
            <a:r>
              <a:rPr lang="fr-FR" sz="1050" dirty="0"/>
              <a:t>C'est donc cette convention que je vais utiliser pour les noms de classes. Libre à vous d'en changer, encore une fois rien n'est imposé.</a:t>
            </a:r>
          </a:p>
          <a:p>
            <a:endParaRPr lang="fr-FR" sz="1050" dirty="0"/>
          </a:p>
          <a:p>
            <a:r>
              <a:rPr lang="fr-FR" sz="1050" dirty="0"/>
              <a:t>Pour définir une nouvelle classe, on utilise le mot-clé class.</a:t>
            </a:r>
          </a:p>
          <a:p>
            <a:endParaRPr lang="fr-FR" sz="1050" dirty="0"/>
          </a:p>
          <a:p>
            <a:r>
              <a:rPr lang="fr-FR" sz="1050" dirty="0"/>
              <a:t>Sa syntaxe est assez intuitive :</a:t>
            </a:r>
            <a:r>
              <a:rPr lang="fr-FR" sz="1050" b="1" dirty="0"/>
              <a:t>class </a:t>
            </a:r>
            <a:r>
              <a:rPr lang="fr-FR" sz="1050" b="1" dirty="0" err="1"/>
              <a:t>NomDeLaClasse</a:t>
            </a:r>
            <a:r>
              <a:rPr lang="fr-FR" sz="1050" b="1" dirty="0"/>
              <a:t>:</a:t>
            </a:r>
          </a:p>
          <a:p>
            <a:endParaRPr lang="fr-FR" sz="1050" dirty="0"/>
          </a:p>
          <a:p>
            <a:r>
              <a:rPr lang="fr-FR" sz="1050" dirty="0"/>
              <a:t>N'exécutez pas encore ce code, nous ne savons pas comment définir nos attributs et nos méthodes.</a:t>
            </a:r>
          </a:p>
          <a:p>
            <a:endParaRPr lang="fr-FR" sz="1050" dirty="0"/>
          </a:p>
          <a:p>
            <a:r>
              <a:rPr lang="fr-FR" sz="105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050" dirty="0"/>
          </a:p>
          <a:p>
            <a:r>
              <a:rPr lang="fr-FR" sz="1050" dirty="0"/>
              <a:t>Cela nous fait donc quatre attributs. Ce sont les variables internes à notre objet, qui vont le caractériser. Une personne telle que nous la modélisons sera caractérisée par son nom, son prénom, son âge et son lieu de résidence.</a:t>
            </a:r>
          </a:p>
          <a:p>
            <a:endParaRPr lang="fr-FR" sz="1050" dirty="0"/>
          </a:p>
          <a:p>
            <a:r>
              <a:rPr lang="fr-FR" sz="105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061829"/>
          </a:xfrm>
          <a:prstGeom prst="rect">
            <a:avLst/>
          </a:prstGeom>
          <a:noFill/>
        </p:spPr>
        <p:txBody>
          <a:bodyPr wrap="square" rtlCol="0">
            <a:spAutoFit/>
          </a:bodyPr>
          <a:lstStyle/>
          <a:p>
            <a:r>
              <a:rPr lang="fr-FR" sz="105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050" dirty="0"/>
          </a:p>
          <a:p>
            <a:r>
              <a:rPr lang="fr-FR" sz="1050" dirty="0"/>
              <a:t>Concrètement, un constructeur est une méthode de notre objet se chargeant de créer nos attributs. En vérité, c'est même la méthode qui sera appelée quand on voudra créer notre objet.</a:t>
            </a:r>
          </a:p>
          <a:p>
            <a:endParaRPr lang="fr-FR" sz="1050" dirty="0"/>
          </a:p>
          <a:p>
            <a:r>
              <a:rPr lang="fr-FR" sz="105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Définition de notre classe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"""Pour l'instant, on ne va définir qu'un seul attribut"""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err="1">
                <a:ln>
                  <a:noFill/>
                </a:ln>
                <a:solidFill>
                  <a:srgbClr val="FF5370"/>
                </a:solidFill>
                <a:effectLst/>
                <a:latin typeface="JetBrains Mono"/>
              </a:rPr>
              <a:t>self</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354491"/>
          </a:xfrm>
          <a:prstGeom prst="rect">
            <a:avLst/>
          </a:prstGeom>
          <a:noFill/>
        </p:spPr>
        <p:txBody>
          <a:bodyPr wrap="square" rtlCol="0">
            <a:spAutoFit/>
          </a:bodyPr>
          <a:lstStyle/>
          <a:p>
            <a:r>
              <a:rPr lang="fr-FR" sz="1050" dirty="0"/>
              <a:t>Voyons en détail :</a:t>
            </a:r>
          </a:p>
          <a:p>
            <a:endParaRPr lang="fr-FR" sz="1050" dirty="0"/>
          </a:p>
          <a:p>
            <a:r>
              <a:rPr lang="fr-FR" sz="1050" dirty="0"/>
              <a:t>    D'abord, la définition de la classe. Elle est constituée du mot-clé class, du nom de la classe et des deux points rituels « : ».</a:t>
            </a:r>
          </a:p>
          <a:p>
            <a:endParaRPr lang="fr-FR" sz="1050" dirty="0"/>
          </a:p>
          <a:p>
            <a:r>
              <a:rPr lang="fr-FR" sz="105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050" dirty="0"/>
          </a:p>
          <a:p>
            <a:r>
              <a:rPr lang="fr-FR" sz="105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050" dirty="0"/>
          </a:p>
          <a:p>
            <a:r>
              <a:rPr lang="fr-FR" sz="1050" dirty="0"/>
              <a:t>    Une nouvelle docstring. Je ne complique pas inutilement, je précise donc qu'on va simplement définir un seul attribut pour l'instant dans notre constructeur.</a:t>
            </a:r>
          </a:p>
          <a:p>
            <a:endParaRPr lang="fr-FR" sz="1050" dirty="0"/>
          </a:p>
          <a:p>
            <a:r>
              <a:rPr lang="fr-FR" sz="105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méthode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"""Constructeur de notre classe. Chaque attribut va être instancié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avec une valeur par défaut... original"""</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Dupont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33</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Paris</a:t>
            </a:r>
          </a:p>
          <a:p>
            <a:endParaRPr lang="fr-FR" sz="1050" dirty="0">
              <a:solidFill>
                <a:schemeClr val="bg1"/>
              </a:solidFill>
            </a:endParaRP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23412"/>
          </a:xfrm>
          <a:prstGeom prst="rect">
            <a:avLst/>
          </a:prstGeom>
          <a:noFill/>
        </p:spPr>
        <p:txBody>
          <a:bodyPr wrap="square" rtlCol="0">
            <a:spAutoFit/>
          </a:bodyPr>
          <a:lstStyle/>
          <a:p>
            <a:r>
              <a:rPr lang="fr-FR" sz="105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050" dirty="0"/>
          </a:p>
          <a:p>
            <a:r>
              <a:rPr lang="fr-FR" sz="105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023568"/>
            <a:ext cx="11882441"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 caractérisée par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485914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"Bernard"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'Micado'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'Bernard'</a:t>
            </a:r>
            <a:br>
              <a:rPr lang="fr-FR" altLang="fr-FR" sz="1050" dirty="0">
                <a:solidFill>
                  <a:srgbClr val="89DDFF"/>
                </a:solidFill>
                <a:latin typeface="JetBrains Mono"/>
              </a:rPr>
            </a:br>
            <a:r>
              <a:rPr kumimoji="0" lang="fr-FR" altLang="fr-FR" sz="1050" b="0" i="0" u="none" strike="noStrike" cap="none" normalizeH="0" baseline="0" dirty="0" err="1">
                <a:ln>
                  <a:noFill/>
                </a:ln>
                <a:solidFill>
                  <a:srgbClr val="C3CEE3"/>
                </a:solidFill>
                <a:effectLst/>
                <a:latin typeface="JetBrains Mono"/>
              </a:rPr>
              <a:t>bernard</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33</a:t>
            </a: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15498"/>
          </a:xfrm>
          <a:prstGeom prst="rect">
            <a:avLst/>
          </a:prstGeom>
          <a:noFill/>
        </p:spPr>
        <p:txBody>
          <a:bodyPr wrap="square" rtlCol="0">
            <a:spAutoFit/>
          </a:bodyPr>
          <a:lstStyle/>
          <a:p>
            <a:r>
              <a:rPr lang="fr-FR" sz="105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 premier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2</a:t>
            </a:r>
          </a:p>
          <a:p>
            <a:endParaRPr lang="fr-FR" sz="1050" dirty="0">
              <a:solidFill>
                <a:schemeClr val="bg1"/>
              </a:solidFill>
            </a:endParaRP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15498"/>
          </a:xfrm>
          <a:prstGeom prst="rect">
            <a:avLst/>
          </a:prstGeom>
          <a:noFill/>
        </p:spPr>
        <p:txBody>
          <a:bodyPr wrap="square" rtlCol="0">
            <a:spAutoFit/>
          </a:bodyPr>
          <a:lstStyle/>
          <a:p>
            <a:r>
              <a:rPr lang="fr-FR" sz="105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15498"/>
          </a:xfrm>
          <a:prstGeom prst="rect">
            <a:avLst/>
          </a:prstGeom>
          <a:noFill/>
        </p:spPr>
        <p:txBody>
          <a:bodyPr wrap="square" rtlCol="0">
            <a:spAutoFit/>
          </a:bodyPr>
          <a:lstStyle/>
          <a:p>
            <a:r>
              <a:rPr lang="fr-FR" sz="105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061829"/>
          </a:xfrm>
          <a:prstGeom prst="rect">
            <a:avLst/>
          </a:prstGeom>
          <a:noFill/>
        </p:spPr>
        <p:txBody>
          <a:bodyPr wrap="square" rtlCol="0">
            <a:spAutoFit/>
          </a:bodyPr>
          <a:lstStyle/>
          <a:p>
            <a:r>
              <a:rPr lang="fr-FR" sz="105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050" dirty="0"/>
          </a:p>
          <a:p>
            <a:r>
              <a:rPr lang="fr-FR" sz="1050" dirty="0"/>
              <a:t>Pour créer nos premières méthodes, nous allons modéliser… un tableau. Un tableau noir, oui c'est très bien.</a:t>
            </a:r>
          </a:p>
          <a:p>
            <a:endParaRPr lang="fr-FR" sz="1050" dirty="0"/>
          </a:p>
          <a:p>
            <a:r>
              <a:rPr lang="fr-FR" sz="105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15498"/>
          </a:xfrm>
          <a:prstGeom prst="rect">
            <a:avLst/>
          </a:prstGeom>
          <a:noFill/>
        </p:spPr>
        <p:txBody>
          <a:bodyPr wrap="square" rtlCol="0">
            <a:spAutoFit/>
          </a:bodyPr>
          <a:lstStyle/>
          <a:p>
            <a:r>
              <a:rPr lang="fr-FR" sz="105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message_a_ecrire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"Coooool ! Ce sont les vacances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"Joyeux Noël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fr-FR" altLang="fr-FR" sz="1050" dirty="0">
                <a:solidFill>
                  <a:srgbClr val="89DDFF"/>
                </a:solidFill>
                <a:latin typeface="JetBrains Mono"/>
              </a:rPr>
              <a:t>&gt;&gt;&gt;</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Coooool ! Ce sont les vacances !</a:t>
            </a:r>
          </a:p>
          <a:p>
            <a:pPr eaLnBrk="0" fontAlgn="base" hangingPunct="0">
              <a:spcBef>
                <a:spcPct val="0"/>
              </a:spcBef>
              <a:spcAft>
                <a:spcPct val="0"/>
              </a:spcAft>
            </a:pPr>
            <a:r>
              <a:rPr lang="fr-FR" altLang="fr-FR" sz="1050" dirty="0">
                <a:solidFill>
                  <a:srgbClr val="89DDFF"/>
                </a:solidFill>
                <a:latin typeface="JetBrains Mono"/>
              </a:rPr>
              <a:t>&gt;&gt;&gt;  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192908"/>
          </a:xfrm>
          <a:prstGeom prst="rect">
            <a:avLst/>
          </a:prstGeom>
          <a:noFill/>
        </p:spPr>
        <p:txBody>
          <a:bodyPr wrap="square" rtlCol="0">
            <a:spAutoFit/>
          </a:bodyPr>
          <a:lstStyle/>
          <a:p>
            <a:r>
              <a:rPr lang="fr-FR" sz="1050" dirty="0"/>
              <a:t>Notre méthode ecrire se charge d'écrire sur notre surface, en rajoutant un saut de ligne pour séparer chaque message.</a:t>
            </a:r>
          </a:p>
          <a:p>
            <a:endParaRPr lang="fr-FR" sz="1050" dirty="0"/>
          </a:p>
          <a:p>
            <a:r>
              <a:rPr lang="fr-FR" sz="1050" dirty="0"/>
              <a:t>On retrouve ici notre paramètre self. Il est temps de voir un peu plus en détail à quoi il sert.</a:t>
            </a:r>
          </a:p>
          <a:p>
            <a:endParaRPr lang="fr-FR" sz="1050" b="1" dirty="0"/>
          </a:p>
          <a:p>
            <a:r>
              <a:rPr lang="fr-FR" sz="1050" b="1" dirty="0"/>
              <a:t>Le paramètre self</a:t>
            </a:r>
          </a:p>
          <a:p>
            <a:endParaRPr lang="fr-FR" sz="1050" dirty="0"/>
          </a:p>
          <a:p>
            <a:r>
              <a:rPr lang="fr-FR" sz="1050" dirty="0"/>
              <a:t>Dans nos méthodes d'instance, qu'on appelle également des méthodes d'objet, on trouve dans la définition ce paramètre self. L'heure est venue de comprendre ce qu'il signifie.</a:t>
            </a:r>
          </a:p>
          <a:p>
            <a:endParaRPr lang="fr-FR" sz="1050" dirty="0"/>
          </a:p>
          <a:p>
            <a:r>
              <a:rPr lang="fr-FR" sz="105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050" dirty="0"/>
          </a:p>
          <a:p>
            <a:r>
              <a:rPr lang="fr-FR" sz="105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bound method 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 of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0x00B3F3F0</a:t>
            </a:r>
            <a:r>
              <a:rPr kumimoji="0" lang="fr-FR" altLang="fr-FR" sz="1050" b="0" i="0" u="none" strike="noStrike" cap="none" normalizeH="0" baseline="0" dirty="0">
                <a:ln>
                  <a:noFill/>
                </a:ln>
                <a:solidFill>
                  <a:srgbClr val="89DDFF"/>
                </a:solidFill>
                <a:effectLst/>
                <a:latin typeface="JetBrains Mono"/>
              </a:rPr>
              <a:t>&gt;&gt;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&lt;</a:t>
            </a:r>
            <a:r>
              <a:rPr kumimoji="0" lang="fr-FR" altLang="fr-FR" sz="1050" b="0" i="0" u="none" strike="noStrike" cap="none" normalizeH="0" baseline="0" dirty="0">
                <a:ln>
                  <a:noFill/>
                </a:ln>
                <a:solidFill>
                  <a:srgbClr val="C3CEE3"/>
                </a:solidFill>
                <a:effectLst/>
                <a:latin typeface="JetBrains Mono"/>
              </a:rPr>
              <a:t>function ecrire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Help on function ecrire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module __main__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Méthode permettant d</a:t>
            </a:r>
            <a:r>
              <a:rPr kumimoji="0" lang="fr-FR" altLang="fr-FR" sz="1050" b="0" i="0" u="none" strike="noStrike" cap="none" normalizeH="0" baseline="0" dirty="0">
                <a:ln>
                  <a:noFill/>
                </a:ln>
                <a:solidFill>
                  <a:srgbClr val="C3E88D"/>
                </a:solidFill>
                <a:effectLst/>
                <a:latin typeface="JetBrains Mono"/>
              </a:rPr>
              <a:t>'écrire sur la surface du tableau.</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 la surface n</a:t>
            </a:r>
            <a:r>
              <a:rPr kumimoji="0" lang="fr-FR" altLang="fr-FR" sz="1050" b="0" i="0" u="none" strike="noStrike" cap="none" normalizeH="0" baseline="0" dirty="0">
                <a:ln>
                  <a:noFill/>
                </a:ln>
                <a:solidFill>
                  <a:srgbClr val="C3E88D"/>
                </a:solidFill>
                <a:effectLst/>
                <a:latin typeface="JetBrains Mono"/>
              </a:rPr>
              <a:t>'est pas vide, on saute une ligne avant de rajouter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 message à écrire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"essai"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'essai'</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2516073"/>
          </a:xfrm>
          <a:prstGeom prst="rect">
            <a:avLst/>
          </a:prstGeom>
          <a:noFill/>
        </p:spPr>
        <p:txBody>
          <a:bodyPr wrap="square" rtlCol="0">
            <a:spAutoFit/>
          </a:bodyPr>
          <a:lstStyle/>
          <a:p>
            <a:r>
              <a:rPr lang="fr-FR" sz="105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050" dirty="0"/>
          </a:p>
          <a:p>
            <a:r>
              <a:rPr lang="fr-FR" sz="1050" dirty="0"/>
              <a:t>Pour résumer, quand vous devez travailler dans une méthode de l'objet sur l'objet lui-même, vous allez passer par self.</a:t>
            </a:r>
          </a:p>
          <a:p>
            <a:endParaRPr lang="fr-FR" sz="1050" dirty="0"/>
          </a:p>
          <a:p>
            <a:r>
              <a:rPr lang="fr-FR" sz="105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050" dirty="0"/>
          </a:p>
          <a:p>
            <a:r>
              <a:rPr lang="fr-FR" sz="1050" dirty="0"/>
              <a:t>N'est-ce pas effectivement plutôt long de devoir toujours travailler avec self à chaque fois qu'on souhaite faire appel à l'objet ?</a:t>
            </a:r>
          </a:p>
          <a:p>
            <a:endParaRPr lang="fr-FR" sz="1050" dirty="0"/>
          </a:p>
          <a:p>
            <a:r>
              <a:rPr lang="fr-FR" sz="105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050" dirty="0"/>
          </a:p>
          <a:p>
            <a:r>
              <a:rPr lang="fr-FR" sz="105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13190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surface sur laquelle on peut écrire,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que l'on peut lire et effacer, par jeu de méthodes. L'attribut modifié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'surface'"""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"""Par défaut, notre surface est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message_a_ecrire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permettant d'écrire sur la surface du tableau. Si la surface n'est pas vide, on saute une ligne avant de rajouter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message à écrire"""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\n</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message_a_écrire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se charge d'afficher, grâce à print,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permet d'effacer la surface du tableau"""</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surface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tab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TableauNoir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ecrire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forme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Salut tout le monde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forme ?</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effacer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tab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lire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528753"/>
            <a:ext cx="11882441" cy="900246"/>
          </a:xfrm>
          <a:prstGeom prst="rect">
            <a:avLst/>
          </a:prstGeom>
          <a:noFill/>
        </p:spPr>
        <p:txBody>
          <a:bodyPr wrap="square" rtlCol="0">
            <a:spAutoFit/>
          </a:bodyPr>
          <a:lstStyle/>
          <a:p>
            <a:r>
              <a:rPr lang="fr-FR" sz="1050" b="1" dirty="0"/>
              <a:t>Méthodes de classe et méthodes statiques</a:t>
            </a:r>
          </a:p>
          <a:p>
            <a:endParaRPr lang="fr-FR" sz="1050" dirty="0"/>
          </a:p>
          <a:p>
            <a:r>
              <a:rPr lang="fr-FR" sz="105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05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42860" y="3492460"/>
            <a:ext cx="1188244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classe possède un attribut de classe qui s'incrémente à chaque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fois que l'on crée un objet de ce type"""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Le compteur vaut 0 au départ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"""À chaque fois qu'on crée un objet, on incrémente le compteur"""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de classe affichant combien d'objets ont été créés"""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"Jusqu'à présent, {} objets ont été créés."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objets_crees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combien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classmethod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328</a:t>
            </a:fld>
            <a:endParaRPr lang="fr-FR" dirty="0"/>
          </a:p>
        </p:txBody>
      </p:sp>
      <p:sp>
        <p:nvSpPr>
          <p:cNvPr id="11" name="Rectangle 2">
            <a:extLst>
              <a:ext uri="{FF2B5EF4-FFF2-40B4-BE49-F238E27FC236}">
                <a16:creationId xmlns:a16="http://schemas.microsoft.com/office/drawing/2014/main" id="{2196177B-EF36-4406-8BBD-C5091BEF9AD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675070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0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1 objets ont été créés.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Compteur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combien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Jusqu</a:t>
            </a:r>
            <a:r>
              <a:rPr kumimoji="0" lang="fr-FR" altLang="fr-FR" sz="1050" b="0" i="0" u="none" strike="noStrike" cap="none" normalizeH="0" baseline="0" dirty="0">
                <a:ln>
                  <a:noFill/>
                </a:ln>
                <a:solidFill>
                  <a:srgbClr val="C3E88D"/>
                </a:solidFill>
                <a:effectLst/>
                <a:latin typeface="JetBrains Mono"/>
              </a:rPr>
              <a:t>'à présent, 2 objets ont été créés.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53916"/>
          </a:xfrm>
          <a:prstGeom prst="rect">
            <a:avLst/>
          </a:prstGeom>
          <a:noFill/>
        </p:spPr>
        <p:txBody>
          <a:bodyPr wrap="square" rtlCol="0">
            <a:spAutoFit/>
          </a:bodyPr>
          <a:lstStyle/>
          <a:p>
            <a:r>
              <a:rPr lang="fr-FR" sz="105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031325"/>
          </a:xfrm>
          <a:prstGeom prst="rect">
            <a:avLst/>
          </a:prstGeom>
          <a:noFill/>
        </p:spPr>
        <p:txBody>
          <a:bodyPr wrap="square" rtlCol="0">
            <a:spAutoFit/>
          </a:bodyPr>
          <a:lstStyle/>
          <a:p>
            <a:r>
              <a:rPr lang="fr-FR" sz="1050" dirty="0"/>
              <a:t>Une méthode de classe prend en premier paramètre non pas self mais cls. Ce paramètre contient la classe (ici Compteur).</a:t>
            </a:r>
          </a:p>
          <a:p>
            <a:endParaRPr lang="fr-FR" sz="1050" dirty="0"/>
          </a:p>
          <a:p>
            <a:r>
              <a:rPr lang="fr-FR" sz="1050" dirty="0"/>
              <a:t>Notez que vous pouvez appeler la méthode de classe depuis un objet instancié sur la classe. Vous auriez par exemple pu écrire a.combien().</a:t>
            </a:r>
          </a:p>
          <a:p>
            <a:endParaRPr lang="fr-FR" sz="1050" dirty="0"/>
          </a:p>
          <a:p>
            <a:r>
              <a:rPr lang="fr-FR" sz="1050" dirty="0"/>
              <a:t>Enfin, pour que Python reconnaisse une méthode de classe, il faut appeler la fonction class method qui prend en paramètre la méthode que l'on veut convertir et renvoie la méthode convertie.</a:t>
            </a:r>
          </a:p>
          <a:p>
            <a:endParaRPr lang="fr-FR" sz="1050" dirty="0"/>
          </a:p>
          <a:p>
            <a:r>
              <a:rPr lang="fr-FR" sz="1050" dirty="0"/>
              <a:t>Si vous êtes un peu perdus, retenez la syntaxe de l'exemple. La plupart du temps, vous définirez des méthodes d'instance comme nous l'avons vu plutôt que des méthodes de classe.</a:t>
            </a:r>
          </a:p>
          <a:p>
            <a:endParaRPr lang="fr-FR" sz="1050" dirty="0"/>
          </a:p>
          <a:p>
            <a:r>
              <a:rPr lang="fr-FR" sz="105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050" dirty="0"/>
          </a:p>
          <a:p>
            <a:r>
              <a:rPr lang="fr-FR" sz="105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900246"/>
          </a:xfrm>
          <a:prstGeom prst="rect">
            <a:avLst/>
          </a:prstGeom>
          <a:noFill/>
        </p:spPr>
        <p:txBody>
          <a:bodyPr wrap="square" rtlCol="0">
            <a:spAutoFit/>
          </a:bodyPr>
          <a:lstStyle/>
          <a:p>
            <a:r>
              <a:rPr lang="fr-FR" sz="105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050" dirty="0"/>
          </a:p>
          <a:p>
            <a:r>
              <a:rPr lang="fr-FR" sz="105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setattr()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4474056"/>
            <a:ext cx="11715748" cy="253916"/>
          </a:xfrm>
          <a:prstGeom prst="rect">
            <a:avLst/>
          </a:prstGeom>
          <a:noFill/>
        </p:spPr>
        <p:txBody>
          <a:bodyPr wrap="square" rtlCol="0">
            <a:spAutoFit/>
          </a:bodyPr>
          <a:lstStyle/>
          <a:p>
            <a:r>
              <a:rPr lang="fr-FR" sz="105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767175"/>
            <a:ext cx="11715748"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my_object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5168549"/>
            <a:ext cx="11715748" cy="415498"/>
          </a:xfrm>
          <a:prstGeom prst="rect">
            <a:avLst/>
          </a:prstGeom>
          <a:noFill/>
        </p:spPr>
        <p:txBody>
          <a:bodyPr wrap="square" rtlCol="0">
            <a:spAutoFit/>
          </a:bodyPr>
          <a:lstStyle/>
          <a:p>
            <a:r>
              <a:rPr lang="fr-FR" sz="1050" dirty="0"/>
              <a:t>Il s'agit simplement d'une autre notation.</a:t>
            </a:r>
          </a:p>
          <a:p>
            <a:r>
              <a:rPr lang="fr-FR" sz="1050" dirty="0"/>
              <a:t>Dans notre cas, utiliser cette méthode est bien plus utile car nous nous situons à l'intérieur d'une boucle (nous souhaitons utiliser les variables </a:t>
            </a:r>
            <a:r>
              <a:rPr lang="fr-FR" sz="1050" dirty="0">
                <a:highlight>
                  <a:srgbClr val="C0C0C0"/>
                </a:highlight>
              </a:rPr>
              <a:t>attr_name</a:t>
            </a:r>
            <a:r>
              <a:rPr lang="fr-FR" sz="1050" dirty="0"/>
              <a:t> et </a:t>
            </a:r>
            <a:r>
              <a:rPr lang="fr-FR" sz="1050" dirty="0">
                <a:highlight>
                  <a:srgbClr val="C0C0C0"/>
                </a:highlight>
              </a:rPr>
              <a:t>attr_value</a:t>
            </a:r>
            <a:r>
              <a:rPr lang="fr-FR" sz="105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150069"/>
            <a:ext cx="11715748"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agent_attributes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"neuroticism"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0.0739192627121713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"language"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"Shona"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"latitude"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19.922097800281783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"country_tld"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"zw"</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"income"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"longitude"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29.798455535838603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"religion"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"syncretic"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"extraversion"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1.051833688742943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"date_of_birth"</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"2005-01-10"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0.1441229877537559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"id_str"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"LB3-3Cl"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"conscientiousness"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0.2419104411765549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"internet"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"country_name"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"Zimbabwe"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"openness"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0.024607605122172617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6636726630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first_agent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first_agent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agreeableness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agent_attributes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attr_value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722137"/>
            <a:ext cx="10894329"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maclass 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classe de test tout simplement"""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193899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Créons un objet de la classe Test</a:t>
            </a: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Test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un_test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afficher_attribut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lang="fr-FR" altLang="fr-FR" sz="1200" dirty="0">
                <a:solidFill>
                  <a:srgbClr val="89DDFF"/>
                </a:solidFill>
                <a:latin typeface="JetBrains Mono"/>
              </a:rPr>
              <a:t>&gt;&gt;&gt; Mon attribut est ok.</a:t>
            </a:r>
            <a:br>
              <a:rPr lang="fr-FR" altLang="fr-FR" sz="1200" dirty="0">
                <a:solidFill>
                  <a:srgbClr val="89DDFF"/>
                </a:solidFill>
                <a:latin typeface="JetBrains Mono"/>
              </a:rPr>
            </a:br>
            <a:r>
              <a:rPr lang="fr-FR" altLang="fr-FR" sz="1200" dirty="0">
                <a:solidFill>
                  <a:srgbClr val="89DDFF"/>
                </a:solidFill>
                <a:latin typeface="JetBrains Mono"/>
              </a:rPr>
              <a:t>dir(un_test)</a:t>
            </a:r>
            <a:br>
              <a:rPr lang="fr-FR" altLang="fr-FR" sz="1200" dirty="0">
                <a:solidFill>
                  <a:srgbClr val="89DDFF"/>
                </a:solidFill>
                <a:latin typeface="JetBrains Mono"/>
              </a:rPr>
            </a:br>
            <a:r>
              <a:rPr lang="fr-FR" altLang="fr-FR" sz="1200" dirty="0">
                <a:solidFill>
                  <a:srgbClr val="89DDFF"/>
                </a:solidFill>
                <a:latin typeface="JetBrains Mono"/>
              </a:rPr>
              <a:t>&gt;&gt;&gt; ['__class__', '__delattr__', '__dict__', '__doc__', '__eq__', '__format__', '__g</a:t>
            </a:r>
            <a:br>
              <a:rPr lang="fr-FR" altLang="fr-FR" sz="1200" dirty="0">
                <a:solidFill>
                  <a:srgbClr val="89DDFF"/>
                </a:solidFill>
                <a:latin typeface="JetBrains Mono"/>
              </a:rPr>
            </a:br>
            <a:r>
              <a:rPr lang="fr-FR" altLang="fr-FR" sz="1200" dirty="0">
                <a:solidFill>
                  <a:srgbClr val="89DDFF"/>
                </a:solidFill>
                <a:latin typeface="JetBrains Mono"/>
              </a:rPr>
              <a:t>e__', '__getattribute__', '__gt__', '__hash__', '__init__', '__le__', '__lt__',</a:t>
            </a:r>
            <a:br>
              <a:rPr lang="fr-FR" altLang="fr-FR" sz="1200" dirty="0">
                <a:solidFill>
                  <a:srgbClr val="89DDFF"/>
                </a:solidFill>
                <a:latin typeface="JetBrains Mono"/>
              </a:rPr>
            </a:br>
            <a:r>
              <a:rPr lang="fr-FR" altLang="fr-FR" sz="1200" dirty="0">
                <a:solidFill>
                  <a:srgbClr val="89DDFF"/>
                </a:solidFill>
                <a:latin typeface="JetBrains Mono"/>
              </a:rPr>
              <a:t>'__module__', '__ne__', '__new__', '__reduce__', '__reduce_ex__', '__repr__', '_</a:t>
            </a:r>
            <a:br>
              <a:rPr lang="fr-FR" altLang="fr-FR" sz="1200" dirty="0">
                <a:solidFill>
                  <a:srgbClr val="89DDFF"/>
                </a:solidFill>
                <a:latin typeface="JetBrains Mono"/>
              </a:rPr>
            </a:br>
            <a:r>
              <a:rPr lang="fr-FR" altLang="fr-FR" sz="1200" dirty="0">
                <a:solidFill>
                  <a:srgbClr val="89DDFF"/>
                </a:solidFill>
                <a:latin typeface="JetBrains Mono"/>
              </a:rPr>
              <a:t>_setattr__', '__sizeof__', '__str__', '__subclasshook__', '__weakref__', 'affich</a:t>
            </a:r>
            <a:br>
              <a:rPr lang="fr-FR" altLang="fr-FR" sz="1200" dirty="0">
                <a:solidFill>
                  <a:srgbClr val="89DDFF"/>
                </a:solidFill>
                <a:latin typeface="JetBrains Mono"/>
              </a:rPr>
            </a:br>
            <a:r>
              <a:rPr lang="fr-FR" altLang="fr-FR" sz="1200" dirty="0">
                <a:solidFill>
                  <a:srgbClr val="89DDFF"/>
                </a:solidFill>
                <a:latin typeface="JetBrains Mono"/>
              </a:rPr>
              <a:t>er_attribut', 'mon_attribut']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332</a:t>
            </a:fld>
            <a:endParaRPr lang="fr-FR" dirty="0"/>
          </a:p>
        </p:txBody>
      </p:sp>
      <p:sp>
        <p:nvSpPr>
          <p:cNvPr id="11" name="Rectangle 2">
            <a:extLst>
              <a:ext uri="{FF2B5EF4-FFF2-40B4-BE49-F238E27FC236}">
                <a16:creationId xmlns:a16="http://schemas.microsoft.com/office/drawing/2014/main" id="{6159EF3B-8A9A-437A-A803-7FE88419B4A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3206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1024655"/>
            <a:ext cx="1095524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05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050" dirty="0"/>
              <a:t>contente de renvoyer tout ce qu'il y a dans l'objet, sans distinction.</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Euh, c'est quoi tout cela ? On n'a jamais défini toutes ces méthodes ou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Non, en effet. Nous verrons plus loin qu'il s'agit de méthodes spéciales utiles à Python.</a:t>
            </a:r>
          </a:p>
          <a:p>
            <a:pPr lvl="0" eaLnBrk="0" fontAlgn="base" hangingPunct="0">
              <a:spcBef>
                <a:spcPct val="0"/>
              </a:spcBef>
              <a:spcAft>
                <a:spcPct val="0"/>
              </a:spcAft>
            </a:pPr>
            <a:r>
              <a:rPr lang="fr-FR" altLang="fr-FR" sz="1050" dirty="0"/>
              <a:t>L'attribut spécial__dict__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05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"""Une classe de test tout simplement"""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chargée d'afficher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la même chose."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"peu importe les données de l'objet ou de la 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staticmethod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afficher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'__class__'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'__doc__'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'__format__'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__getattribute__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__gt__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__hash__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__init__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__le__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__lt__</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'__module__'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'__reduce_ex__'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_setattr__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__sizeof__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__str__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__subclasshook__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__weakref__</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affich</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er_attribut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mon_attribut</a:t>
            </a:r>
            <a:r>
              <a:rPr kumimoji="0" lang="fr-FR" altLang="fr-FR" sz="1050" b="0" i="0" u="none" strike="noStrike" cap="none" normalizeH="0" baseline="0" dirty="0">
                <a:ln>
                  <a:noFill/>
                </a:ln>
                <a:solidFill>
                  <a:srgbClr val="C3E88D"/>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333</a:t>
            </a:fld>
            <a:endParaRPr lang="fr-FR" dirty="0"/>
          </a:p>
        </p:txBody>
      </p:sp>
      <p:sp>
        <p:nvSpPr>
          <p:cNvPr id="11" name="Rectangle 2">
            <a:extLst>
              <a:ext uri="{FF2B5EF4-FFF2-40B4-BE49-F238E27FC236}">
                <a16:creationId xmlns:a16="http://schemas.microsoft.com/office/drawing/2014/main" id="{46150855-9346-4651-82B8-2FC2B6941E5F}"/>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3948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77623"/>
            <a:ext cx="94128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Créons un objet de la classe Test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br>
              <a:rPr kumimoji="0" lang="fr-FR" altLang="fr-FR" sz="1050" b="0" i="1"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75993"/>
            <a:ext cx="1188244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"mon_attribut"</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"plus ok"</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Mon attribut est plus ok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2040853"/>
            <a:ext cx="108622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Pourquoi « attribut spécial »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05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Peut-on modifier ce dictionnaire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73360"/>
            <a:ext cx="89675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050" dirty="0"/>
              <a:t>d'écrireobjet.attribut = valeurqueobjet.__dict__[nom_attribut]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0" y="847175"/>
            <a:ext cx="11882441" cy="283923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Class ClassTest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instance_method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instance_method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f’’Called class_method of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take the class as parameter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@staticmethod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‘’Called static_method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method doesn’t have a parameter cls or self and have @staticmethod on top. This methods don’t get anything when you call them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class_method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python will pass the class (ClassTest) as the argument to the parameter cls. So you don’t need an instance or object you can directly call the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ClassTest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static_method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Here python will just called that method</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Called class_method of &lt;class '__main__.ClassTest'&gt;</a:t>
            </a:r>
          </a:p>
          <a:p>
            <a:pPr eaLnBrk="0" fontAlgn="base" hangingPunct="0">
              <a:spcBef>
                <a:spcPct val="0"/>
              </a:spcBef>
              <a:spcAft>
                <a:spcPct val="0"/>
              </a:spcAft>
            </a:pPr>
            <a:r>
              <a:rPr lang="fr-FR" altLang="fr-FR" sz="1050" dirty="0">
                <a:solidFill>
                  <a:srgbClr val="89DDFF"/>
                </a:solidFill>
                <a:latin typeface="JetBrains Mono"/>
              </a:rPr>
              <a:t>&gt;&gt;&gt; </a:t>
            </a:r>
            <a:r>
              <a:rPr lang="en-US" altLang="fr-FR" sz="1050" dirty="0">
                <a:solidFill>
                  <a:srgbClr val="89DDFF"/>
                </a:solidFill>
                <a:latin typeface="JetBrains Mono"/>
              </a:rPr>
              <a:t>Called static_method.</a:t>
            </a:r>
            <a:endParaRPr lang="fr-FR" alt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1061829"/>
          </a:xfrm>
          <a:prstGeom prst="rect">
            <a:avLst/>
          </a:prstGeom>
          <a:noFill/>
        </p:spPr>
        <p:txBody>
          <a:bodyPr wrap="square" rtlCol="0">
            <a:spAutoFit/>
          </a:bodyPr>
          <a:lstStyle/>
          <a:p>
            <a:r>
              <a:rPr lang="en-US" sz="1050" b="1" dirty="0"/>
              <a:t>Instance methods</a:t>
            </a:r>
            <a:r>
              <a:rPr lang="en-US" sz="1050"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sz="1050" dirty="0"/>
          </a:p>
          <a:p>
            <a:r>
              <a:rPr lang="en-US" sz="1050" b="1" dirty="0"/>
              <a:t>Class methods</a:t>
            </a:r>
            <a:r>
              <a:rPr lang="en-US" sz="1050" dirty="0"/>
              <a:t> are used often as factories </a:t>
            </a:r>
          </a:p>
          <a:p>
            <a:endParaRPr lang="en-US" sz="1050" dirty="0"/>
          </a:p>
          <a:p>
            <a:r>
              <a:rPr lang="en-US" sz="1050" b="1" dirty="0"/>
              <a:t>Static methods</a:t>
            </a:r>
            <a:r>
              <a:rPr lang="en-US" sz="1050" dirty="0"/>
              <a:t> are used to just place a method inside a class</a:t>
            </a:r>
            <a:endParaRPr lang="fr-FR" sz="1050" dirty="0"/>
          </a:p>
        </p:txBody>
      </p:sp>
    </p:spTree>
    <p:extLst>
      <p:ext uri="{BB962C8B-B14F-4D97-AF65-F5344CB8AC3E}">
        <p14:creationId xmlns:p14="http://schemas.microsoft.com/office/powerpoint/2010/main" val="13246500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336</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731243"/>
          </a:xfrm>
          <a:prstGeom prst="rect">
            <a:avLst/>
          </a:prstGeom>
          <a:noFill/>
        </p:spPr>
        <p:txBody>
          <a:bodyPr wrap="square" rtlCol="0">
            <a:spAutoFit/>
          </a:bodyPr>
          <a:lstStyle/>
          <a:p>
            <a:r>
              <a:rPr lang="en-US" sz="1050" dirty="0"/>
              <a:t>There are 3 types of methods:</a:t>
            </a:r>
          </a:p>
          <a:p>
            <a:pPr marL="342900" indent="-342900">
              <a:buFont typeface="+mj-lt"/>
              <a:buAutoNum type="arabicPeriod"/>
            </a:pPr>
            <a:r>
              <a:rPr lang="en-US" sz="1050" dirty="0"/>
              <a:t>One which take an instance as first argument</a:t>
            </a:r>
          </a:p>
          <a:p>
            <a:pPr marL="342900" indent="-342900">
              <a:buFont typeface="+mj-lt"/>
              <a:buAutoNum type="arabicPeriod"/>
            </a:pPr>
            <a:r>
              <a:rPr lang="en-US" sz="1050" dirty="0"/>
              <a:t>A second one which take a class as argument</a:t>
            </a:r>
          </a:p>
          <a:p>
            <a:pPr marL="342900" indent="-342900">
              <a:buFont typeface="+mj-lt"/>
              <a:buAutoNum type="arabicPeriod"/>
            </a:pPr>
            <a:r>
              <a:rPr lang="en-US" sz="1050" dirty="0"/>
              <a:t>A third one which take nothing as argument</a:t>
            </a:r>
          </a:p>
          <a:p>
            <a:r>
              <a:rPr lang="en-US" sz="1050" dirty="0"/>
              <a:t>Class method are used when you want something to have access to the class</a:t>
            </a:r>
            <a:endParaRPr lang="fr-FR" sz="105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a:t>
            </a:r>
            <a:r>
              <a:rPr lang="fr-FR" altLang="fr-FR" sz="900" dirty="0" err="1">
                <a:solidFill>
                  <a:srgbClr val="C3E88D"/>
                </a:solidFill>
                <a:latin typeface="JetBrains Mono"/>
              </a:rPr>
              <a:t>here’s</a:t>
            </a:r>
            <a:r>
              <a:rPr lang="fr-FR" altLang="fr-FR" sz="900" dirty="0">
                <a:solidFill>
                  <a:srgbClr val="C3E88D"/>
                </a:solidFill>
                <a:latin typeface="JetBrains Mono"/>
              </a:rPr>
              <a:t>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`Class.method(object)`,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two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a:t>
            </a:r>
            <a:r>
              <a:rPr kumimoji="0" lang="fr-FR" altLang="fr-FR" sz="900" b="0" i="0" u="none" strike="noStrike" cap="none" normalizeH="0" baseline="0" dirty="0" err="1">
                <a:ln>
                  <a:noFill/>
                </a:ln>
                <a:solidFill>
                  <a:srgbClr val="C3E88D"/>
                </a:solidFill>
                <a:effectLst/>
                <a:latin typeface="JetBrains Mono"/>
              </a:rPr>
              <a:t>because</a:t>
            </a:r>
            <a:r>
              <a:rPr kumimoji="0" lang="fr-FR" altLang="fr-FR" sz="900" b="0" i="0" u="none" strike="noStrike" cap="none" normalizeH="0" baseline="0" dirty="0">
                <a:ln>
                  <a:noFill/>
                </a:ln>
                <a:solidFill>
                  <a:srgbClr val="C3E88D"/>
                </a:solidFill>
                <a:effectLst/>
                <a:latin typeface="JetBrains Mono"/>
              </a:rPr>
              <a:t>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two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my_object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4478149"/>
          </a:xfrm>
          <a:prstGeom prst="rect">
            <a:avLst/>
          </a:prstGeom>
          <a:solidFill>
            <a:schemeClr val="tx1"/>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TYPES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book_type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weight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f"&lt;Book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book_type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weighing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weight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rapplel cls means class and here it can be replaced by Book.</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page_weight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hardcover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"Harry Potter"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light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paperback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 101"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light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Harry Potter, hardcover, weighing 1500g&gt;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338</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two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two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two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new_number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static_number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from_sum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`from_sum`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`from_sum`,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`from_sum`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`Euro.from_sum()`,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`FixedFloat.from_sum()`,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688757" y="1909120"/>
            <a:ext cx="7127272"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En résumé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se définissent comme des fonctions, sauf qu'elles se trouvent dans le corps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Les méthodes d'instance prennent en premier paramètre self, l'instance de l'objet manipulé.</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construit une instance de classe en appelant son constructeur, une méthode d'instance appelée__init__.</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352</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01161" y="4924425"/>
            <a:ext cx="8758238" cy="415498"/>
          </a:xfrm>
          <a:prstGeom prst="rect">
            <a:avLst/>
          </a:prstGeom>
          <a:noFill/>
        </p:spPr>
        <p:txBody>
          <a:bodyPr wrap="square" rtlCol="0">
            <a:spAutoFit/>
          </a:bodyPr>
          <a:lstStyle/>
          <a:p>
            <a:r>
              <a:rPr lang="fr-FR" sz="1050"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129545" y="3015613"/>
            <a:ext cx="1802087" cy="253916"/>
          </a:xfrm>
          <a:prstGeom prst="rect">
            <a:avLst/>
          </a:prstGeom>
          <a:noFill/>
        </p:spPr>
        <p:txBody>
          <a:bodyPr wrap="square" rtlCol="0">
            <a:spAutoFit/>
          </a:bodyPr>
          <a:lstStyle/>
          <a:p>
            <a:r>
              <a:rPr lang="fr-FR" sz="1050"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a:t>
            </a:r>
            <a:r>
              <a:rPr kumimoji="0" lang="fr-FR" altLang="fr-FR" sz="800" b="0" i="0" u="none" strike="noStrike" cap="none" normalizeH="0" baseline="0" dirty="0" err="1">
                <a:ln>
                  <a:noFill/>
                </a:ln>
                <a:solidFill>
                  <a:srgbClr val="C3E88D"/>
                </a:solidFill>
                <a:effectLst/>
                <a:latin typeface="JetBrains Mono"/>
              </a:rPr>
              <a:t>because</a:t>
            </a:r>
            <a:r>
              <a:rPr kumimoji="0" lang="fr-FR" altLang="fr-FR" sz="800" b="0" i="0" u="none" strike="noStrike" cap="none" normalizeH="0" baseline="0" dirty="0">
                <a:ln>
                  <a:noFill/>
                </a:ln>
                <a:solidFill>
                  <a:srgbClr val="C3E88D"/>
                </a:solidFill>
                <a:effectLst/>
                <a:latin typeface="JetBrains Mono"/>
              </a:rPr>
              <a:t>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my_student</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'Finding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7611"/>
            <a:ext cx="12134854" cy="13358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85718" y="1827828"/>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{list_of_players}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list_of_players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{club_name}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club_name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aphicFrame>
        <p:nvGraphicFramePr>
          <p:cNvPr id="5" name="Objet 4">
            <a:extLst>
              <a:ext uri="{FF2B5EF4-FFF2-40B4-BE49-F238E27FC236}">
                <a16:creationId xmlns:a16="http://schemas.microsoft.com/office/drawing/2014/main" id="{85CA0094-1ED8-4850-8183-A076126A996C}"/>
              </a:ext>
            </a:extLst>
          </p:cNvPr>
          <p:cNvGraphicFramePr>
            <a:graphicFrameLocks noChangeAspect="1"/>
          </p:cNvGraphicFramePr>
          <p:nvPr>
            <p:extLst>
              <p:ext uri="{D42A27DB-BD31-4B8C-83A1-F6EECF244321}">
                <p14:modId xmlns:p14="http://schemas.microsoft.com/office/powerpoint/2010/main" val="244110181"/>
              </p:ext>
            </p:extLst>
          </p:nvPr>
        </p:nvGraphicFramePr>
        <p:xfrm>
          <a:off x="8416365" y="462915"/>
          <a:ext cx="3379787"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380040" imgH="524880" progId="Package">
                  <p:embed/>
                </p:oleObj>
              </mc:Choice>
              <mc:Fallback>
                <p:oleObj name="Objet d’environnement du Gestionnaire de liaisons" showAsIcon="1" r:id="rId4" imgW="3380040" imgH="524880" progId="Package">
                  <p:embed/>
                  <p:pic>
                    <p:nvPicPr>
                      <p:cNvPr id="0" name=""/>
                      <p:cNvPicPr/>
                      <p:nvPr/>
                    </p:nvPicPr>
                    <p:blipFill>
                      <a:blip r:embed="rId5"/>
                      <a:stretch>
                        <a:fillRect/>
                      </a:stretch>
                    </p:blipFill>
                    <p:spPr>
                      <a:xfrm>
                        <a:off x="8416365" y="462915"/>
                        <a:ext cx="3379787" cy="525462"/>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A9CEDE6C-223F-4854-ABAC-BB6DB933503B}"/>
              </a:ext>
            </a:extLst>
          </p:cNvPr>
          <p:cNvGraphicFramePr>
            <a:graphicFrameLocks noChangeAspect="1"/>
          </p:cNvGraphicFramePr>
          <p:nvPr>
            <p:extLst>
              <p:ext uri="{D42A27DB-BD31-4B8C-83A1-F6EECF244321}">
                <p14:modId xmlns:p14="http://schemas.microsoft.com/office/powerpoint/2010/main" val="1697145257"/>
              </p:ext>
            </p:extLst>
          </p:nvPr>
        </p:nvGraphicFramePr>
        <p:xfrm>
          <a:off x="8416365" y="1040215"/>
          <a:ext cx="33797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380040" imgH="524880" progId="Package">
                  <p:embed/>
                </p:oleObj>
              </mc:Choice>
              <mc:Fallback>
                <p:oleObj name="Objet d’environnement du Gestionnaire de liaisons" showAsIcon="1" r:id="rId6" imgW="3380040" imgH="524880" progId="Package">
                  <p:embed/>
                  <p:pic>
                    <p:nvPicPr>
                      <p:cNvPr id="0" name=""/>
                      <p:cNvPicPr/>
                      <p:nvPr/>
                    </p:nvPicPr>
                    <p:blipFill>
                      <a:blip r:embed="rId7"/>
                      <a:stretch>
                        <a:fillRect/>
                      </a:stretch>
                    </p:blipFill>
                    <p:spPr>
                      <a:xfrm>
                        <a:off x="8416365" y="1040215"/>
                        <a:ext cx="3379788" cy="525463"/>
                      </a:xfrm>
                      <a:prstGeom prst="rect">
                        <a:avLst/>
                      </a:prstGeom>
                    </p:spPr>
                  </p:pic>
                </p:oleObj>
              </mc:Fallback>
            </mc:AlternateContent>
          </a:graphicData>
        </a:graphic>
      </p:graphicFrame>
    </p:spTree>
    <p:extLst>
      <p:ext uri="{BB962C8B-B14F-4D97-AF65-F5344CB8AC3E}">
        <p14:creationId xmlns:p14="http://schemas.microsoft.com/office/powerpoint/2010/main" val="21586676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355</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marks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jose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14099"/>
            <a:ext cx="11715748" cy="50321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class SampleWord():  we use camel case every first letter is capitalized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see an exemple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mybreed</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mybreed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__main__.Dog</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my_attribute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__init___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6317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'Sammy'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en-US" altLang="fr-FR" sz="1000" dirty="0">
                <a:solidFill>
                  <a:srgbClr val="89DDFF"/>
                </a:solidFill>
                <a:latin typeface="JetBrains Mono"/>
              </a:rPr>
              <a:t>&lt;class '__</a:t>
            </a:r>
            <a:r>
              <a:rPr lang="en-US" altLang="fr-FR" sz="1000" dirty="0" err="1">
                <a:solidFill>
                  <a:srgbClr val="89DDFF"/>
                </a:solidFill>
                <a:latin typeface="JetBrains Mono"/>
              </a:rPr>
              <a:t>main__.Dog</a:t>
            </a:r>
            <a:r>
              <a:rPr lang="en-US" altLang="fr-FR" sz="1000" dirty="0">
                <a:solidFill>
                  <a:srgbClr val="89DDFF"/>
                </a:solidFill>
                <a:latin typeface="JetBrains Mono"/>
              </a:rPr>
              <a:t>'&gt;</a:t>
            </a:r>
          </a:p>
          <a:p>
            <a:r>
              <a:rPr lang="fr-FR" altLang="fr-FR" sz="1000" dirty="0">
                <a:solidFill>
                  <a:srgbClr val="89DDFF"/>
                </a:solidFill>
                <a:latin typeface="JetBrains Mono"/>
              </a:rPr>
              <a:t>&gt;&gt;&gt; </a:t>
            </a:r>
            <a:r>
              <a:rPr lang="en-US" altLang="fr-FR" sz="1000" dirty="0">
                <a:solidFill>
                  <a:srgbClr val="89DDFF"/>
                </a:solidFill>
                <a:latin typeface="JetBrains Mono"/>
              </a:rPr>
              <a:t>Lab</a:t>
            </a:r>
          </a:p>
          <a:p>
            <a:r>
              <a:rPr lang="fr-FR" altLang="fr-FR" sz="1000" dirty="0">
                <a:solidFill>
                  <a:srgbClr val="89DDFF"/>
                </a:solidFill>
                <a:latin typeface="JetBrains Mono"/>
              </a:rPr>
              <a:t>&gt;&gt;&gt; </a:t>
            </a:r>
            <a:r>
              <a:rPr lang="en-US" altLang="fr-FR" sz="1000" dirty="0">
                <a:solidFill>
                  <a:srgbClr val="89DDFF"/>
                </a:solidFill>
                <a:latin typeface="JetBrains Mono"/>
              </a:rPr>
              <a:t>Sammy</a:t>
            </a:r>
          </a:p>
          <a:p>
            <a:r>
              <a:rPr lang="fr-FR" altLang="fr-FR" sz="1000" dirty="0">
                <a:solidFill>
                  <a:srgbClr val="89DDFF"/>
                </a:solidFill>
                <a:latin typeface="JetBrains Mono"/>
              </a:rPr>
              <a:t>&gt;&gt;&gt; </a:t>
            </a:r>
            <a:r>
              <a:rPr lang="en-US" altLang="fr-FR" sz="1000" dirty="0">
                <a:solidFill>
                  <a:srgbClr val="89DDFF"/>
                </a:solidFill>
                <a:latin typeface="JetBrains Mono"/>
              </a:rPr>
              <a:t>False</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184731" y="1664732"/>
            <a:ext cx="11715748" cy="501675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SAME FOR ANY INSTANCE OF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species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'mammal'</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init is the constructor for a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self connect this methode to the instance of the class. Self represents the instance of the object itself</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Atrributes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We take in the argument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Assign it using self.attribute_name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breed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breed</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spots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 </a:t>
            </a:r>
            <a:r>
              <a:rPr kumimoji="0" lang="fr-FR" altLang="fr-FR" sz="1000" b="0" i="1" u="none" strike="noStrike" cap="none" normalizeH="0" baseline="0" dirty="0">
                <a:ln>
                  <a:noFill/>
                </a:ln>
                <a:solidFill>
                  <a:srgbClr val="717CB4"/>
                </a:solidFill>
                <a:effectLst/>
                <a:latin typeface="JetBrains Mono"/>
              </a:rPr>
              <a:t># expect boolean True/False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OPERATIONS/Actions ---&gt; Methods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"WOOF! My name is {} and the number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number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ce n’et pas self.number car number est fournie en paramètre de la methode par l’utilisateur</a:t>
            </a:r>
            <a:br>
              <a:rPr kumimoji="0" lang="fr-FR" altLang="fr-FR" sz="1000" b="0" i="1" u="none" strike="noStrike" cap="none" normalizeH="0" baseline="0" dirty="0">
                <a:ln>
                  <a:noFill/>
                </a:ln>
                <a:solidFill>
                  <a:srgbClr val="717CB4"/>
                </a:solidFill>
                <a:effectLst/>
                <a:latin typeface="JetBrains Mono"/>
              </a:rPr>
            </a:br>
            <a:endParaRPr kumimoji="0" lang="fr-FR" altLang="fr-FR" sz="10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breed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'Frankie'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spots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species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my_dog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bark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altLang="fr-FR" sz="1000" dirty="0">
                <a:solidFill>
                  <a:srgbClr val="89DDFF"/>
                </a:solidFill>
                <a:latin typeface="JetBrains Mono"/>
              </a:rPr>
              <a:t>&gt;&gt;&gt; </a:t>
            </a:r>
            <a:r>
              <a:rPr lang="en-US" sz="1000" dirty="0">
                <a:solidFill>
                  <a:srgbClr val="89DDFF"/>
                </a:solidFill>
                <a:latin typeface="JetBrains Mono"/>
              </a:rPr>
              <a:t>&lt;class '__main__.Dog'&gt;</a:t>
            </a:r>
          </a:p>
          <a:p>
            <a:r>
              <a:rPr lang="fr-FR" altLang="fr-FR" sz="1000" dirty="0">
                <a:solidFill>
                  <a:srgbClr val="89DDFF"/>
                </a:solidFill>
                <a:latin typeface="JetBrains Mono"/>
              </a:rPr>
              <a:t>&gt;&gt;&gt; </a:t>
            </a:r>
            <a:r>
              <a:rPr lang="en-US" sz="1000" dirty="0">
                <a:solidFill>
                  <a:srgbClr val="89DDFF"/>
                </a:solidFill>
                <a:latin typeface="JetBrains Mono"/>
              </a:rPr>
              <a:t>mammal</a:t>
            </a:r>
          </a:p>
          <a:p>
            <a:r>
              <a:rPr lang="fr-FR" altLang="fr-FR" sz="1000" dirty="0">
                <a:solidFill>
                  <a:srgbClr val="89DDFF"/>
                </a:solidFill>
                <a:latin typeface="JetBrains Mono"/>
              </a:rPr>
              <a:t>&gt;&gt;&gt; </a:t>
            </a:r>
            <a:r>
              <a:rPr lang="en-US" sz="1000" dirty="0">
                <a:solidFill>
                  <a:srgbClr val="89DDFF"/>
                </a:solidFill>
                <a:latin typeface="JetBrains Mono"/>
              </a:rPr>
              <a:t>Frankie</a:t>
            </a:r>
          </a:p>
          <a:p>
            <a:r>
              <a:rPr lang="fr-FR" altLang="fr-FR" sz="1000" dirty="0">
                <a:solidFill>
                  <a:srgbClr val="89DDFF"/>
                </a:solidFill>
                <a:latin typeface="JetBrains Mono"/>
              </a:rPr>
              <a:t>&gt;&gt;&gt; </a:t>
            </a:r>
            <a:r>
              <a:rPr lang="en-US" sz="1000" dirty="0">
                <a:solidFill>
                  <a:srgbClr val="89DDFF"/>
                </a:solidFill>
                <a:latin typeface="JetBrains Mono"/>
              </a:rPr>
              <a:t>WOOF! My name is Frankie and the number is 10</a:t>
            </a:r>
            <a:endParaRPr lang="fr-FR" sz="1000" dirty="0">
              <a:solidFill>
                <a:srgbClr val="89DDFF"/>
              </a:solidFill>
              <a:latin typeface="JetBrains Mono"/>
            </a:endParaRP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CLASS OBJECT ATTRIBUTE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3.14</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1" u="none" strike="noStrike" cap="none" normalizeH="0" baseline="0" dirty="0">
                <a:ln>
                  <a:noFill/>
                </a:ln>
                <a:solidFill>
                  <a:srgbClr val="717CB4"/>
                </a:solidFill>
                <a:effectLst/>
                <a:latin typeface="JetBrains Mono"/>
              </a:rPr>
              <a:t># with an object attribute like pi you can reference it either by self.pi or by Circle.pi</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Method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my_circle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radius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area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my_circle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get_circumference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altLang="fr-FR" sz="1000" dirty="0">
                <a:solidFill>
                  <a:srgbClr val="89DDFF"/>
                </a:solidFill>
                <a:latin typeface="JetBrains Mono"/>
              </a:rPr>
              <a:t>&gt;&gt;&gt; </a:t>
            </a:r>
            <a:r>
              <a:rPr lang="fr-FR" sz="1000" dirty="0">
                <a:solidFill>
                  <a:srgbClr val="89DDFF"/>
                </a:solidFill>
                <a:latin typeface="JetBrains Mono"/>
              </a:rPr>
              <a:t>3.14</a:t>
            </a:r>
          </a:p>
          <a:p>
            <a:r>
              <a:rPr lang="fr-FR" altLang="fr-FR" sz="1000" dirty="0">
                <a:solidFill>
                  <a:srgbClr val="89DDFF"/>
                </a:solidFill>
                <a:latin typeface="JetBrains Mono"/>
              </a:rPr>
              <a:t>&gt;&gt;&gt; </a:t>
            </a:r>
            <a:r>
              <a:rPr lang="fr-FR" sz="1000" dirty="0">
                <a:solidFill>
                  <a:srgbClr val="89DDFF"/>
                </a:solidFill>
                <a:latin typeface="JetBrains Mono"/>
              </a:rPr>
              <a:t>1</a:t>
            </a:r>
          </a:p>
          <a:p>
            <a:r>
              <a:rPr lang="fr-FR" altLang="fr-FR" sz="1000" dirty="0">
                <a:solidFill>
                  <a:srgbClr val="89DDFF"/>
                </a:solidFill>
                <a:latin typeface="JetBrains Mono"/>
              </a:rPr>
              <a:t>&gt;&gt;&gt; </a:t>
            </a:r>
            <a:r>
              <a:rPr lang="fr-FR" sz="1000" dirty="0">
                <a:solidFill>
                  <a:srgbClr val="89DDFF"/>
                </a:solidFill>
                <a:latin typeface="JetBrains Mono"/>
              </a:rPr>
              <a:t>30</a:t>
            </a:r>
          </a:p>
          <a:p>
            <a:r>
              <a:rPr lang="fr-FR" altLang="fr-FR" sz="1000" dirty="0">
                <a:solidFill>
                  <a:srgbClr val="89DDFF"/>
                </a:solidFill>
                <a:latin typeface="JetBrains Mono"/>
              </a:rPr>
              <a:t>&gt;&gt;&gt; </a:t>
            </a:r>
            <a:r>
              <a:rPr lang="fr-FR" sz="1000" dirty="0">
                <a:solidFill>
                  <a:srgbClr val="89DDFF"/>
                </a:solidFill>
                <a:latin typeface="JetBrains Mono"/>
              </a:rPr>
              <a:t>2826.0</a:t>
            </a:r>
          </a:p>
          <a:p>
            <a:r>
              <a:rPr lang="fr-FR" altLang="fr-FR" sz="1000" dirty="0">
                <a:solidFill>
                  <a:srgbClr val="89DDFF"/>
                </a:solidFill>
                <a:latin typeface="JetBrains Mono"/>
              </a:rPr>
              <a:t>&gt;&gt;&gt; </a:t>
            </a:r>
            <a:r>
              <a:rPr lang="fr-FR" sz="1000" dirty="0">
                <a:solidFill>
                  <a:srgbClr val="89DDFF"/>
                </a:solidFill>
                <a:latin typeface="JetBrains Mono"/>
              </a:rPr>
              <a:t>188.4</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3370153"/>
          </a:xfrm>
          <a:prstGeom prst="rect">
            <a:avLst/>
          </a:prstGeom>
          <a:noFill/>
        </p:spPr>
        <p:txBody>
          <a:bodyPr wrap="square" rtlCol="0">
            <a:spAutoFit/>
          </a:bodyPr>
          <a:lstStyle/>
          <a:p>
            <a:endParaRPr lang="fr-FR" sz="1200" dirty="0"/>
          </a:p>
          <a:p>
            <a:r>
              <a:rPr lang="fr-FR" sz="1050" b="1" dirty="0"/>
              <a:t>Pour bien commencer</a:t>
            </a:r>
          </a:p>
          <a:p>
            <a:endParaRPr lang="fr-FR" sz="1050" dirty="0"/>
          </a:p>
          <a:p>
            <a:r>
              <a:rPr lang="fr-FR" sz="1050" dirty="0"/>
              <a:t>L'héritage est une fonctionnalité objet qui permet de déclarer que telle classe sera elle-même modelée sur une autre classe, qu'on appelle la classe parente, ou la </a:t>
            </a:r>
            <a:r>
              <a:rPr lang="fr-FR" sz="1050" b="1" dirty="0"/>
              <a:t>classe mère</a:t>
            </a:r>
            <a:r>
              <a:rPr lang="fr-FR" sz="1050" dirty="0"/>
              <a:t>. Concrètement, si une classe B </a:t>
            </a:r>
            <a:r>
              <a:rPr lang="fr-FR" sz="1050" b="1" dirty="0"/>
              <a:t>hérite</a:t>
            </a:r>
            <a:r>
              <a:rPr lang="fr-FR" sz="1050" dirty="0"/>
              <a:t> de la classe A, les objets créés sur le modèle de la classe B auront accès aux méthodes et attributs de la classe A.</a:t>
            </a:r>
          </a:p>
          <a:p>
            <a:endParaRPr lang="fr-FR" sz="1050" dirty="0"/>
          </a:p>
          <a:p>
            <a:r>
              <a:rPr lang="fr-FR" sz="1050" dirty="0"/>
              <a:t>Et c'est tout ? Cela ne sert à rien !</a:t>
            </a:r>
          </a:p>
          <a:p>
            <a:endParaRPr lang="fr-FR" sz="1050" dirty="0"/>
          </a:p>
          <a:p>
            <a:r>
              <a:rPr lang="fr-FR" sz="105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050" dirty="0"/>
          </a:p>
          <a:p>
            <a:r>
              <a:rPr lang="fr-FR" sz="1050" dirty="0"/>
              <a:t>Prenons un exemple simple : on a une classe Animal permettant de définir des animaux. Les animaux tels que nous les modélisons ont certains attributs (le régime : carnivore ou herbivore) et certaines méthodes (manger, boire, crier…).</a:t>
            </a:r>
          </a:p>
          <a:p>
            <a:endParaRPr lang="fr-FR" sz="1050" dirty="0"/>
          </a:p>
          <a:p>
            <a:r>
              <a:rPr lang="fr-FR" sz="1050" dirty="0"/>
              <a:t>On peut maintenant définir une classe Chien qui hérite de Animal, c'est-à-dire qu'elle reprend ses méthodes. Nous allons voir plus bas ce que cela implique exactement.</a:t>
            </a:r>
          </a:p>
          <a:p>
            <a:endParaRPr lang="fr-FR" sz="1050" dirty="0"/>
          </a:p>
          <a:p>
            <a:r>
              <a:rPr lang="fr-FR" sz="1050" dirty="0"/>
              <a:t>Si vous ne voyez pas très bien dans quel cas on fait hériter une classe d'une autre, faites le test :</a:t>
            </a:r>
          </a:p>
          <a:p>
            <a:pPr marL="628650" lvl="1" indent="-171450">
              <a:buFont typeface="Arial" panose="020B0604020202020204" pitchFamily="34" charset="0"/>
              <a:buChar char="•"/>
            </a:pPr>
            <a:r>
              <a:rPr lang="fr-FR" sz="1050" dirty="0"/>
              <a:t>on fait hériter la classe Chien de Animal parce qu'un chien est un animal ;</a:t>
            </a:r>
          </a:p>
          <a:p>
            <a:pPr marL="628650" lvl="1" indent="-171450">
              <a:buFont typeface="Arial" panose="020B0604020202020204" pitchFamily="34" charset="0"/>
              <a:buChar char="•"/>
            </a:pPr>
            <a:r>
              <a:rPr lang="fr-FR" sz="105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738664"/>
          </a:xfrm>
          <a:prstGeom prst="rect">
            <a:avLst/>
          </a:prstGeom>
          <a:noFill/>
        </p:spPr>
        <p:txBody>
          <a:bodyPr wrap="square" rtlCol="0">
            <a:spAutoFit/>
          </a:bodyPr>
          <a:lstStyle/>
          <a:p>
            <a:r>
              <a:rPr lang="fr-FR" sz="1050" dirty="0"/>
              <a:t>Sur ce modèle, vous pouvez vous rendre compte qu'une voiture est un véhicule. La classe Voiture pourrait donc hériter de Véhicule.</a:t>
            </a:r>
          </a:p>
          <a:p>
            <a:r>
              <a:rPr lang="fr-FR" sz="1050" dirty="0"/>
              <a:t>Intéressons-nous à présent au code.</a:t>
            </a:r>
          </a:p>
          <a:p>
            <a:r>
              <a:rPr lang="fr-FR" sz="1050" dirty="0"/>
              <a:t>On oppose l'héritage simple, dont nous venons de voir les aspects théoriques dans la section précédente, à l'héritage multiple que nous verrons dans la prochaine section.</a:t>
            </a:r>
          </a:p>
          <a:p>
            <a:r>
              <a:rPr lang="fr-FR" sz="105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195184"/>
            <a:ext cx="11506200"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A, pour illustrer notre exemple d'héritage"""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  </a:t>
            </a:r>
            <a:r>
              <a:rPr kumimoji="0" lang="fr-FR" altLang="fr-FR" sz="1050" b="0" i="1" u="none" strike="noStrike" cap="none" normalizeH="0" baseline="0" dirty="0">
                <a:ln>
                  <a:noFill/>
                </a:ln>
                <a:solidFill>
                  <a:srgbClr val="717CB4"/>
                </a:solidFill>
                <a:effectLst/>
                <a:latin typeface="JetBrains Mono"/>
              </a:rPr>
              <a:t># On laisse la définition vide, ce n'est qu'un exemple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B, qui hérite de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reprend les mêmes méthodes et attributs (dans cet exemple,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ne possède de toute façon ni méthode ni attribut)"""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endParaRPr lang="fr-FR" sz="1200" dirty="0">
              <a:solidFill>
                <a:schemeClr val="bg1"/>
              </a:solidFill>
            </a:endParaRP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192908"/>
          </a:xfrm>
          <a:prstGeom prst="rect">
            <a:avLst/>
          </a:prstGeom>
          <a:noFill/>
        </p:spPr>
        <p:txBody>
          <a:bodyPr wrap="square" rtlCol="0">
            <a:spAutoFit/>
          </a:bodyPr>
          <a:lstStyle/>
          <a:p>
            <a:r>
              <a:rPr lang="fr-FR" sz="1050" dirty="0"/>
              <a:t>Vous pourrez expérimenter par la suite sur des exemples plus constructifs. Pour l'instant, l'important est de bien noter la syntaxe qui, comme vous le voyez, est des plus simples : </a:t>
            </a:r>
            <a:r>
              <a:rPr lang="fr-FR" sz="1050" b="1" dirty="0"/>
              <a:t>class MaClasse(MaClasseMere):</a:t>
            </a:r>
            <a:r>
              <a:rPr lang="fr-FR" sz="105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050" dirty="0"/>
          </a:p>
          <a:p>
            <a:r>
              <a:rPr lang="fr-FR" sz="1050" dirty="0"/>
              <a:t>J'ai essayé de mettre des constructeurs dans les deux classes mais, dans la classe fille, je ne retrouve pas les attributs déclarés dans ma classe mère, c'est normal ?</a:t>
            </a:r>
          </a:p>
          <a:p>
            <a:endParaRPr lang="fr-FR" sz="1050" dirty="0"/>
          </a:p>
          <a:p>
            <a:r>
              <a:rPr lang="fr-FR" sz="105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050" dirty="0"/>
          </a:p>
          <a:p>
            <a:r>
              <a:rPr lang="fr-FR" sz="1050" dirty="0"/>
              <a:t>Si vous faites </a:t>
            </a:r>
            <a:r>
              <a:rPr lang="fr-FR" sz="1050" dirty="0" err="1"/>
              <a:t>objet_de_type_b.ma_methode</a:t>
            </a:r>
            <a:r>
              <a:rPr lang="fr-FR" sz="1050" dirty="0"/>
              <a:t>(), Python va d'abord chercher la méthode </a:t>
            </a:r>
            <a:r>
              <a:rPr lang="fr-FR" sz="1050" dirty="0" err="1"/>
              <a:t>ma_methode</a:t>
            </a:r>
            <a:r>
              <a:rPr lang="fr-FR" sz="105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53916"/>
          </a:xfrm>
          <a:prstGeom prst="rect">
            <a:avLst/>
          </a:prstGeom>
          <a:noFill/>
        </p:spPr>
        <p:txBody>
          <a:bodyPr wrap="square" rtlCol="0">
            <a:spAutoFit/>
          </a:bodyPr>
          <a:lstStyle/>
          <a:p>
            <a:r>
              <a:rPr lang="fr-FR" sz="105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577355"/>
          </a:xfrm>
          <a:prstGeom prst="rect">
            <a:avLst/>
          </a:prstGeom>
          <a:solidFill>
            <a:schemeClr val="tx1"/>
          </a:solidFill>
        </p:spPr>
        <p:txBody>
          <a:bodyPr wrap="square" rtlCol="0">
            <a:spAutoFit/>
          </a:bodyPr>
          <a:lstStyle/>
          <a:p>
            <a:pPr lvl="0" eaLnBrk="0" fontAlgn="base" hangingPunct="0">
              <a:spcBef>
                <a:spcPct val="0"/>
              </a:spcBef>
              <a:spcAft>
                <a:spcPct val="0"/>
              </a:spcAft>
            </a:pPr>
            <a:r>
              <a:rPr kumimoji="0" lang="fr-FR" altLang="fr-FR" sz="1100" b="0" i="0" u="none" strike="noStrike" cap="none" normalizeH="0" baseline="0" dirty="0">
                <a:ln>
                  <a:noFill/>
                </a:ln>
                <a:solidFill>
                  <a:srgbClr val="C3CEE3"/>
                </a:solidFill>
                <a:effectLst/>
                <a:latin typeface="JetBrains Mono"/>
              </a:rPr>
              <a:t>agent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AgentSpecial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"Fisher"</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"18327-121"</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nom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agent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prenom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Agent Fisher, matricule 18327-121</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77, in &lt;module&gt;</a:t>
            </a:r>
          </a:p>
          <a:p>
            <a:pPr lvl="0" eaLnBrk="0" fontAlgn="base" hangingPunct="0">
              <a:spcBef>
                <a:spcPct val="0"/>
              </a:spcBef>
              <a:spcAft>
                <a:spcPct val="0"/>
              </a:spcAft>
            </a:pPr>
            <a:r>
              <a:rPr lang="fr-FR" altLang="fr-FR" sz="1050" dirty="0">
                <a:solidFill>
                  <a:srgbClr val="89DDFF"/>
                </a:solidFill>
                <a:latin typeface="JetBrains Mono"/>
              </a:rPr>
              <a:t>        print(agent.prenom)</a:t>
            </a:r>
          </a:p>
          <a:p>
            <a:pPr lvl="0" eaLnBrk="0" fontAlgn="base" hangingPunct="0">
              <a:spcBef>
                <a:spcPct val="0"/>
              </a:spcBef>
              <a:spcAft>
                <a:spcPct val="0"/>
              </a:spcAft>
            </a:pPr>
            <a:r>
              <a:rPr lang="fr-FR" altLang="fr-FR" sz="1050" dirty="0">
                <a:solidFill>
                  <a:srgbClr val="89DDFF"/>
                </a:solidFill>
                <a:latin typeface="JetBrains Mono"/>
              </a:rPr>
              <a:t>        AttributeError: 'AgentSpecial' object has no attribute 'prenom'</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mon_objet.ma_methode() revenait au même que MaClasse.ma_methode(mon_objet). Dans notre méthode ma_methode, le premier paramètre self sera mon_objet. Nous allons nous servir de cette équivalence. La plupart du temps, écrire mon_objet.ma_methode()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MaClasse.ma_methode(mon_objet)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22685" y="884230"/>
            <a:ext cx="11479938" cy="42924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"Martin"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 agent spécial.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la classe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agent se définit par son nom et son matricule"""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appelle explicitement le constructeur de Personne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matricule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d'une conversion de l'objet en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"Agent {0}, matricule {1}"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matricule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15498"/>
          </a:xfrm>
          <a:prstGeom prst="rect">
            <a:avLst/>
          </a:prstGeom>
          <a:noFill/>
        </p:spPr>
        <p:txBody>
          <a:bodyPr wrap="square" rtlCol="0">
            <a:spAutoFit/>
          </a:bodyPr>
          <a:lstStyle/>
          <a:p>
            <a:r>
              <a:rPr lang="fr-FR" sz="105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366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45497"/>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Fisher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Agent Fisher, matricule 18327-121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Martin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031325"/>
          </a:xfrm>
          <a:prstGeom prst="rect">
            <a:avLst/>
          </a:prstGeom>
          <a:noFill/>
        </p:spPr>
        <p:txBody>
          <a:bodyPr wrap="square" rtlCol="0">
            <a:spAutoFit/>
          </a:bodyPr>
          <a:lstStyle/>
          <a:p>
            <a:r>
              <a:rPr lang="fr-FR" sz="1050" dirty="0"/>
              <a:t>Cette fois, notre attribut prenom se trouve bien dans notre agent spécial car le constructeur de la classe AgentSpecial appelle explicitement celui de Personne.</a:t>
            </a:r>
          </a:p>
          <a:p>
            <a:endParaRPr lang="fr-FR" sz="1050" dirty="0"/>
          </a:p>
          <a:p>
            <a:r>
              <a:rPr lang="fr-FR" sz="105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050" dirty="0"/>
          </a:p>
          <a:p>
            <a:r>
              <a:rPr lang="fr-FR" sz="1050" dirty="0"/>
              <a:t>Notez que l'on pourrait très bien faire hériter une nouvelle classe de notre classe Personne, la classe mère est souvent un modèle pour plusieurs classes filles.</a:t>
            </a:r>
          </a:p>
          <a:p>
            <a:endParaRPr lang="fr-FR" sz="1050" dirty="0"/>
          </a:p>
          <a:p>
            <a:r>
              <a:rPr lang="fr-FR" sz="1050" b="1" dirty="0"/>
              <a:t>Petite précision</a:t>
            </a:r>
          </a:p>
          <a:p>
            <a:endParaRPr lang="fr-FR" sz="1050" dirty="0"/>
          </a:p>
          <a:p>
            <a:r>
              <a:rPr lang="fr-FR" sz="105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53916"/>
          </a:xfrm>
          <a:prstGeom prst="rect">
            <a:avLst/>
          </a:prstGeom>
          <a:noFill/>
        </p:spPr>
        <p:txBody>
          <a:bodyPr wrap="square" rtlCol="0">
            <a:spAutoFit/>
          </a:bodyPr>
          <a:lstStyle/>
          <a:p>
            <a:r>
              <a:rPr lang="fr-FR" sz="105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objet.attribut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on modifie l'attribut {0} de l'objet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nom_attribut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valeur_attribut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AgentSpecial hérite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issubclass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Personne n'hérite pas d'AgentSpecial</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True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384995"/>
          </a:xfrm>
          <a:prstGeom prst="rect">
            <a:avLst/>
          </a:prstGeom>
          <a:noFill/>
        </p:spPr>
        <p:txBody>
          <a:bodyPr wrap="square" rtlCol="0">
            <a:spAutoFit/>
          </a:bodyPr>
          <a:lstStyle/>
          <a:p>
            <a:r>
              <a:rPr lang="fr-FR" sz="105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050" dirty="0"/>
              <a:t>Deux fonctions très pratiques</a:t>
            </a:r>
          </a:p>
          <a:p>
            <a:endParaRPr lang="fr-FR" sz="1050" dirty="0"/>
          </a:p>
          <a:p>
            <a:r>
              <a:rPr lang="fr-FR" sz="1050" dirty="0"/>
              <a:t>Python définit deux fonctions qui peuvent se révéler utiles dans bien des cas : issubclass et isinstance.</a:t>
            </a:r>
          </a:p>
          <a:p>
            <a:r>
              <a:rPr lang="fr-FR" sz="1050" dirty="0"/>
              <a:t>issubclass</a:t>
            </a:r>
          </a:p>
          <a:p>
            <a:r>
              <a:rPr lang="fr-FR" sz="105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150951"/>
            <a:ext cx="11506200" cy="415498"/>
          </a:xfrm>
          <a:prstGeom prst="rect">
            <a:avLst/>
          </a:prstGeom>
          <a:noFill/>
        </p:spPr>
        <p:txBody>
          <a:bodyPr wrap="square" rtlCol="0">
            <a:spAutoFit/>
          </a:bodyPr>
          <a:lstStyle/>
          <a:p>
            <a:r>
              <a:rPr lang="fr-FR" sz="1050" dirty="0"/>
              <a:t>isinstance</a:t>
            </a:r>
          </a:p>
          <a:p>
            <a:r>
              <a:rPr lang="fr-FR" sz="105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184731" y="4607319"/>
            <a:ext cx="11506200" cy="900246"/>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agent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"Fisher"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"18327-121"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AgentSpecial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d'AgentSpecial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1" u="none" strike="noStrike" cap="none" normalizeH="0" baseline="0" dirty="0">
                <a:ln>
                  <a:noFill/>
                </a:ln>
                <a:solidFill>
                  <a:srgbClr val="82AAFF"/>
                </a:solidFill>
                <a:effectLst/>
                <a:latin typeface="JetBrains Mono"/>
              </a:rPr>
              <a:t>isinstance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Agent est une instance héritée de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True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30E2B1A-AFF8-4A0E-9CA4-B9A23EC75571}"/>
              </a:ext>
            </a:extLst>
          </p:cNvPr>
          <p:cNvSpPr txBox="1"/>
          <p:nvPr/>
        </p:nvSpPr>
        <p:spPr>
          <a:xfrm>
            <a:off x="184731" y="5585266"/>
            <a:ext cx="11506200" cy="253916"/>
          </a:xfrm>
          <a:prstGeom prst="rect">
            <a:avLst/>
          </a:prstGeom>
          <a:noFill/>
        </p:spPr>
        <p:txBody>
          <a:bodyPr wrap="square" rtlCol="0">
            <a:spAutoFit/>
          </a:bodyPr>
          <a:lstStyle/>
          <a:p>
            <a:r>
              <a:rPr lang="fr-FR" sz="105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grpSp>
        <p:nvGrpSpPr>
          <p:cNvPr id="12" name="Groupe 11">
            <a:extLst>
              <a:ext uri="{FF2B5EF4-FFF2-40B4-BE49-F238E27FC236}">
                <a16:creationId xmlns:a16="http://schemas.microsoft.com/office/drawing/2014/main" id="{3E98176A-1806-40AB-BB94-5386F080CD05}"/>
              </a:ext>
            </a:extLst>
          </p:cNvPr>
          <p:cNvGrpSpPr/>
          <p:nvPr/>
        </p:nvGrpSpPr>
        <p:grpSpPr>
          <a:xfrm>
            <a:off x="326234" y="169842"/>
            <a:ext cx="10522737" cy="6011899"/>
            <a:chOff x="326234" y="169842"/>
            <a:chExt cx="10522737" cy="6011899"/>
          </a:xfrm>
        </p:grpSpPr>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687083" y="169842"/>
              <a:ext cx="1609725" cy="253916"/>
            </a:xfrm>
            <a:prstGeom prst="rect">
              <a:avLst/>
            </a:prstGeom>
            <a:noFill/>
          </p:spPr>
          <p:txBody>
            <a:bodyPr wrap="square" rtlCol="0">
              <a:spAutoFit/>
            </a:bodyPr>
            <a:lstStyle/>
            <a:p>
              <a:r>
                <a:rPr lang="fr-FR" sz="1050"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26234" y="3175083"/>
              <a:ext cx="1609725" cy="253916"/>
            </a:xfrm>
            <a:prstGeom prst="rect">
              <a:avLst/>
            </a:prstGeom>
            <a:noFill/>
          </p:spPr>
          <p:txBody>
            <a:bodyPr wrap="square" rtlCol="0">
              <a:spAutoFit/>
            </a:bodyPr>
            <a:lstStyle/>
            <a:p>
              <a:r>
                <a:rPr lang="fr-FR" sz="1050"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415498"/>
            </a:xfrm>
            <a:prstGeom prst="rect">
              <a:avLst/>
            </a:prstGeom>
            <a:noFill/>
          </p:spPr>
          <p:txBody>
            <a:bodyPr wrap="square" rtlCol="0">
              <a:spAutoFit/>
            </a:bodyPr>
            <a:lstStyle/>
            <a:p>
              <a:r>
                <a:rPr lang="fr-FR" sz="1050" dirty="0"/>
                <a:t>La classe fille peut appeler les méthodes de la classe mère. Ci-dessus: Paul est une instance de la classe Junior (classe fille de la classe Utilisateur) et appel la méthode afficher_projets() définie dans la classe mère</a:t>
              </a:r>
            </a:p>
          </p:txBody>
        </p:sp>
      </p:gr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031325"/>
          </a:xfrm>
          <a:prstGeom prst="rect">
            <a:avLst/>
          </a:prstGeom>
          <a:noFill/>
        </p:spPr>
        <p:txBody>
          <a:bodyPr wrap="square" rtlCol="0">
            <a:spAutoFit/>
          </a:bodyPr>
          <a:lstStyle/>
          <a:p>
            <a:r>
              <a:rPr lang="fr-FR" sz="1050" dirty="0"/>
              <a:t>Super() permet d’appeler les méthodes de la classe parente sans avoir besoin d’indiquer son nom. Comparez le code de la slide précédente et de celle-ci.</a:t>
            </a:r>
          </a:p>
          <a:p>
            <a:r>
              <a:rPr lang="fr-FR" sz="1050" dirty="0"/>
              <a:t>!!! IMPORTANT !!!</a:t>
            </a:r>
          </a:p>
          <a:p>
            <a:r>
              <a:rPr lang="fr-FR" sz="1050" dirty="0"/>
              <a:t>La fonction super ne prend pas </a:t>
            </a:r>
            <a:r>
              <a:rPr lang="fr-FR" sz="1050" b="1" dirty="0"/>
              <a:t>self</a:t>
            </a:r>
            <a:r>
              <a:rPr lang="fr-FR" sz="105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415498"/>
          </a:xfrm>
          <a:prstGeom prst="rect">
            <a:avLst/>
          </a:prstGeom>
          <a:noFill/>
        </p:spPr>
        <p:txBody>
          <a:bodyPr wrap="square" rtlCol="0">
            <a:spAutoFit/>
          </a:bodyPr>
          <a:lstStyle/>
          <a:p>
            <a:r>
              <a:rPr lang="fr-FR" sz="1050" dirty="0"/>
              <a:t>Ici la </a:t>
            </a:r>
            <a:r>
              <a:rPr lang="fr-FR" sz="1050" b="1" dirty="0"/>
              <a:t>surcharge</a:t>
            </a:r>
            <a:r>
              <a:rPr lang="fr-FR" sz="1050" dirty="0"/>
              <a:t> est faite dans la classe enfant (Junior) ou l’on a redéfini la methode afficher_projets() de façon, a ne pas afficher les projets qui commencent par </a:t>
            </a:r>
            <a:r>
              <a:rPr lang="fr-FR" sz="1050" b="1" dirty="0"/>
              <a:t>pr_</a:t>
            </a:r>
            <a:r>
              <a:rPr lang="fr-FR" sz="1050" dirty="0"/>
              <a:t>. Python exécute la methode la plus proche donc si on écrit </a:t>
            </a:r>
            <a:r>
              <a:rPr lang="fr-FR" sz="1050" dirty="0" err="1"/>
              <a:t>paul</a:t>
            </a:r>
            <a:r>
              <a:rPr lang="fr-FR" sz="1050" dirty="0"/>
              <a:t> = Junior(‘’Paul’’, ‘’Durand’’) on appellera afficher_projets de la </a:t>
            </a:r>
            <a:r>
              <a:rPr lang="fr-FR" sz="1050" b="1" dirty="0"/>
              <a:t>class Junior</a:t>
            </a:r>
            <a:r>
              <a:rPr lang="fr-FR" sz="1050" dirty="0"/>
              <a:t>. Mais on peut toujours écrire super().afficher_projets, qui appellera afficher_projets de la </a:t>
            </a:r>
            <a:r>
              <a:rPr lang="fr-FR" sz="1050" b="1" dirty="0"/>
              <a:t>class utilisateur</a:t>
            </a:r>
            <a:r>
              <a:rPr lang="fr-FR" sz="1050" dirty="0"/>
              <a:t>.</a:t>
            </a:r>
            <a:endParaRPr lang="fr-FR" sz="1050"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371</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MaClasseHeritee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MaClasseMere1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MaClasseMere2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2677656"/>
          </a:xfrm>
          <a:prstGeom prst="rect">
            <a:avLst/>
          </a:prstGeom>
          <a:noFill/>
        </p:spPr>
        <p:txBody>
          <a:bodyPr wrap="square" rtlCol="0">
            <a:spAutoFit/>
          </a:bodyPr>
          <a:lstStyle/>
          <a:p>
            <a:r>
              <a:rPr lang="fr-FR" sz="1050" dirty="0"/>
              <a:t>Python inclut un mécanisme permettant l'héritage multiple. L'idée est en substance très simple : au lieu d'hériter d'une seule classe, on peut hériter de plusieurs.</a:t>
            </a:r>
          </a:p>
          <a:p>
            <a:endParaRPr lang="fr-FR" sz="1050" dirty="0"/>
          </a:p>
          <a:p>
            <a:r>
              <a:rPr lang="fr-FR" sz="1050" dirty="0"/>
              <a:t>Ce n'est pas ce qui se passe quand on hérite d'une classe qui hérite elle-même d'une autre classe ?</a:t>
            </a:r>
          </a:p>
          <a:p>
            <a:endParaRPr lang="fr-FR" sz="1050" dirty="0"/>
          </a:p>
          <a:p>
            <a:r>
              <a:rPr lang="fr-FR" sz="1050" dirty="0"/>
              <a:t>Pas tout à fait. La hiérarchie de l'héritage simple permet d'étendre des méthodes et attributs d'une classe à plusieurs autres, mais la structure reste fermée. Pour mieux comprendre, considérez l'exemple qui suit.</a:t>
            </a:r>
          </a:p>
          <a:p>
            <a:endParaRPr lang="fr-FR" sz="1050" dirty="0"/>
          </a:p>
          <a:p>
            <a:r>
              <a:rPr lang="fr-FR" sz="105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050" dirty="0"/>
          </a:p>
          <a:p>
            <a:r>
              <a:rPr lang="fr-FR" sz="105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050" dirty="0"/>
          </a:p>
          <a:p>
            <a:r>
              <a:rPr lang="fr-FR" sz="105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1708160"/>
          </a:xfrm>
          <a:prstGeom prst="rect">
            <a:avLst/>
          </a:prstGeom>
          <a:noFill/>
        </p:spPr>
        <p:txBody>
          <a:bodyPr wrap="square" rtlCol="0">
            <a:spAutoFit/>
          </a:bodyPr>
          <a:lstStyle/>
          <a:p>
            <a:r>
              <a:rPr lang="fr-FR" sz="1050" dirty="0"/>
              <a:t>Vous pouvez faire hériter votre classe de plus de deux autres classes. Au lieu de préciser, comme dans les cas d'héritage simple, une seule classe mère entre parenthèses, vous en indiquez plusieurs, séparées par des virgules.</a:t>
            </a:r>
          </a:p>
          <a:p>
            <a:r>
              <a:rPr lang="fr-FR" sz="1050" dirty="0"/>
              <a:t>Recherche des méthodes</a:t>
            </a:r>
          </a:p>
          <a:p>
            <a:endParaRPr lang="fr-FR" sz="1050" dirty="0"/>
          </a:p>
          <a:p>
            <a:r>
              <a:rPr lang="fr-FR" sz="105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050" dirty="0"/>
          </a:p>
          <a:p>
            <a:r>
              <a:rPr lang="fr-FR" sz="105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08160"/>
          </a:xfrm>
          <a:prstGeom prst="rect">
            <a:avLst/>
          </a:prstGeom>
          <a:solidFill>
            <a:schemeClr val="tx1"/>
          </a:solidFill>
        </p:spPr>
        <p:txBody>
          <a:bodyPr wrap="square" rtlCol="0">
            <a:spAutoFit/>
          </a:bodyPr>
          <a:lstStyle/>
          <a:p>
            <a:r>
              <a:rPr lang="en-US" sz="1050" dirty="0">
                <a:solidFill>
                  <a:schemeClr val="bg1"/>
                </a:solidFill>
              </a:rPr>
              <a:t>Help on class AttributeError in module builtins:</a:t>
            </a:r>
          </a:p>
          <a:p>
            <a:endParaRPr lang="en-US" sz="1050" dirty="0">
              <a:solidFill>
                <a:schemeClr val="bg1"/>
              </a:solidFill>
            </a:endParaRPr>
          </a:p>
          <a:p>
            <a:r>
              <a:rPr lang="en-US" sz="1050" dirty="0">
                <a:solidFill>
                  <a:schemeClr val="bg1"/>
                </a:solidFill>
              </a:rPr>
              <a:t>class AttributeError(Exception)</a:t>
            </a:r>
          </a:p>
          <a:p>
            <a:r>
              <a:rPr lang="en-US" sz="1050" dirty="0">
                <a:solidFill>
                  <a:schemeClr val="bg1"/>
                </a:solidFill>
              </a:rPr>
              <a:t> |  Attribute not found.</a:t>
            </a:r>
          </a:p>
          <a:p>
            <a:r>
              <a:rPr lang="en-US" sz="1050" dirty="0">
                <a:solidFill>
                  <a:schemeClr val="bg1"/>
                </a:solidFill>
              </a:rPr>
              <a:t> |</a:t>
            </a:r>
          </a:p>
          <a:p>
            <a:r>
              <a:rPr lang="en-US" sz="1050" dirty="0">
                <a:solidFill>
                  <a:schemeClr val="bg1"/>
                </a:solidFill>
              </a:rPr>
              <a:t> |  Method resolution order:</a:t>
            </a:r>
          </a:p>
          <a:p>
            <a:r>
              <a:rPr lang="en-US" sz="1050" dirty="0">
                <a:solidFill>
                  <a:schemeClr val="bg1"/>
                </a:solidFill>
              </a:rPr>
              <a:t> |      AttributeError</a:t>
            </a:r>
          </a:p>
          <a:p>
            <a:r>
              <a:rPr lang="en-US" sz="1050" dirty="0">
                <a:solidFill>
                  <a:schemeClr val="bg1"/>
                </a:solidFill>
              </a:rPr>
              <a:t> |      Exception</a:t>
            </a:r>
          </a:p>
          <a:p>
            <a:r>
              <a:rPr lang="en-US" sz="1050" dirty="0">
                <a:solidFill>
                  <a:schemeClr val="bg1"/>
                </a:solidFill>
              </a:rPr>
              <a:t> |      BaseException</a:t>
            </a:r>
          </a:p>
          <a:p>
            <a:r>
              <a:rPr lang="en-US" sz="1050" dirty="0">
                <a:solidFill>
                  <a:schemeClr val="bg1"/>
                </a:solidFill>
              </a:rPr>
              <a:t> |      object</a:t>
            </a:r>
            <a:endParaRPr lang="fr-FR" sz="105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061829"/>
          </a:xfrm>
          <a:prstGeom prst="rect">
            <a:avLst/>
          </a:prstGeom>
          <a:noFill/>
        </p:spPr>
        <p:txBody>
          <a:bodyPr wrap="square" rtlCol="0">
            <a:spAutoFit/>
          </a:bodyPr>
          <a:lstStyle/>
          <a:p>
            <a:r>
              <a:rPr lang="fr-FR" sz="1050" b="1" dirty="0"/>
              <a:t>Retour sur les exceptions</a:t>
            </a:r>
            <a:endParaRPr lang="fr-FR" sz="1050" dirty="0"/>
          </a:p>
          <a:p>
            <a:r>
              <a:rPr lang="fr-FR" sz="1050" dirty="0"/>
              <a:t>Depuis la première partie, nous ne sommes pas revenus sur les exceptions. Toutefois, ce chapitre me donne une opportunité d'aller un peu plus loin.</a:t>
            </a:r>
          </a:p>
          <a:p>
            <a:r>
              <a:rPr lang="fr-FR" sz="1050" dirty="0"/>
              <a:t>Les exceptions sont non seulement des classes, mais des classes hiérarchisées selon une relation d'héritage précise.</a:t>
            </a:r>
          </a:p>
          <a:p>
            <a:r>
              <a:rPr lang="fr-FR" sz="1050" dirty="0"/>
              <a:t>Cette relation d'héritage devient importante quand vous utilisez le mot-clé except. En effet, le type de l'exception que vous précisez après est intercepté… ainsi que toutes les classes qui héritent de ce type.</a:t>
            </a:r>
          </a:p>
          <a:p>
            <a:r>
              <a:rPr lang="fr-FR" sz="1050" dirty="0"/>
              <a:t>Mais comment fait-on pour savoir qu'une exception hérite d'autres exceptions ?</a:t>
            </a:r>
          </a:p>
          <a:p>
            <a:r>
              <a:rPr lang="fr-FR" sz="105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1708160"/>
          </a:xfrm>
          <a:prstGeom prst="rect">
            <a:avLst/>
          </a:prstGeom>
          <a:noFill/>
        </p:spPr>
        <p:txBody>
          <a:bodyPr wrap="square" rtlCol="0">
            <a:spAutoFit/>
          </a:bodyPr>
          <a:lstStyle/>
          <a:p>
            <a:r>
              <a:rPr lang="fr-FR" sz="1050" dirty="0"/>
              <a:t>Vous apprenez ici que l'exception AttributeError hérite de Exception, qui hérite elle-même de BaseException.</a:t>
            </a:r>
          </a:p>
          <a:p>
            <a:endParaRPr lang="fr-FR" sz="1050" dirty="0"/>
          </a:p>
          <a:p>
            <a:r>
              <a:rPr lang="fr-FR" sz="1050" dirty="0"/>
              <a:t>Vous pouvez également retrouver la hiérarchie des exceptions built-in sur le site de Python.</a:t>
            </a:r>
          </a:p>
          <a:p>
            <a:endParaRPr lang="fr-FR" sz="1050" dirty="0"/>
          </a:p>
          <a:p>
            <a:r>
              <a:rPr lang="fr-FR" sz="1050" dirty="0"/>
              <a:t>Ne sont répertoriées ici que les exceptions dites built-in. D'autres peuvent être définies dans des modules que vous utiliserez et vous pouvez même en créer vous-mêmes (nous allons voir cela un peu plus bas).</a:t>
            </a:r>
          </a:p>
          <a:p>
            <a:endParaRPr lang="fr-FR" sz="1050" dirty="0"/>
          </a:p>
          <a:p>
            <a:r>
              <a:rPr lang="fr-FR" sz="1050" dirty="0"/>
              <a:t>Pour l'instant, souvenez-vous que, quand vous écrivez except TypeException, vous pourrez intercepter toutes les exceptions du type TypeException mais aussi celles des classes héritées de TypeException.</a:t>
            </a:r>
          </a:p>
          <a:p>
            <a:endParaRPr lang="fr-FR" sz="1050" dirty="0"/>
          </a:p>
          <a:p>
            <a:r>
              <a:rPr lang="fr-FR" sz="105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390976"/>
            <a:ext cx="11506200"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"""Exception levée dans un certain contexte… qui reste à définir"""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contente de stocker le message d'erreur"""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renvoie le message"""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354491"/>
          </a:xfrm>
          <a:prstGeom prst="rect">
            <a:avLst/>
          </a:prstGeom>
          <a:noFill/>
        </p:spPr>
        <p:txBody>
          <a:bodyPr wrap="square" rtlCol="0">
            <a:spAutoFit/>
          </a:bodyPr>
          <a:lstStyle/>
          <a:p>
            <a:r>
              <a:rPr lang="fr-FR" sz="1050" b="1" dirty="0"/>
              <a:t>Création d'exceptions personnalisées</a:t>
            </a:r>
          </a:p>
          <a:p>
            <a:endParaRPr lang="fr-FR" sz="1050" dirty="0"/>
          </a:p>
          <a:p>
            <a:r>
              <a:rPr lang="fr-FR" sz="1050" dirty="0"/>
              <a:t>Il peut vous être utile de créer vos propres exceptions. Puisque les exceptions sont des classes, comme nous venons de le voir, rien ne vous empêche de créer les vôtres. Vous pourrez les lever avec raise, les intercepter avec except.</a:t>
            </a:r>
          </a:p>
          <a:p>
            <a:r>
              <a:rPr lang="fr-FR" sz="1050" dirty="0"/>
              <a:t>Se positionner dans la hiérarchie</a:t>
            </a:r>
          </a:p>
          <a:p>
            <a:r>
              <a:rPr lang="fr-FR" sz="105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05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050" dirty="0"/>
              <a:t>Exception : c'est de cette classe que vos exceptions hériteront la plupart du temps. C'est la classe mère de toutes les exceptions « d'erreurs ».</a:t>
            </a:r>
          </a:p>
          <a:p>
            <a:r>
              <a:rPr lang="fr-FR" sz="1050" dirty="0"/>
              <a:t>Si vous pouvez trouver, dans le contexte, une exception qui se trouve plus bas dans la hiérarchie, c'est toujours mieux.</a:t>
            </a:r>
          </a:p>
          <a:p>
            <a:r>
              <a:rPr lang="fr-FR" sz="1050" dirty="0"/>
              <a:t>Que doit contenir notre classe exception ?</a:t>
            </a:r>
          </a:p>
          <a:p>
            <a:r>
              <a:rPr lang="fr-FR" sz="105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53916"/>
          </a:xfrm>
          <a:prstGeom prst="rect">
            <a:avLst/>
          </a:prstGeom>
          <a:noFill/>
        </p:spPr>
        <p:txBody>
          <a:bodyPr wrap="square" rtlCol="0">
            <a:spAutoFit/>
          </a:bodyPr>
          <a:lstStyle/>
          <a:p>
            <a:r>
              <a:rPr lang="fr-FR" sz="105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"OUPS... j'ai tout cassé"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MonException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OUPS... j</a:t>
            </a:r>
            <a:r>
              <a:rPr kumimoji="0" lang="fr-FR" altLang="fr-FR" sz="1050" b="0" i="0" u="none" strike="noStrike" cap="none" normalizeH="0" baseline="0" dirty="0">
                <a:ln>
                  <a:noFill/>
                </a:ln>
                <a:solidFill>
                  <a:srgbClr val="C3E88D"/>
                </a:solidFill>
                <a:effectLst/>
                <a:latin typeface="JetBrains Mono"/>
              </a:rPr>
              <a:t>'ai tout cassé</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Exception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exception est levée quand un fichier (de configuration)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n'a pas pu être analysé.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fichier -- le nom du fichier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ligne -- le numéro de la ligne posant problème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message -- le problème proprement dit"""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fichier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ligne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message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de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ligne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message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53916"/>
          </a:xfrm>
          <a:prstGeom prst="rect">
            <a:avLst/>
          </a:prstGeom>
          <a:noFill/>
        </p:spPr>
        <p:txBody>
          <a:bodyPr wrap="square" rtlCol="0">
            <a:spAutoFit/>
          </a:bodyPr>
          <a:lstStyle/>
          <a:p>
            <a:r>
              <a:rPr lang="fr-FR" sz="105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raise </a:t>
            </a:r>
            <a:r>
              <a:rPr kumimoji="0" lang="fr-FR" altLang="fr-FR" sz="1050" b="0" i="0" u="none" strike="noStrike" cap="none" normalizeH="0" baseline="0" dirty="0">
                <a:ln>
                  <a:noFill/>
                </a:ln>
                <a:solidFill>
                  <a:srgbClr val="82AAFF"/>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"Il manque une parenthèse à la fin de l'expression"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ErreurAnalyseFichier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[plop.conf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il manque une parenthèse à la fin de l</a:t>
            </a:r>
            <a:r>
              <a:rPr kumimoji="0" lang="fr-FR" altLang="fr-FR" sz="1050" b="0" i="0" u="none" strike="noStrike" cap="none" normalizeH="0" baseline="0" dirty="0">
                <a:ln>
                  <a:noFill/>
                </a:ln>
                <a:solidFill>
                  <a:srgbClr val="C3E88D"/>
                </a:solidFill>
                <a:effectLst/>
                <a:latin typeface="JetBrains Mono"/>
              </a:rPr>
              <a:t>'expression</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ClasseMere.methode(self).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378</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1938992"/>
          </a:xfrm>
          <a:prstGeom prst="rect">
            <a:avLst/>
          </a:prstGeom>
          <a:noFill/>
        </p:spPr>
        <p:txBody>
          <a:bodyPr wrap="square" rtlCol="0">
            <a:spAutoFit/>
          </a:bodyPr>
          <a:lstStyle/>
          <a:p>
            <a:r>
              <a:rPr lang="fr-FR" sz="1050" dirty="0"/>
              <a:t>On a une classe mère Véhicule</a:t>
            </a:r>
          </a:p>
          <a:p>
            <a:r>
              <a:rPr lang="fr-FR" sz="1050" dirty="0"/>
              <a:t>On a deux classes filles Voiture et Avion.</a:t>
            </a:r>
          </a:p>
          <a:p>
            <a:endParaRPr lang="fr-FR" sz="1050" dirty="0"/>
          </a:p>
          <a:p>
            <a:r>
              <a:rPr lang="fr-FR" sz="1050" dirty="0"/>
              <a:t>Chaque classe possède une methode avance.</a:t>
            </a:r>
          </a:p>
          <a:p>
            <a:endParaRPr lang="fr-FR" sz="1050" dirty="0"/>
          </a:p>
          <a:p>
            <a:r>
              <a:rPr lang="fr-FR" sz="1050"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2"/>
            <a:ext cx="11687176" cy="5272134"/>
          </a:xfrm>
          <a:prstGeom prst="rect">
            <a:avLst/>
          </a:prstGeom>
          <a:solidFill>
            <a:schemeClr val="tx1"/>
          </a:solidFill>
        </p:spPr>
        <p:txBody>
          <a:bodyPr wrap="square" numCol="2" rtlCol="0">
            <a:spAutoFit/>
          </a:bodyPr>
          <a:lstStyle/>
          <a:p>
            <a:r>
              <a:rPr lang="en-US" sz="1050" dirty="0">
                <a:solidFill>
                  <a:schemeClr val="accent1"/>
                </a:solidFill>
              </a:rPr>
              <a:t>class</a:t>
            </a:r>
            <a:r>
              <a:rPr lang="en-US" sz="1050" dirty="0">
                <a:solidFill>
                  <a:schemeClr val="bg1"/>
                </a:solidFill>
              </a:rPr>
              <a:t> </a:t>
            </a:r>
            <a:r>
              <a:rPr lang="en-US" sz="1050" dirty="0">
                <a:solidFill>
                  <a:schemeClr val="accent6"/>
                </a:solidFill>
              </a:rPr>
              <a:t>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__init__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"Animal CREATED"</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an animal"</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eating"</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r>
              <a:rPr lang="en-US" sz="1050" dirty="0">
                <a:solidFill>
                  <a:schemeClr val="accent1"/>
                </a:solidFill>
              </a:rPr>
              <a:t>class</a:t>
            </a:r>
            <a:r>
              <a:rPr lang="en-US" sz="1050" dirty="0">
                <a:solidFill>
                  <a:schemeClr val="bg1"/>
                </a:solidFill>
              </a:rPr>
              <a:t> </a:t>
            </a:r>
            <a:r>
              <a:rPr lang="en-US" sz="1050" dirty="0">
                <a:solidFill>
                  <a:schemeClr val="accent6"/>
                </a:solidFill>
              </a:rPr>
              <a:t>Dog(Animal)</a:t>
            </a:r>
            <a:r>
              <a:rPr lang="en-US" sz="1050" dirty="0">
                <a:solidFill>
                  <a:schemeClr val="bg1"/>
                </a:solidFill>
              </a:rPr>
              <a:t>:</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__</a:t>
            </a:r>
            <a:r>
              <a:rPr lang="en-US" sz="1050" dirty="0" err="1">
                <a:solidFill>
                  <a:schemeClr val="accent4">
                    <a:lumMod val="20000"/>
                    <a:lumOff val="80000"/>
                  </a:schemeClr>
                </a:solidFill>
              </a:rPr>
              <a:t>init</a:t>
            </a:r>
            <a:r>
              <a:rPr lang="en-US" sz="1050" dirty="0">
                <a:solidFill>
                  <a:schemeClr val="accent4">
                    <a:lumMod val="20000"/>
                    <a:lumOff val="80000"/>
                  </a:schemeClr>
                </a:solidFill>
              </a:rPr>
              <a:t>__</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Animal.__</a:t>
            </a:r>
            <a:r>
              <a:rPr lang="en-US" sz="1050" dirty="0" err="1">
                <a:solidFill>
                  <a:schemeClr val="bg1"/>
                </a:solidFill>
              </a:rPr>
              <a:t>init</a:t>
            </a:r>
            <a:r>
              <a:rPr lang="en-US" sz="1050" dirty="0">
                <a:solidFill>
                  <a:schemeClr val="bg1"/>
                </a:solidFill>
              </a:rPr>
              <a:t>__(</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"Dog Created"</a:t>
            </a:r>
            <a:r>
              <a:rPr lang="en-US" sz="1050" dirty="0">
                <a:solidFill>
                  <a:schemeClr val="bg1"/>
                </a:solidFill>
              </a:rPr>
              <a:t>)</a:t>
            </a:r>
          </a:p>
          <a:p>
            <a:endParaRPr lang="en-US" sz="1050" dirty="0">
              <a:solidFill>
                <a:schemeClr val="bg1"/>
              </a:solidFill>
            </a:endParaRPr>
          </a:p>
          <a:p>
            <a:r>
              <a:rPr lang="en-US" sz="1050" dirty="0">
                <a:solidFill>
                  <a:schemeClr val="bg1"/>
                </a:solidFill>
              </a:rPr>
              <a:t>    # </a:t>
            </a:r>
            <a:r>
              <a:rPr lang="en-US" sz="1050" dirty="0" err="1">
                <a:solidFill>
                  <a:schemeClr val="bg1"/>
                </a:solidFill>
              </a:rPr>
              <a:t>overwritting</a:t>
            </a:r>
            <a:r>
              <a:rPr lang="en-US" sz="1050" dirty="0">
                <a:solidFill>
                  <a:schemeClr val="bg1"/>
                </a:solidFill>
              </a:rPr>
              <a:t> a method from parent class</a:t>
            </a:r>
          </a:p>
          <a:p>
            <a:r>
              <a:rPr lang="en-US" sz="1050" dirty="0">
                <a:solidFill>
                  <a:schemeClr val="accent1"/>
                </a:solidFill>
              </a:rPr>
              <a:t>    def </a:t>
            </a:r>
            <a:r>
              <a:rPr lang="en-US" sz="1050" dirty="0">
                <a:solidFill>
                  <a:schemeClr val="accent4">
                    <a:lumMod val="20000"/>
                    <a:lumOff val="80000"/>
                  </a:schemeClr>
                </a:solidFill>
              </a:rPr>
              <a:t>who_am_i</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a:t>
            </a:r>
            <a:r>
              <a:rPr lang="en-US" sz="1050" dirty="0">
                <a:solidFill>
                  <a:schemeClr val="bg1"/>
                </a:solidFill>
              </a:rPr>
              <a:t>)</a:t>
            </a:r>
          </a:p>
          <a:p>
            <a:endParaRPr lang="en-US" sz="1050" dirty="0">
              <a:solidFill>
                <a:schemeClr val="bg1"/>
              </a:solidFill>
            </a:endParaRP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eat</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"I am a dog and eating"</a:t>
            </a:r>
            <a:r>
              <a:rPr lang="en-US" sz="1050" dirty="0">
                <a:solidFill>
                  <a:schemeClr val="bg1"/>
                </a:solidFill>
              </a:rPr>
              <a:t>)</a:t>
            </a:r>
          </a:p>
          <a:p>
            <a:endParaRPr lang="en-US" sz="1050" dirty="0">
              <a:solidFill>
                <a:schemeClr val="bg1"/>
              </a:solidFill>
            </a:endParaRPr>
          </a:p>
          <a:p>
            <a:r>
              <a:rPr lang="en-US" sz="1050" dirty="0">
                <a:solidFill>
                  <a:schemeClr val="bg1"/>
                </a:solidFill>
              </a:rPr>
              <a:t>    # add methods on parent class</a:t>
            </a:r>
          </a:p>
          <a:p>
            <a:r>
              <a:rPr lang="en-US" sz="1050" dirty="0">
                <a:solidFill>
                  <a:schemeClr val="bg1"/>
                </a:solidFill>
              </a:rPr>
              <a:t>    </a:t>
            </a:r>
            <a:r>
              <a:rPr lang="en-US" sz="1050" dirty="0">
                <a:solidFill>
                  <a:schemeClr val="accent1"/>
                </a:solidFill>
              </a:rPr>
              <a:t>def</a:t>
            </a:r>
            <a:r>
              <a:rPr lang="en-US" sz="1050" dirty="0">
                <a:solidFill>
                  <a:schemeClr val="bg1"/>
                </a:solidFill>
              </a:rPr>
              <a:t> </a:t>
            </a:r>
            <a:r>
              <a:rPr lang="en-US" sz="1050" dirty="0">
                <a:solidFill>
                  <a:schemeClr val="accent4">
                    <a:lumMod val="20000"/>
                    <a:lumOff val="80000"/>
                  </a:schemeClr>
                </a:solidFill>
              </a:rPr>
              <a:t>bark</a:t>
            </a:r>
            <a:r>
              <a:rPr lang="en-US" sz="1050" dirty="0">
                <a:solidFill>
                  <a:schemeClr val="bg1"/>
                </a:solidFill>
              </a:rPr>
              <a:t>(</a:t>
            </a:r>
            <a:r>
              <a:rPr lang="en-US" sz="1050" dirty="0">
                <a:solidFill>
                  <a:schemeClr val="accent5">
                    <a:lumMod val="40000"/>
                    <a:lumOff val="60000"/>
                  </a:schemeClr>
                </a:solidFill>
              </a:rPr>
              <a:t>self</a:t>
            </a:r>
            <a:r>
              <a:rPr lang="en-US" sz="1050" dirty="0">
                <a:solidFill>
                  <a:schemeClr val="bg1"/>
                </a:solidFill>
              </a:rPr>
              <a:t>):</a:t>
            </a:r>
          </a:p>
          <a:p>
            <a:r>
              <a:rPr lang="en-US" sz="1050" dirty="0">
                <a:solidFill>
                  <a:schemeClr val="bg1"/>
                </a:solidFill>
              </a:rPr>
              <a:t>        </a:t>
            </a:r>
            <a:r>
              <a:rPr lang="en-US" sz="1050" dirty="0">
                <a:solidFill>
                  <a:schemeClr val="accent4">
                    <a:lumMod val="20000"/>
                    <a:lumOff val="80000"/>
                  </a:schemeClr>
                </a:solidFill>
              </a:rPr>
              <a:t>print</a:t>
            </a:r>
            <a:r>
              <a:rPr lang="en-US" sz="1050" dirty="0">
                <a:solidFill>
                  <a:schemeClr val="bg1"/>
                </a:solidFill>
              </a:rPr>
              <a:t>(</a:t>
            </a:r>
            <a:r>
              <a:rPr lang="en-US" sz="1050" dirty="0">
                <a:solidFill>
                  <a:schemeClr val="accent2"/>
                </a:solidFill>
              </a:rPr>
              <a:t>"WOOF !"</a:t>
            </a:r>
            <a:r>
              <a:rPr lang="en-US" sz="1050" dirty="0">
                <a:solidFill>
                  <a:schemeClr val="bg1"/>
                </a:solidFill>
              </a:rPr>
              <a:t>)</a:t>
            </a:r>
          </a:p>
          <a:p>
            <a:endParaRPr lang="en-US" sz="1050" dirty="0">
              <a:solidFill>
                <a:schemeClr val="bg1"/>
              </a:solidFill>
            </a:endParaRPr>
          </a:p>
          <a:p>
            <a:endParaRPr lang="en-US"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mydog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who_am_i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mydog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bark</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en-US" sz="1050" dirty="0">
              <a:solidFill>
                <a:schemeClr val="bg1"/>
              </a:solidFill>
            </a:endParaRPr>
          </a:p>
          <a:p>
            <a:r>
              <a:rPr kumimoji="0" lang="fr-FR" altLang="fr-FR" sz="1050" b="0" i="0" u="none" strike="noStrike" cap="none" normalizeH="0" baseline="0" dirty="0">
                <a:ln>
                  <a:noFill/>
                </a:ln>
                <a:solidFill>
                  <a:srgbClr val="89DDFF"/>
                </a:solidFill>
                <a:effectLst/>
                <a:latin typeface="JetBrains Mono"/>
              </a:rPr>
              <a:t>&gt;&gt;&gt; </a:t>
            </a:r>
            <a:r>
              <a:rPr lang="en-US" sz="1050" dirty="0">
                <a:solidFill>
                  <a:srgbClr val="89DDFF"/>
                </a:solidFill>
                <a:latin typeface="JetBrains Mono"/>
              </a:rPr>
              <a:t>Animal CREATED</a:t>
            </a:r>
          </a:p>
          <a:p>
            <a:r>
              <a:rPr lang="fr-FR" altLang="fr-FR" sz="1050" dirty="0">
                <a:solidFill>
                  <a:srgbClr val="89DDFF"/>
                </a:solidFill>
                <a:latin typeface="JetBrains Mono"/>
              </a:rPr>
              <a:t>&gt;&gt;&gt; </a:t>
            </a:r>
            <a:r>
              <a:rPr lang="en-US" sz="1050" dirty="0">
                <a:solidFill>
                  <a:srgbClr val="89DDFF"/>
                </a:solidFill>
                <a:latin typeface="JetBrains Mono"/>
              </a:rPr>
              <a:t>Dog Created</a:t>
            </a:r>
          </a:p>
          <a:p>
            <a:r>
              <a:rPr lang="fr-FR" altLang="fr-FR" sz="1050" dirty="0">
                <a:solidFill>
                  <a:srgbClr val="89DDFF"/>
                </a:solidFill>
                <a:latin typeface="JetBrains Mono"/>
              </a:rPr>
              <a:t>&gt;&gt;&gt; </a:t>
            </a:r>
            <a:r>
              <a:rPr lang="en-US" sz="1050" dirty="0">
                <a:solidFill>
                  <a:srgbClr val="89DDFF"/>
                </a:solidFill>
                <a:latin typeface="JetBrains Mono"/>
              </a:rPr>
              <a:t>I am eating</a:t>
            </a:r>
          </a:p>
          <a:p>
            <a:r>
              <a:rPr lang="fr-FR" altLang="fr-FR" sz="1050" dirty="0">
                <a:solidFill>
                  <a:srgbClr val="89DDFF"/>
                </a:solidFill>
                <a:latin typeface="JetBrains Mono"/>
              </a:rPr>
              <a:t>&gt;&gt;&gt; </a:t>
            </a:r>
            <a:r>
              <a:rPr lang="en-US" sz="1050" dirty="0">
                <a:solidFill>
                  <a:srgbClr val="89DDFF"/>
                </a:solidFill>
                <a:latin typeface="JetBrains Mono"/>
              </a:rPr>
              <a:t>I am a dog!</a:t>
            </a:r>
          </a:p>
          <a:p>
            <a:r>
              <a:rPr lang="fr-FR" altLang="fr-FR" sz="1050" dirty="0">
                <a:solidFill>
                  <a:srgbClr val="89DDFF"/>
                </a:solidFill>
                <a:latin typeface="JetBrains Mono"/>
              </a:rPr>
              <a:t>&gt;&gt;&gt; </a:t>
            </a:r>
            <a:r>
              <a:rPr lang="en-US" sz="1050" dirty="0">
                <a:solidFill>
                  <a:srgbClr val="89DDFF"/>
                </a:solidFill>
                <a:latin typeface="JetBrains Mono"/>
              </a:rPr>
              <a:t>WOOF!</a:t>
            </a:r>
            <a:endParaRPr lang="fr-FR" sz="1050" dirty="0">
              <a:solidFill>
                <a:srgbClr val="89DDFF"/>
              </a:solidFill>
              <a:latin typeface="JetBrains Mono"/>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27040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woof!"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overwritting a method from parent class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 Says meow!"</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niko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Dog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"nico"</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felix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pet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niko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felix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speak</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nico Says woof!</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felix Says meow!</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'__main__.Dog'&gt;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'__main__.Cat'&gt;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a:t>
            </a:r>
            <a:r>
              <a:rPr lang="en-US" altLang="fr-FR" sz="105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53916"/>
          </a:xfrm>
          <a:prstGeom prst="rect">
            <a:avLst/>
          </a:prstGeom>
          <a:noFill/>
        </p:spPr>
        <p:txBody>
          <a:bodyPr wrap="square" rtlCol="0">
            <a:spAutoFit/>
          </a:bodyPr>
          <a:lstStyle/>
          <a:p>
            <a:r>
              <a:rPr lang="fr-FR" sz="105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238126" y="6046496"/>
            <a:ext cx="11925300" cy="253916"/>
          </a:xfrm>
          <a:prstGeom prst="rect">
            <a:avLst/>
          </a:prstGeom>
          <a:noFill/>
        </p:spPr>
        <p:txBody>
          <a:bodyPr wrap="square" rtlCol="0">
            <a:spAutoFit/>
          </a:bodyPr>
          <a:lstStyle/>
          <a:p>
            <a:r>
              <a:rPr lang="fr-FR" sz="105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'Fred'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myanimal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in </a:t>
            </a:r>
            <a:r>
              <a:rPr kumimoji="0" lang="fr-FR" altLang="fr-FR" sz="900" b="0" i="0" u="none" strike="noStrike" cap="none" normalizeH="0" baseline="0" dirty="0">
                <a:ln>
                  <a:noFill/>
                </a:ln>
                <a:solidFill>
                  <a:srgbClr val="C3CEE3"/>
                </a:solidFill>
                <a:effectLst/>
                <a:latin typeface="JetBrains Mono"/>
              </a:rPr>
              <a:t>speak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NotImplementedError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"Subclass must implement this abstract method"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woof!"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Animal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 says meow!"</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fido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Dog</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isis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fido</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isis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speak</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r>
              <a:rPr lang="en-US" sz="900" dirty="0">
                <a:solidFill>
                  <a:srgbClr val="89DDFF"/>
                </a:solidFill>
                <a:latin typeface="JetBrains Mono"/>
              </a:rPr>
              <a:t>&gt;&gt;&gt; Fido says woof!</a:t>
            </a:r>
          </a:p>
          <a:p>
            <a:r>
              <a:rPr lang="en-US" sz="900" dirty="0">
                <a:solidFill>
                  <a:srgbClr val="89DDFF"/>
                </a:solidFill>
                <a:latin typeface="JetBrains Mono"/>
              </a:rPr>
              <a:t>&gt;&gt;&gt; 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381</a:t>
            </a:fld>
            <a:endParaRPr lang="fr-FR" dirty="0"/>
          </a:p>
        </p:txBody>
      </p:sp>
      <p:pic>
        <p:nvPicPr>
          <p:cNvPr id="11" name="Image 10">
            <a:extLst>
              <a:ext uri="{FF2B5EF4-FFF2-40B4-BE49-F238E27FC236}">
                <a16:creationId xmlns:a16="http://schemas.microsoft.com/office/drawing/2014/main" id="{07F4A3CA-AD11-42C3-BB68-FED5A27C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0" y="3248955"/>
            <a:ext cx="395416" cy="395416"/>
          </a:xfrm>
          <a:prstGeom prst="rect">
            <a:avLst/>
          </a:prstGeom>
        </p:spPr>
      </p:pic>
    </p:spTree>
    <p:extLst>
      <p:ext uri="{BB962C8B-B14F-4D97-AF65-F5344CB8AC3E}">
        <p14:creationId xmlns:p14="http://schemas.microsoft.com/office/powerpoint/2010/main" val="41002893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True</a:t>
            </a:r>
            <a:br>
              <a:rPr kumimoji="0" lang="fr-FR" altLang="fr-FR" sz="900" b="0" i="1" u="none" strike="noStrike" cap="none" normalizeH="0" baseline="0" dirty="0">
                <a:ln>
                  <a:noFill/>
                </a:ln>
                <a:solidFill>
                  <a:srgbClr val="C792EA"/>
                </a:solidFill>
                <a:effectLst/>
                <a:latin typeface="JetBrains Mono"/>
              </a:rPr>
            </a:b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f"Device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!r}</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False</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"Disconnected."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Device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connected_by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capacity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capacity</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super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 remaining)"</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printer is not connected!"</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a:t>
            </a:r>
            <a:br>
              <a:rPr kumimoji="0" lang="fr-FR" altLang="fr-FR" sz="900" b="0" i="1" u="none" strike="noStrike" cap="none" normalizeH="0" baseline="0" dirty="0">
                <a:ln>
                  <a:noFill/>
                </a:ln>
                <a:solidFill>
                  <a:srgbClr val="C792EA"/>
                </a:solidFill>
                <a:effectLst/>
                <a:latin typeface="JetBrains Mono"/>
              </a:rPr>
            </a:br>
            <a:r>
              <a:rPr kumimoji="0" lang="fr-FR" altLang="fr-FR" sz="900" b="0" i="1" u="none" strike="noStrike" cap="none" normalizeH="0" baseline="0" dirty="0">
                <a:ln>
                  <a:noFill/>
                </a:ln>
                <a:solidFill>
                  <a:srgbClr val="C792EA"/>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f"Printing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pages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pages."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remaining_pages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pages</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"USB"</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20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disconnect</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the method disconnect is not in the class printer, so Python will go in the parent class to see if there is     # a disconnect 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CEE3"/>
                </a:solidFill>
                <a:effectLst/>
                <a:latin typeface="JetBrains Mono"/>
              </a:rPr>
              <a:t>printer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30</a:t>
            </a:r>
            <a:r>
              <a:rPr kumimoji="0" lang="fr-FR" altLang="fr-FR" sz="9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Printing 20 pages.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Device 'Printer' (USB) (480 pages remaining)</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Disconnected.</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en-US" altLang="fr-FR" sz="1050" dirty="0">
                <a:solidFill>
                  <a:srgbClr val="89DDFF"/>
                </a:solidFill>
                <a:latin typeface="JetBrains Mono"/>
              </a:rPr>
              <a:t>Your printer is not connected!</a:t>
            </a:r>
            <a:endParaRPr lang="fr-FR" altLang="fr-FR" sz="1050" dirty="0">
              <a:solidFill>
                <a:srgbClr val="89DDFF"/>
              </a:solidFill>
              <a:latin typeface="JetBrains Mono"/>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BookShelf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book</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f"BookShel with </a:t>
            </a:r>
            <a:r>
              <a:rPr kumimoji="0" lang="fr-FR" altLang="fr-FR" sz="900" b="0" i="0" u="none" strike="noStrike" cap="none" normalizeH="0" baseline="0" dirty="0">
                <a:ln>
                  <a:noFill/>
                </a:ln>
                <a:solidFill>
                  <a:srgbClr val="89DDFF"/>
                </a:solidFill>
                <a:effectLst/>
                <a:latin typeface="JetBrains Mono"/>
              </a:rPr>
              <a:t>{len(</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books)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books."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Book</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__str__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f"Book</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rgbClr val="89DDFF"/>
                </a:solidFill>
                <a:latin typeface="JetBrains Mono"/>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a:extLst>
              <a:ext uri="{FF2B5EF4-FFF2-40B4-BE49-F238E27FC236}">
                <a16:creationId xmlns:a16="http://schemas.microsoft.com/office/drawing/2014/main" id="{3BF59B13-0C2F-4416-8095-204B5628E89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20495050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A45F2994-DC33-4EA6-9D12-B93F4BD668E9}"/>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2516073"/>
          </a:xfrm>
          <a:prstGeom prst="rect">
            <a:avLst/>
          </a:prstGeom>
          <a:solidFill>
            <a:schemeClr val="tx1"/>
          </a:solidFill>
        </p:spPr>
        <p:txBody>
          <a:bodyPr wrap="square" rtlCol="0">
            <a:spAutoFit/>
          </a:bodyPr>
          <a:lstStyle/>
          <a:p>
            <a:r>
              <a:rPr lang="en-US" sz="1050" dirty="0">
                <a:solidFill>
                  <a:schemeClr val="bg1"/>
                </a:solidFill>
              </a:rPr>
              <a:t>Import os</a:t>
            </a:r>
          </a:p>
          <a:p>
            <a:r>
              <a:rPr lang="en-US" sz="1050" dirty="0">
                <a:solidFill>
                  <a:schemeClr val="bg1"/>
                </a:solidFill>
              </a:rPr>
              <a:t>from pprint import </a:t>
            </a:r>
            <a:r>
              <a:rPr lang="en-US" sz="1050" dirty="0">
                <a:solidFill>
                  <a:schemeClr val="bg1"/>
                </a:solidFill>
                <a:highlight>
                  <a:srgbClr val="00FF00"/>
                </a:highlight>
              </a:rPr>
              <a:t>pprint # ici c’est la function pprint qui se trouve dans le module pprint</a:t>
            </a:r>
          </a:p>
          <a:p>
            <a:endParaRPr lang="en-US" sz="1050" dirty="0">
              <a:solidFill>
                <a:schemeClr val="bg1"/>
              </a:solidFill>
            </a:endParaRPr>
          </a:p>
          <a:p>
            <a:r>
              <a:rPr lang="en-US" sz="1050" dirty="0">
                <a:solidFill>
                  <a:schemeClr val="bg1"/>
                </a:solidFill>
              </a:rPr>
              <a:t>print(callable(os.name))</a:t>
            </a:r>
          </a:p>
          <a:p>
            <a:r>
              <a:rPr lang="en-US" sz="1050" dirty="0">
                <a:solidFill>
                  <a:schemeClr val="bg1"/>
                </a:solidFill>
              </a:rPr>
              <a:t>&gt;&gt; False # donc os.name n’est pas callable, on ne pas ecrire os.name()</a:t>
            </a:r>
          </a:p>
          <a:p>
            <a:endParaRPr lang="en-US" sz="1050" dirty="0">
              <a:solidFill>
                <a:schemeClr val="bg1"/>
              </a:solidFill>
            </a:endParaRPr>
          </a:p>
          <a:p>
            <a:r>
              <a:rPr lang="en-US" sz="1050" dirty="0">
                <a:solidFill>
                  <a:schemeClr val="bg1"/>
                </a:solidFill>
              </a:rPr>
              <a:t># A l’inverse</a:t>
            </a:r>
          </a:p>
          <a:p>
            <a:r>
              <a:rPr lang="en-US" sz="1050" dirty="0">
                <a:solidFill>
                  <a:schemeClr val="bg1"/>
                </a:solidFill>
              </a:rPr>
              <a:t>print(calleable(</a:t>
            </a:r>
            <a:r>
              <a:rPr lang="en-US" sz="1050" dirty="0">
                <a:solidFill>
                  <a:schemeClr val="bg1"/>
                </a:solidFill>
                <a:highlight>
                  <a:srgbClr val="00FF00"/>
                </a:highlight>
              </a:rPr>
              <a:t>pprint</a:t>
            </a:r>
            <a:r>
              <a:rPr lang="en-US" sz="1050" dirty="0">
                <a:solidFill>
                  <a:schemeClr val="bg1"/>
                </a:solidFill>
              </a:rPr>
              <a:t>))</a:t>
            </a:r>
          </a:p>
          <a:p>
            <a:r>
              <a:rPr lang="en-US" sz="1050" dirty="0">
                <a:solidFill>
                  <a:schemeClr val="bg1"/>
                </a:solidFill>
              </a:rPr>
              <a:t>&gt;&gt; True car la function pprint est callable</a:t>
            </a:r>
          </a:p>
          <a:p>
            <a:endParaRPr lang="en-US" sz="1050" dirty="0">
              <a:solidFill>
                <a:schemeClr val="bg1"/>
              </a:solidFill>
            </a:endParaRPr>
          </a:p>
          <a:p>
            <a:r>
              <a:rPr lang="en-US" sz="1050" dirty="0">
                <a:solidFill>
                  <a:schemeClr val="bg1"/>
                </a:solidFill>
              </a:rPr>
              <a:t># Attention: la function pprint est callable mais pas le module:</a:t>
            </a:r>
          </a:p>
          <a:p>
            <a:r>
              <a:rPr lang="en-US" sz="1050" dirty="0">
                <a:solidFill>
                  <a:schemeClr val="bg1"/>
                </a:solidFill>
              </a:rPr>
              <a:t>Import </a:t>
            </a:r>
            <a:r>
              <a:rPr lang="en-US" sz="1050" dirty="0">
                <a:solidFill>
                  <a:schemeClr val="bg1"/>
                </a:solidFill>
                <a:highlight>
                  <a:srgbClr val="FF0000"/>
                </a:highlight>
              </a:rPr>
              <a:t>pprint #ici c’est le module pprint</a:t>
            </a:r>
          </a:p>
          <a:p>
            <a:endParaRPr lang="en-US" sz="1050" dirty="0">
              <a:solidFill>
                <a:schemeClr val="bg1"/>
              </a:solidFill>
            </a:endParaRPr>
          </a:p>
          <a:p>
            <a:r>
              <a:rPr lang="en-US" sz="1050" dirty="0">
                <a:solidFill>
                  <a:schemeClr val="bg1"/>
                </a:solidFill>
              </a:rPr>
              <a:t>print(callable(</a:t>
            </a:r>
            <a:r>
              <a:rPr lang="en-US" sz="1050" dirty="0">
                <a:solidFill>
                  <a:schemeClr val="bg1"/>
                </a:solidFill>
                <a:highlight>
                  <a:srgbClr val="FF0000"/>
                </a:highlight>
              </a:rPr>
              <a:t>pprint</a:t>
            </a:r>
            <a:r>
              <a:rPr lang="en-US" sz="1050" dirty="0">
                <a:solidFill>
                  <a:schemeClr val="bg1"/>
                </a:solidFill>
              </a:rPr>
              <a:t>))</a:t>
            </a:r>
          </a:p>
          <a:p>
            <a:r>
              <a:rPr lang="fr-FR" sz="1050"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69536786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3100807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1210955" y="1562743"/>
            <a:ext cx="9305753"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Définissez des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050" dirty="0"/>
              <a:t>Il existe quelques confusions que je vais tâcher de lever.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050" dirty="0"/>
              <a:t>seule, change l'approche objet et le principe d'encapsulation.</a:t>
            </a:r>
          </a:p>
          <a:p>
            <a:pPr lvl="0" eaLnBrk="0" fontAlgn="base" hangingPunct="0">
              <a:spcBef>
                <a:spcPct val="0"/>
              </a:spcBef>
              <a:spcAft>
                <a:spcPct val="0"/>
              </a:spcAft>
            </a:pPr>
            <a:r>
              <a:rPr lang="fr-FR" altLang="fr-FR" sz="1050" dirty="0"/>
              <a:t>Qu'est-ce que l'encapsulation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05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050" dirty="0"/>
              <a:t>depuis l'extérieur de la classe, mon_objet.mon_attribut.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c'est stupide ! Comment fait-on pour accéder aux attributs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050" dirty="0"/>
              <a:t>modifier. Concrètement, au lieu d'écrire mon_objet.mon_attribut, vous allez écrire mon_</a:t>
            </a:r>
            <a:r>
              <a:rPr lang="fr-FR" altLang="fr-FR" sz="1050" b="1" dirty="0"/>
              <a:t>objet.get_mon_attribut()</a:t>
            </a:r>
            <a:r>
              <a:rPr lang="fr-FR" altLang="fr-FR" sz="1050" dirty="0"/>
              <a:t>. De la même manière, pour modifier l'attribut </a:t>
            </a:r>
          </a:p>
          <a:p>
            <a:pPr lvl="0" eaLnBrk="0" fontAlgn="base" hangingPunct="0">
              <a:spcBef>
                <a:spcPct val="0"/>
              </a:spcBef>
              <a:spcAft>
                <a:spcPct val="0"/>
              </a:spcAft>
            </a:pPr>
            <a:r>
              <a:rPr lang="fr-FR" altLang="fr-FR" sz="1050" dirty="0"/>
              <a:t>Écrivez </a:t>
            </a:r>
            <a:r>
              <a:rPr lang="fr-FR" altLang="fr-FR" sz="1050" b="1" dirty="0"/>
              <a:t>mon_objet.set_mon_attribut(valeur) </a:t>
            </a:r>
            <a:r>
              <a:rPr lang="fr-FR" altLang="fr-FR" sz="1050" dirty="0"/>
              <a:t>et non pas mon_objet.mon_attribut = valeur.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getsignifie « récupérer », c'est le préfixe généralement utilisé pour un accesseur.</a:t>
            </a:r>
          </a:p>
          <a:p>
            <a:pPr lvl="0" eaLnBrk="0" fontAlgn="base" hangingPunct="0">
              <a:spcBef>
                <a:spcPct val="0"/>
              </a:spcBef>
              <a:spcAft>
                <a:spcPct val="0"/>
              </a:spcAft>
            </a:pPr>
            <a:r>
              <a:rPr lang="fr-FR" altLang="fr-FR" sz="1050" dirty="0"/>
              <a:t>setsignifie, dans ce contexte, « modifier » ; c'est le préfixe usuel pour un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8379292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443578"/>
            <a:ext cx="9406742" cy="24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05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05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050" dirty="0"/>
              <a:t>lecture ou en écriture sur certains attributs de notre 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05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05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05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66200317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99063" y="2018715"/>
            <a:ext cx="93458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05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050" dirty="0"/>
              <a:t>ne peut pas. On doit passer par des accesseurs ou mutateurs.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05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05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05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05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050" dirty="0"/>
              <a:t>que tel ou tel attribut doit être accessible ou modifiable grâce à certaines propriétés.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Mais ces propriétés, c'est quoi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05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05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424273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976208" y="2379543"/>
            <a:ext cx="9005992"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05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050" dirty="0"/>
              <a:t>    la méthode appelée quand on demande de l'aide sur l'attribut.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05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37108343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1535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http://sammy76.free.fr/conseils/informatique/python.html</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427632" y="1633334"/>
            <a:ext cx="10564733"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dénissant une personne caractérisée par : son nom ; son prénom ; son âge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"Paris"  </a:t>
            </a:r>
            <a:r>
              <a:rPr kumimoji="0" lang="fr-FR" altLang="fr-FR" sz="1050" b="0" i="1" u="none" strike="noStrike" cap="none" normalizeH="0" baseline="0" dirty="0">
                <a:ln>
                  <a:noFill/>
                </a:ln>
                <a:solidFill>
                  <a:srgbClr val="717CB4"/>
                </a:solidFill>
                <a:effectLst/>
                <a:latin typeface="JetBrains Mono"/>
              </a:rPr>
              <a:t># Notez le souligné _ devant le nom</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 {}, âgé de {}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qui sera appelée quand on souhaitera accéder en lecture à l'attribut 'lieu_residence'"""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accéde à l'attribut lieu_residence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souhaite modifier le lieu de résidence"""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il semble que {} déménage à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nouvelle_residence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dire à Python que notre attribut lieu_residence pointe vers une propriété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property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_get_lieu_residence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_set_lieu_residence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391</a:t>
            </a:fld>
            <a:endParaRPr lang="fr-FR" dirty="0"/>
          </a:p>
        </p:txBody>
      </p:sp>
      <p:sp>
        <p:nvSpPr>
          <p:cNvPr id="8" name="Rectangle 1">
            <a:extLst>
              <a:ext uri="{FF2B5EF4-FFF2-40B4-BE49-F238E27FC236}">
                <a16:creationId xmlns:a16="http://schemas.microsoft.com/office/drawing/2014/main" id="{81AECD31-9104-405F-B8D7-ECB46653E4A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5863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35675" y="1967515"/>
            <a:ext cx="9390712"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Tout d'abord, dans le constructeur, on ne crée pas un attribut self.lieu_residence mais </a:t>
            </a:r>
            <a:r>
              <a:rPr lang="fr-FR" altLang="fr-FR" sz="1050" b="1" dirty="0"/>
              <a:t>self._lieu_residence</a:t>
            </a:r>
            <a:r>
              <a:rPr lang="fr-FR" altLang="fr-FR" sz="1050" dirty="0"/>
              <a:t>. Il n'y a qu'un petit caractère de différence, le signe </a:t>
            </a:r>
          </a:p>
          <a:p>
            <a:pPr lvl="0" eaLnBrk="0" fontAlgn="base" hangingPunct="0">
              <a:spcBef>
                <a:spcPct val="0"/>
              </a:spcBef>
              <a:spcAft>
                <a:spcPct val="0"/>
              </a:spcAft>
            </a:pPr>
            <a:r>
              <a:rPr lang="fr-FR" altLang="fr-FR" sz="105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05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On définit une première méthode, commençant elle aussi par un souligné _, nommée </a:t>
            </a:r>
            <a:r>
              <a:rPr lang="fr-FR" altLang="fr-FR" sz="1050" b="1" dirty="0"/>
              <a:t>_get_lieu_residence</a:t>
            </a:r>
            <a:r>
              <a:rPr lang="fr-FR" altLang="fr-FR" sz="1050" dirty="0"/>
              <a:t>. C'est la même règle que pour les attributs : on n'accède </a:t>
            </a:r>
          </a:p>
          <a:p>
            <a:pPr lvl="0" eaLnBrk="0" fontAlgn="base" hangingPunct="0">
              <a:spcBef>
                <a:spcPct val="0"/>
              </a:spcBef>
              <a:spcAft>
                <a:spcPct val="0"/>
              </a:spcAft>
            </a:pPr>
            <a:r>
              <a:rPr lang="fr-FR" altLang="fr-FR" sz="105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05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050" dirty="0"/>
              <a:t>pas lieu_residence mais </a:t>
            </a:r>
            <a:r>
              <a:rPr lang="fr-FR" altLang="fr-FR" sz="1050" b="1" dirty="0"/>
              <a:t>_lieu_residence</a:t>
            </a:r>
            <a:r>
              <a:rPr lang="fr-FR" altLang="fr-FR" sz="1050" dirty="0"/>
              <a:t>. Comme on est dans la classe, on a le droit de le manipuler.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La seconde méthode a la forme d'un mutateur. Elle se nomme </a:t>
            </a:r>
            <a:r>
              <a:rPr lang="fr-FR" altLang="fr-FR" sz="1050" b="1" dirty="0"/>
              <a:t>_set_lieu_residence </a:t>
            </a:r>
            <a:r>
              <a:rPr lang="fr-FR" altLang="fr-FR" sz="1050" dirty="0"/>
              <a:t>et doit donc aussi être inaccessible depuis l'extérieur de la classe. À la différence </a:t>
            </a:r>
          </a:p>
          <a:p>
            <a:pPr lvl="0" eaLnBrk="0" fontAlgn="base" hangingPunct="0">
              <a:spcBef>
                <a:spcPct val="0"/>
              </a:spcBef>
              <a:spcAft>
                <a:spcPct val="0"/>
              </a:spcAft>
            </a:pPr>
            <a:r>
              <a:rPr lang="fr-FR" altLang="fr-FR" sz="105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050" dirty="0"/>
              <a:t>résidence, il lui faut donc le nouveau lieu de résidence qu'on souhaite voir affecté à l'objet.</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050" dirty="0"/>
              <a:t>l'attribut </a:t>
            </a:r>
            <a:r>
              <a:rPr lang="fr-FR" altLang="fr-FR" sz="1050" b="1" dirty="0"/>
              <a:t>lieu_residence </a:t>
            </a:r>
            <a:r>
              <a:rPr lang="fr-FR" altLang="fr-FR" sz="105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050" dirty="0"/>
              <a:t>de modification (le mutateur).</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Quand on veut accéder à objet.lieu_residence, Python tombe sur une propriété redirigeant vers la méthode </a:t>
            </a:r>
            <a:r>
              <a:rPr lang="fr-FR" altLang="fr-FR" sz="1050" b="1" dirty="0"/>
              <a:t>_get_lieu_residence</a:t>
            </a:r>
            <a:r>
              <a:rPr lang="fr-FR" altLang="fr-FR" sz="1050" dirty="0"/>
              <a:t>. Quand on souhaite modifier la valeur </a:t>
            </a:r>
          </a:p>
          <a:p>
            <a:pPr lvl="0" eaLnBrk="0" fontAlgn="base" hangingPunct="0">
              <a:spcBef>
                <a:spcPct val="0"/>
              </a:spcBef>
              <a:spcAft>
                <a:spcPct val="0"/>
              </a:spcAft>
            </a:pPr>
            <a:r>
              <a:rPr lang="fr-FR" altLang="fr-FR" sz="1050" dirty="0"/>
              <a:t>de l'attribut, en écrivant objet.lieu_residence = valeur, Python appelle la méthode </a:t>
            </a:r>
            <a:r>
              <a:rPr lang="fr-FR" altLang="fr-FR" sz="1050" b="1" dirty="0"/>
              <a:t>_set_lieu_residence</a:t>
            </a:r>
            <a:r>
              <a:rPr lang="fr-FR" altLang="fr-FR" sz="105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91614493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231505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3923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jean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"Berlin"</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Micado</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Jean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33</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Paris</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Attention, il semble que Jean déménage à 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On accéde à l'attribut lieu_residence !</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Berlin</a:t>
            </a:r>
          </a:p>
          <a:p>
            <a:pPr marL="0" marR="0" lvl="0" indent="0" algn="l" defTabSz="914400" rtl="0" eaLnBrk="0" fontAlgn="base" latinLnBrk="0" hangingPunct="0">
              <a:lnSpc>
                <a:spcPct val="100000"/>
              </a:lnSpc>
              <a:spcBef>
                <a:spcPct val="0"/>
              </a:spcBef>
              <a:spcAft>
                <a:spcPct val="0"/>
              </a:spcAft>
              <a:buClrTx/>
              <a:buSzTx/>
              <a:buFontTx/>
              <a:buNone/>
              <a:tabLst/>
            </a:pPr>
            <a:r>
              <a:rPr lang="en-US" sz="1050" dirty="0">
                <a:solidFill>
                  <a:srgbClr val="89DDFF"/>
                </a:solidFill>
                <a:latin typeface="JetBrains Mono"/>
              </a:rPr>
              <a:t>&gt;&gt;&gt; </a:t>
            </a:r>
            <a:r>
              <a:rPr lang="fr-FR" altLang="fr-FR" sz="1050" dirty="0">
                <a:solidFill>
                  <a:srgbClr val="89DDFF"/>
                </a:solidFill>
                <a:latin typeface="JetBrains Mono"/>
              </a:rPr>
              <a:t>C'est la fin ! On me supprime !</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1223412"/>
          </a:xfrm>
          <a:prstGeom prst="rect">
            <a:avLst/>
          </a:prstGeom>
          <a:noFill/>
        </p:spPr>
        <p:txBody>
          <a:bodyPr wrap="square" rtlCol="0">
            <a:spAutoFit/>
          </a:bodyPr>
          <a:lstStyle/>
          <a:p>
            <a:r>
              <a:rPr lang="fr-FR" sz="105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050" dirty="0"/>
          </a:p>
          <a:p>
            <a:r>
              <a:rPr lang="fr-FR" sz="105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050" dirty="0"/>
          </a:p>
          <a:p>
            <a:r>
              <a:rPr lang="fr-FR" sz="105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30254873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98480"/>
            <a:ext cx="99097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47782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price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@property</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@price.setter</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ValueError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Price cannot be negative."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value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product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A propertie is an object that seats in front of an attribute and allow us to set or get the value of an attribut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64, in &lt;module&gt;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product.price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File "test.py", line 57, in price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    raise ValueError("- Price cannot be negative.")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bg1"/>
                </a:solidFill>
                <a:effectLst/>
                <a:latin typeface="JetBrains Mono"/>
              </a:rPr>
              <a:t>ValueError: - Price cannot be negative.</a:t>
            </a: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40041900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93341" y="2408999"/>
            <a:ext cx="942116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05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 Chacun des paramètres à passer à property est optionnel.</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34958269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264627633"/>
      </p:ext>
    </p:extLst>
  </p:cSld>
  <p:clrMapOvr>
    <a:overrideClrMapping bg1="lt1" tx1="dk1" bg2="lt2" tx2="dk2" accent1="accent1" accent2="accent2" accent3="accent3" accent4="accent4" accent5="accent5" accent6="accent6" hlink="hlink" folHlink="folHlink"/>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223412"/>
          </a:xfrm>
          <a:prstGeom prst="rect">
            <a:avLst/>
          </a:prstGeom>
          <a:noFill/>
        </p:spPr>
        <p:txBody>
          <a:bodyPr wrap="square" rtlCol="0">
            <a:spAutoFit/>
          </a:bodyPr>
          <a:lstStyle/>
          <a:p>
            <a:r>
              <a:rPr lang="fr-FR" sz="1050" b="1" dirty="0"/>
              <a:t>Appliquez des méthodes spéciales</a:t>
            </a:r>
          </a:p>
          <a:p>
            <a:endParaRPr lang="fr-FR" sz="1050" dirty="0"/>
          </a:p>
          <a:p>
            <a:r>
              <a:rPr lang="fr-FR" sz="1050" dirty="0"/>
              <a:t>Les méthodes spéciales sont des méthodes d'instance que Python reconnaît et sait utiliser, dans certains contextes. Elles peuvent servir à indiquer à Python ce qu'il doit faire quand il se retrouve devant une expression comme </a:t>
            </a:r>
            <a:r>
              <a:rPr lang="fr-FR" sz="1050" dirty="0">
                <a:highlight>
                  <a:srgbClr val="C0C0C0"/>
                </a:highlight>
              </a:rPr>
              <a:t>mon_objet1 + mon_objet2</a:t>
            </a:r>
            <a:r>
              <a:rPr lang="fr-FR" sz="1050" dirty="0"/>
              <a:t>, voire </a:t>
            </a:r>
            <a:r>
              <a:rPr lang="fr-FR" sz="1050" dirty="0">
                <a:highlight>
                  <a:srgbClr val="C0C0C0"/>
                </a:highlight>
              </a:rPr>
              <a:t>mon_objet[indice]</a:t>
            </a:r>
            <a:r>
              <a:rPr lang="fr-FR" sz="1050" dirty="0"/>
              <a:t>. Et, encore plus fort, elles contrôlent la façon dont un objet se crée, ainsi que l'accès à ses attributs.</a:t>
            </a:r>
          </a:p>
          <a:p>
            <a:endParaRPr lang="fr-FR" sz="1050" dirty="0"/>
          </a:p>
          <a:p>
            <a:r>
              <a:rPr lang="fr-FR" sz="105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8056644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546577"/>
          </a:xfrm>
          <a:prstGeom prst="rect">
            <a:avLst/>
          </a:prstGeom>
          <a:noFill/>
        </p:spPr>
        <p:txBody>
          <a:bodyPr wrap="square" rtlCol="0">
            <a:spAutoFit/>
          </a:bodyPr>
          <a:lstStyle/>
          <a:p>
            <a:r>
              <a:rPr lang="fr-FR" sz="1050" dirty="0"/>
              <a:t>Vous avez déjà vu, dès le début de cette troisième partie, un exemple de </a:t>
            </a:r>
            <a:r>
              <a:rPr lang="fr-FR" sz="1050" b="1" dirty="0"/>
              <a:t>méthode</a:t>
            </a:r>
            <a:r>
              <a:rPr lang="fr-FR" sz="1050" dirty="0"/>
              <a:t> </a:t>
            </a:r>
            <a:r>
              <a:rPr lang="fr-FR" sz="1050" b="1" dirty="0"/>
              <a:t>spéciale</a:t>
            </a:r>
            <a:r>
              <a:rPr lang="fr-FR" sz="1050" dirty="0"/>
              <a:t>. Pour ceux qui ont la mémoire courte, il s'agit de notre constructeur. Une méthode spéciale, en Python, voit son nom entouré de part et d'autre par deux signes « souligné » _. Le nom d'une méthode spéciale prend donc la forme </a:t>
            </a:r>
            <a:r>
              <a:rPr lang="fr-FR" sz="1050" dirty="0">
                <a:highlight>
                  <a:srgbClr val="C0C0C0"/>
                </a:highlight>
              </a:rPr>
              <a:t>:__methodespeciale__.</a:t>
            </a:r>
          </a:p>
          <a:p>
            <a:endParaRPr lang="fr-FR" sz="1050" dirty="0"/>
          </a:p>
          <a:p>
            <a:r>
              <a:rPr lang="fr-FR" sz="1050" dirty="0"/>
              <a:t>Pour commencer, nous allons voir les méthodes qui travaillent directement sur l'objet. Nous verrons ensuite, plus spécifiquement, les méthodes qui permettent d'accéder aux attributs.</a:t>
            </a:r>
          </a:p>
          <a:p>
            <a:endParaRPr lang="fr-FR" sz="1050" b="1" dirty="0"/>
          </a:p>
          <a:p>
            <a:r>
              <a:rPr lang="fr-FR" sz="1050" b="1" dirty="0"/>
              <a:t>Édition de l'objet</a:t>
            </a:r>
          </a:p>
          <a:p>
            <a:endParaRPr lang="fr-FR" sz="1050" dirty="0"/>
          </a:p>
          <a:p>
            <a:r>
              <a:rPr lang="fr-FR" sz="1050" dirty="0"/>
              <a:t>Les méthodes que nous allons voir permettent de travailler sur l'objet. Elles interviennent au moment de le créer et au moment de le supprimer. La première, vous devriez la reconnaître : c'est notre constructeur. Elle s'appelle </a:t>
            </a:r>
            <a:r>
              <a:rPr lang="fr-FR" sz="1050" dirty="0">
                <a:highlight>
                  <a:srgbClr val="C0C0C0"/>
                </a:highlight>
              </a:rPr>
              <a:t>__init__</a:t>
            </a:r>
            <a:r>
              <a:rPr lang="fr-FR" sz="105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petit exemple de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de constructeur"""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autre_attribut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53916"/>
          </a:xfrm>
          <a:prstGeom prst="rect">
            <a:avLst/>
          </a:prstGeom>
          <a:noFill/>
        </p:spPr>
        <p:txBody>
          <a:bodyPr wrap="square" rtlCol="0">
            <a:spAutoFit/>
          </a:bodyPr>
          <a:lstStyle/>
          <a:p>
            <a:r>
              <a:rPr lang="fr-FR" sz="105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mon_objet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Exemple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"un premier exemple"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708160"/>
          </a:xfrm>
          <a:prstGeom prst="rect">
            <a:avLst/>
          </a:prstGeom>
          <a:noFill/>
        </p:spPr>
        <p:txBody>
          <a:bodyPr wrap="square" rtlCol="0">
            <a:spAutoFit/>
          </a:bodyPr>
          <a:lstStyle/>
          <a:p>
            <a:r>
              <a:rPr lang="fr-FR" sz="1050" dirty="0"/>
              <a:t>J'ai un peu simplifié ce qui se passe mais, pour l'instant, c'est tout ce qu'il vous faut retenir. Comme vous pouvez le voir, à partir du moment où l'objet est créé, on peut accéder à ses attributs grâce à </a:t>
            </a:r>
            <a:r>
              <a:rPr lang="fr-FR" sz="1050" dirty="0">
                <a:highlight>
                  <a:srgbClr val="C0C0C0"/>
                </a:highlight>
              </a:rPr>
              <a:t>mon_objet.nom_attribut</a:t>
            </a:r>
            <a:r>
              <a:rPr lang="fr-FR" sz="1050" dirty="0"/>
              <a:t> et exécuter ses méthodes grâce à </a:t>
            </a:r>
            <a:r>
              <a:rPr lang="fr-FR" sz="1050" dirty="0">
                <a:highlight>
                  <a:srgbClr val="C0C0C0"/>
                </a:highlight>
              </a:rPr>
              <a:t>mon_objet.nom_methode(…)</a:t>
            </a:r>
            <a:r>
              <a:rPr lang="fr-FR" sz="1050" dirty="0"/>
              <a:t>.</a:t>
            </a:r>
          </a:p>
          <a:p>
            <a:endParaRPr lang="fr-FR" sz="1050" dirty="0"/>
          </a:p>
          <a:p>
            <a:r>
              <a:rPr lang="fr-FR" sz="1050" dirty="0"/>
              <a:t>Il existe également une autre méthode</a:t>
            </a:r>
            <a:r>
              <a:rPr lang="fr-FR" sz="1050" dirty="0">
                <a:highlight>
                  <a:srgbClr val="C0C0C0"/>
                </a:highlight>
              </a:rPr>
              <a:t>,__del__</a:t>
            </a:r>
            <a:r>
              <a:rPr lang="fr-FR" sz="1050" dirty="0"/>
              <a:t>, qui va être appelée au moment de la destruction de l'objet.</a:t>
            </a:r>
          </a:p>
          <a:p>
            <a:endParaRPr lang="fr-FR" sz="1050" dirty="0"/>
          </a:p>
          <a:p>
            <a:r>
              <a:rPr lang="fr-FR" sz="1050" dirty="0">
                <a:highlight>
                  <a:srgbClr val="C0C0C0"/>
                </a:highlight>
              </a:rPr>
              <a:t>La destruction ? Quand un objet se détruit-il ?</a:t>
            </a:r>
          </a:p>
          <a:p>
            <a:endParaRPr lang="fr-FR" sz="1050" dirty="0"/>
          </a:p>
          <a:p>
            <a:r>
              <a:rPr lang="fr-FR" sz="1050" dirty="0"/>
              <a:t>Bonne question. Il y a plusieurs cas : d'abord, quand vous voulez le supprimer explicitement, grâce au mot-clé </a:t>
            </a:r>
            <a:r>
              <a:rPr lang="fr-FR" sz="1050" dirty="0">
                <a:highlight>
                  <a:srgbClr val="C0C0C0"/>
                </a:highlight>
              </a:rPr>
              <a:t>del(del mon_objet)</a:t>
            </a:r>
            <a:r>
              <a:rPr lang="fr-FR" sz="1050" dirty="0"/>
              <a:t>. Ensuite, si l'espace de noms contenant l'objet est détruit, l'objet l'est également. Par exemple, si vous instanciez l'objet dans le corps d'une fonction : à la fin de l'appel à la fonction, la méthode </a:t>
            </a:r>
            <a:r>
              <a:rPr lang="fr-FR" sz="1050" dirty="0">
                <a:highlight>
                  <a:srgbClr val="C0C0C0"/>
                </a:highlight>
              </a:rPr>
              <a:t>__del__</a:t>
            </a:r>
            <a:r>
              <a:rPr lang="fr-FR" sz="105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27731815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934784"/>
            <a:ext cx="352586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l'objet est supprimé"""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la fin ! On me supprime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576135"/>
            <a:ext cx="11715748" cy="2192908"/>
          </a:xfrm>
          <a:prstGeom prst="rect">
            <a:avLst/>
          </a:prstGeom>
          <a:noFill/>
        </p:spPr>
        <p:txBody>
          <a:bodyPr wrap="square" rtlCol="0">
            <a:spAutoFit/>
          </a:bodyPr>
          <a:lstStyle/>
          <a:p>
            <a:r>
              <a:rPr lang="fr-FR" sz="1050" dirty="0">
                <a:highlight>
                  <a:srgbClr val="C0C0C0"/>
                </a:highlight>
              </a:rPr>
              <a:t>À quoi cela peut-il bien servir, de contrôler la destruction d'un objet ?</a:t>
            </a:r>
          </a:p>
          <a:p>
            <a:endParaRPr lang="fr-FR" sz="1050" dirty="0"/>
          </a:p>
          <a:p>
            <a:r>
              <a:rPr lang="fr-FR" sz="105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050" dirty="0"/>
          </a:p>
          <a:p>
            <a:r>
              <a:rPr lang="fr-FR" sz="105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050" b="1" dirty="0"/>
          </a:p>
          <a:p>
            <a:r>
              <a:rPr lang="fr-FR" sz="1050" b="1" dirty="0"/>
              <a:t>Représentation de l'objet</a:t>
            </a:r>
          </a:p>
          <a:p>
            <a:endParaRPr lang="fr-FR" sz="1050" dirty="0"/>
          </a:p>
          <a:p>
            <a:r>
              <a:rPr lang="fr-FR" sz="105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050" dirty="0">
                <a:highlight>
                  <a:srgbClr val="C0C0C0"/>
                </a:highlight>
              </a:rPr>
              <a:t>print</a:t>
            </a:r>
            <a:r>
              <a:rPr lang="fr-FR" sz="105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2" y="3792126"/>
            <a:ext cx="3525867"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XXX </a:t>
            </a:r>
            <a:r>
              <a:rPr kumimoji="0" lang="fr-FR" altLang="fr-FR" sz="1050" b="0" i="1" u="none" strike="noStrike" cap="none" normalizeH="0" baseline="0" dirty="0">
                <a:ln>
                  <a:noFill/>
                </a:ln>
                <a:solidFill>
                  <a:srgbClr val="82AAFF"/>
                </a:solidFill>
                <a:effectLst/>
                <a:latin typeface="JetBrains Mono"/>
              </a:rPr>
              <a:t>object </a:t>
            </a:r>
            <a:r>
              <a:rPr kumimoji="0" lang="fr-FR" altLang="fr-FR" sz="1050" b="0" i="0" u="none" strike="noStrike" cap="none" normalizeH="0" baseline="0" dirty="0">
                <a:ln>
                  <a:noFill/>
                </a:ln>
                <a:solidFill>
                  <a:srgbClr val="C3CEE3"/>
                </a:solidFill>
                <a:effectLst/>
                <a:latin typeface="JetBrains Mono"/>
              </a:rPr>
              <a:t>at </a:t>
            </a:r>
            <a:r>
              <a:rPr kumimoji="0" lang="fr-FR" altLang="fr-FR" sz="1050" b="0" i="0" u="none" strike="noStrike" cap="none" normalizeH="0" baseline="0" dirty="0">
                <a:ln>
                  <a:noFill/>
                </a:ln>
                <a:solidFill>
                  <a:srgbClr val="F78C6C"/>
                </a:solidFill>
                <a:effectLst/>
                <a:latin typeface="JetBrains Mono"/>
              </a:rPr>
              <a:t>0x00B46A70</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577081"/>
          </a:xfrm>
          <a:prstGeom prst="rect">
            <a:avLst/>
          </a:prstGeom>
          <a:noFill/>
        </p:spPr>
        <p:txBody>
          <a:bodyPr wrap="square" rtlCol="0">
            <a:spAutoFit/>
          </a:bodyPr>
          <a:lstStyle/>
          <a:p>
            <a:r>
              <a:rPr lang="fr-FR" sz="1050" dirty="0"/>
              <a:t>On a certes les informations utiles, mais pas forcément celles qu'on veut, et l'ensemble n'est pas magnifique, il faut bien le reconnaître.</a:t>
            </a:r>
          </a:p>
          <a:p>
            <a:r>
              <a:rPr lang="fr-FR" sz="1050" dirty="0"/>
              <a:t>La première méthode permettant de remédier à cet état de fait est </a:t>
            </a:r>
            <a:r>
              <a:rPr lang="fr-FR" sz="1050" dirty="0">
                <a:highlight>
                  <a:srgbClr val="C0C0C0"/>
                </a:highlight>
              </a:rPr>
              <a:t>__repr__</a:t>
            </a:r>
            <a:r>
              <a:rPr lang="fr-FR" sz="1050" dirty="0"/>
              <a:t>. Elle affecte la façon dont est affiché l'objet quand on tape directement son nom. On la redéfinit quand on souhaite faciliter le </a:t>
            </a:r>
            <a:r>
              <a:rPr lang="fr-FR" sz="1050" b="1" dirty="0"/>
              <a:t>debug</a:t>
            </a:r>
            <a:r>
              <a:rPr lang="fr-FR" sz="105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"""Quand on entre notre objet dans l'interpréteur"""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"Personne: nom({}), prénom({}), 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418165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0223"/>
            <a:ext cx="3525867" cy="577081"/>
          </a:xfrm>
          <a:prstGeom prst="rect">
            <a:avLst/>
          </a:prstGeom>
          <a:solidFill>
            <a:schemeClr val="tx1"/>
          </a:solidFill>
        </p:spPr>
        <p:txBody>
          <a:bodyPr wrap="square" rtlCol="0">
            <a:spAutoFit/>
          </a:bodyPr>
          <a:lstStyle/>
          <a:p>
            <a:r>
              <a:rPr lang="fr-FR" sz="1050" dirty="0">
                <a:solidFill>
                  <a:schemeClr val="bg1"/>
                </a:solidFill>
                <a:latin typeface="JetBrains Mono"/>
              </a:rPr>
              <a:t>p1 = Personne(</a:t>
            </a:r>
            <a:r>
              <a:rPr lang="fr-FR" sz="1050" dirty="0">
                <a:solidFill>
                  <a:schemeClr val="accent2"/>
                </a:solidFill>
                <a:latin typeface="JetBrains Mono"/>
              </a:rPr>
              <a:t>"Micado"</a:t>
            </a:r>
            <a:r>
              <a:rPr lang="fr-FR" sz="1050" dirty="0">
                <a:solidFill>
                  <a:schemeClr val="bg1"/>
                </a:solidFill>
                <a:latin typeface="JetBrains Mono"/>
              </a:rPr>
              <a:t>,</a:t>
            </a:r>
            <a:r>
              <a:rPr lang="fr-FR" sz="1050" dirty="0">
                <a:solidFill>
                  <a:schemeClr val="accent2"/>
                </a:solidFill>
                <a:latin typeface="JetBrains Mono"/>
              </a:rPr>
              <a:t> "Jean"</a:t>
            </a:r>
            <a:r>
              <a:rPr lang="fr-FR" sz="1050" dirty="0">
                <a:solidFill>
                  <a:schemeClr val="bg1"/>
                </a:solidFill>
                <a:latin typeface="JetBrains Mono"/>
              </a:rPr>
              <a:t>)</a:t>
            </a:r>
          </a:p>
          <a:p>
            <a:r>
              <a:rPr lang="fr-FR" sz="1050" dirty="0">
                <a:solidFill>
                  <a:schemeClr val="bg1"/>
                </a:solidFill>
                <a:latin typeface="JetBrains Mono"/>
              </a:rPr>
              <a:t>Print(p1)</a:t>
            </a:r>
          </a:p>
          <a:p>
            <a:r>
              <a:rPr lang="fr-FR" sz="1050" dirty="0">
                <a:solidFill>
                  <a:srgbClr val="89DDFF"/>
                </a:solidFill>
                <a:latin typeface="JetBrains Mono"/>
              </a:rPr>
              <a:t>&gt;&gt;&gt;</a:t>
            </a:r>
            <a:r>
              <a:rPr lang="fr-FR" sz="1050" dirty="0">
                <a:solidFill>
                  <a:schemeClr val="bg1"/>
                </a:solidFill>
              </a:rPr>
              <a:t> </a:t>
            </a:r>
            <a:r>
              <a:rPr lang="fr-FR" sz="1050" dirty="0">
                <a:solidFill>
                  <a:srgbClr val="89DDFF"/>
                </a:solidFill>
                <a:latin typeface="JetBrains Mono"/>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400</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727369"/>
            <a:chOff x="102549" y="702058"/>
            <a:chExt cx="11715748" cy="5727369"/>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53916"/>
            </a:xfrm>
            <a:prstGeom prst="rect">
              <a:avLst/>
            </a:prstGeom>
            <a:noFill/>
          </p:spPr>
          <p:txBody>
            <a:bodyPr wrap="square" rtlCol="0">
              <a:spAutoFit/>
            </a:bodyPr>
            <a:lstStyle/>
            <a:p>
              <a:r>
                <a:rPr lang="fr-FR" sz="105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09554" y="2220487"/>
              <a:ext cx="352586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latin typeface="JetBrains Mono"/>
              </a:endParaRPr>
            </a:p>
            <a:p>
              <a:r>
                <a:rPr lang="fr-FR" sz="1050" dirty="0">
                  <a:solidFill>
                    <a:srgbClr val="89DDFF"/>
                  </a:solidFill>
                  <a:latin typeface="JetBrains Mono"/>
                </a:rPr>
                <a:t>&gt;&gt;&gt; 'Personne: nom(Micado), prénom(Jean), âge(33)'</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577081"/>
            </a:xfrm>
            <a:prstGeom prst="rect">
              <a:avLst/>
            </a:prstGeom>
            <a:noFill/>
          </p:spPr>
          <p:txBody>
            <a:bodyPr wrap="square" rtlCol="0">
              <a:spAutoFit/>
            </a:bodyPr>
            <a:lstStyle/>
            <a:p>
              <a:r>
                <a:rPr lang="fr-FR" sz="1050" dirty="0"/>
                <a:t>Comme vous le voyez, la méthode__repr__ne prend aucun paramètre (sauf, bien entendu,self) et renvoie une chaîne de caractères : la chaîne à afficher quand on entre l'objet directement dans l'interpréteur.</a:t>
              </a:r>
            </a:p>
            <a:p>
              <a:endParaRPr lang="fr-FR" sz="1050" dirty="0"/>
            </a:p>
            <a:p>
              <a:r>
                <a:rPr lang="fr-FR" sz="1050" dirty="0"/>
                <a:t>On peut également obtenir cette chaîne grâce à la fonction </a:t>
              </a:r>
              <a:r>
                <a:rPr lang="fr-FR" sz="1050" b="1" dirty="0"/>
                <a:t>repr</a:t>
              </a:r>
              <a:r>
                <a:rPr lang="fr-FR" sz="1050" dirty="0"/>
                <a:t>, qui se contente d'appeler la méthode spéciale</a:t>
              </a:r>
              <a:r>
                <a:rPr lang="fr-FR" sz="1050" b="1" dirty="0"/>
                <a:t>__repr__</a:t>
              </a:r>
              <a:r>
                <a:rPr lang="fr-FR" sz="105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f’’Person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years old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})&gt;</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bob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Person Bob, 35 years old. </a:t>
              </a:r>
              <a:r>
                <a:rPr kumimoji="0" lang="fr-FR" altLang="fr-FR" sz="1050" b="0" i="1" u="none" strike="noStrike" cap="none" normalizeH="0" baseline="0" dirty="0">
                  <a:ln>
                    <a:noFill/>
                  </a:ln>
                  <a:solidFill>
                    <a:srgbClr val="717CB4"/>
                  </a:solidFill>
                  <a:effectLst/>
                  <a:latin typeface="JetBrains Mono"/>
                </a:rPr>
                <a:t># affiche par __str__</a:t>
              </a:r>
              <a:br>
                <a:rPr kumimoji="0" lang="fr-FR" altLang="fr-FR" sz="1050" b="0" i="1" u="none" strike="noStrike" cap="none" normalizeH="0" baseline="0" dirty="0">
                  <a:ln>
                    <a:noFill/>
                  </a:ln>
                  <a:solidFill>
                    <a:srgbClr val="717CB4"/>
                  </a:solidFill>
                  <a:effectLst/>
                  <a:latin typeface="JetBrains Mono"/>
                </a:rPr>
              </a:br>
              <a:r>
                <a:rPr lang="fr-FR" altLang="fr-FR" sz="1050" dirty="0">
                  <a:solidFill>
                    <a:srgbClr val="89DDFF"/>
                  </a:solidFill>
                  <a:latin typeface="JetBrains Mono"/>
                </a:rPr>
                <a:t>&gt;&gt;&gt; &lt;Person(‘Bob’, 35)&gt; </a:t>
              </a:r>
              <a:r>
                <a:rPr kumimoji="0" lang="fr-FR" altLang="fr-FR" sz="1050" b="0" i="1" u="none" strike="noStrike" cap="none" normalizeH="0" baseline="0" dirty="0">
                  <a:ln>
                    <a:noFill/>
                  </a:ln>
                  <a:solidFill>
                    <a:srgbClr val="717CB4"/>
                  </a:solidFill>
                  <a:effectLst/>
                  <a:latin typeface="JetBrains Mono"/>
                </a:rPr>
                <a:t># affiche par __repr__</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241088806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961177"/>
            <a:ext cx="352586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"Micado"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"Jean"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Jean Micado, âgé de 33 ans</a:t>
            </a:r>
            <a:br>
              <a:rPr kumimoji="0" lang="fr-FR" altLang="fr-FR" sz="1050" b="0" i="0" u="none" strike="noStrike" cap="none" normalizeH="0" baseline="0" dirty="0">
                <a:ln>
                  <a:noFill/>
                </a:ln>
                <a:solidFill>
                  <a:srgbClr val="C3CEE3"/>
                </a:solidFill>
                <a:effectLst/>
                <a:latin typeface="JetBrains Mono"/>
              </a:rPr>
            </a:br>
            <a:endParaRPr kumimoji="0" lang="fr-FR" altLang="fr-FR" sz="105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i="1" dirty="0">
                <a:solidFill>
                  <a:srgbClr val="82AAFF"/>
                </a:solidFill>
                <a:latin typeface="JetBrains Mono"/>
              </a:rPr>
              <a:t>print(</a:t>
            </a:r>
            <a:r>
              <a:rPr kumimoji="0" lang="fr-FR" altLang="fr-FR" sz="1050" b="0" i="0" u="none" strike="noStrike" cap="none" normalizeH="0" baseline="0" dirty="0">
                <a:ln>
                  <a:noFill/>
                </a:ln>
                <a:solidFill>
                  <a:srgbClr val="C3CEE3"/>
                </a:solidFill>
                <a:effectLst/>
                <a:latin typeface="JetBrains Mono"/>
              </a:rPr>
              <a:t>chaine</a:t>
            </a:r>
            <a:r>
              <a:rPr lang="fr-FR" altLang="fr-FR" sz="1050" i="1" dirty="0">
                <a:solidFill>
                  <a:srgbClr val="82AAFF"/>
                </a:solidFill>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53916"/>
          </a:xfrm>
          <a:prstGeom prst="rect">
            <a:avLst/>
          </a:prstGeom>
          <a:noFill/>
        </p:spPr>
        <p:txBody>
          <a:bodyPr wrap="square" rtlCol="0">
            <a:spAutoFit/>
          </a:bodyPr>
          <a:lstStyle/>
          <a:p>
            <a:r>
              <a:rPr lang="fr-FR" sz="105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708160"/>
          </a:xfrm>
          <a:prstGeom prst="rect">
            <a:avLst/>
          </a:prstGeom>
          <a:noFill/>
        </p:spPr>
        <p:txBody>
          <a:bodyPr wrap="square" rtlCol="0">
            <a:spAutoFit/>
          </a:bodyPr>
          <a:lstStyle/>
          <a:p>
            <a:r>
              <a:rPr lang="fr-FR" sz="1050" dirty="0"/>
              <a:t>Accès aux attributs de notre objet</a:t>
            </a:r>
          </a:p>
          <a:p>
            <a:endParaRPr lang="fr-FR" sz="1050" dirty="0"/>
          </a:p>
          <a:p>
            <a:r>
              <a:rPr lang="fr-FR" sz="1050" dirty="0"/>
              <a:t>Nous allons découvrir trois méthodes permettant de définir comment accéder à nos attributs et les modifier.</a:t>
            </a:r>
          </a:p>
          <a:p>
            <a:r>
              <a:rPr lang="fr-FR" sz="1050" dirty="0"/>
              <a:t>La </a:t>
            </a:r>
            <a:r>
              <a:rPr lang="fr-FR" sz="1050" dirty="0" err="1"/>
              <a:t>méthode__getattr</a:t>
            </a:r>
            <a:r>
              <a:rPr lang="fr-FR" sz="1050" dirty="0"/>
              <a:t>__</a:t>
            </a:r>
          </a:p>
          <a:p>
            <a:endParaRPr lang="fr-FR" sz="1050" dirty="0"/>
          </a:p>
          <a:p>
            <a:r>
              <a:rPr lang="fr-FR" sz="1050" dirty="0"/>
              <a:t>La méthode </a:t>
            </a:r>
            <a:r>
              <a:rPr lang="fr-FR" sz="1050" dirty="0" err="1"/>
              <a:t>spéciale__getattr__permet</a:t>
            </a:r>
            <a:r>
              <a:rPr lang="fr-FR" sz="1050" dirty="0"/>
              <a: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a:t>
            </a:r>
            <a:r>
              <a:rPr lang="fr-FR" sz="1050" dirty="0" err="1"/>
              <a:t>méthode__getattr__existe</a:t>
            </a:r>
            <a:r>
              <a:rPr lang="fr-FR" sz="1050" dirty="0"/>
              <a:t>, il va l'appeler en lui passant en paramètre le nom de l'attribut recherché, sous la forme d'une chaîne de caractères.</a:t>
            </a:r>
          </a:p>
          <a:p>
            <a:endParaRPr lang="fr-FR" sz="1050" dirty="0"/>
          </a:p>
          <a:p>
            <a:r>
              <a:rPr lang="fr-FR" sz="105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39555189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722095" y="1195364"/>
            <a:ext cx="3525867" cy="429348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possédant une méthode particulière d'accès à ses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l'attribut n'est pas trouvé, on affiche une alerte et renvoie None"""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crée quelques attributs par défaut"""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"""Si Python ne trouve pas l'attribut nommé nom, il appelle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"Alerte ! Il n'y a pas d'attribut {} ici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Protege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pro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9DDFF"/>
                </a:solidFill>
                <a:latin typeface="JetBrains Mono"/>
              </a:rPr>
              <a:t>&gt;&gt;&gt; Alerte ! Il n'y a pas d'attribut e ici !</a:t>
            </a:r>
          </a:p>
          <a:p>
            <a:endParaRPr lang="fr-FR" sz="1050" dirty="0">
              <a:solidFill>
                <a:schemeClr val="bg1"/>
              </a:solidFill>
            </a:endParaRP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39463282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Vous comprenez le principe ? Si l'attribut auquel on souhaite accéder existe, notre méthode n'est pas appelée. En revanche, si l'attribut n'existe pas, notre méthode </a:t>
            </a:r>
            <a:r>
              <a:rPr lang="fr-FR" sz="1050" dirty="0">
                <a:highlight>
                  <a:srgbClr val="C0C0C0"/>
                </a:highlight>
              </a:rPr>
              <a:t>__getattr__ </a:t>
            </a:r>
            <a:r>
              <a:rPr lang="fr-FR" sz="105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050" dirty="0">
                <a:highlight>
                  <a:srgbClr val="C0C0C0"/>
                </a:highlight>
              </a:rPr>
              <a:t>self.c</a:t>
            </a:r>
            <a:r>
              <a:rPr lang="fr-FR" sz="1050" dirty="0"/>
              <a:t>. Je vous laisse faire l'essai, cela n'a rien de difficile.</a:t>
            </a:r>
          </a:p>
          <a:p>
            <a:endParaRPr lang="fr-FR" sz="1050" b="1" dirty="0"/>
          </a:p>
          <a:p>
            <a:r>
              <a:rPr lang="fr-FR" sz="1050" b="1" dirty="0"/>
              <a:t>La méthode __setattr__</a:t>
            </a:r>
          </a:p>
          <a:p>
            <a:endParaRPr lang="fr-FR" sz="1050" dirty="0"/>
          </a:p>
          <a:p>
            <a:r>
              <a:rPr lang="fr-FR" sz="1050" dirty="0"/>
              <a:t>Cette méthode définit l'accès à un attribut destiné à être modifié. Si vous écrivez </a:t>
            </a:r>
            <a:r>
              <a:rPr lang="fr-FR" sz="1050" dirty="0">
                <a:highlight>
                  <a:srgbClr val="C0C0C0"/>
                </a:highlight>
              </a:rPr>
              <a:t>objet.nom_attribut = nouvelle_valeur</a:t>
            </a:r>
            <a:r>
              <a:rPr lang="fr-FR" sz="1050" dirty="0"/>
              <a:t>, la méthode spéciale </a:t>
            </a:r>
            <a:r>
              <a:rPr lang="fr-FR" sz="1050" dirty="0">
                <a:highlight>
                  <a:srgbClr val="C0C0C0"/>
                </a:highlight>
              </a:rPr>
              <a:t>__setattr__ </a:t>
            </a:r>
            <a:r>
              <a:rPr lang="fr-FR" sz="1050" dirty="0"/>
              <a:t>sera appelée ainsi : </a:t>
            </a:r>
            <a:r>
              <a:rPr lang="fr-FR" sz="1050" dirty="0">
                <a:highlight>
                  <a:srgbClr val="C0C0C0"/>
                </a:highlight>
              </a:rPr>
              <a:t>objet. __setattr__("nom_attribut", nouvelle_valeur)</a:t>
            </a:r>
            <a:r>
              <a:rPr lang="fr-FR" sz="105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quand on fait objet.nom_attr = val_attr.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se charge d'enregistrer l'objet"""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object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__setattr__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enregistrer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546577"/>
          </a:xfrm>
          <a:prstGeom prst="rect">
            <a:avLst/>
          </a:prstGeom>
          <a:noFill/>
        </p:spPr>
        <p:txBody>
          <a:bodyPr wrap="square" rtlCol="0">
            <a:spAutoFit/>
          </a:bodyPr>
          <a:lstStyle/>
          <a:p>
            <a:r>
              <a:rPr lang="fr-FR" sz="105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050" dirty="0"/>
          </a:p>
          <a:p>
            <a:r>
              <a:rPr lang="fr-FR" sz="105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050" dirty="0"/>
          </a:p>
          <a:p>
            <a:r>
              <a:rPr lang="fr-FR" sz="105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26544048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518127"/>
            <a:ext cx="11555651"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793597"/>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09553" y="4838072"/>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objet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MaClasse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instance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getattr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Semblable à objet.nom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setattr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objet.nom = val ou objet.__setattr__("nom", val)</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delattr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 del objet.nom ou objet.__delattr__("nom")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hasattr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objet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True si l'attribut "nom" existe, False sinon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Tree>
    <p:extLst>
      <p:ext uri="{BB962C8B-B14F-4D97-AF65-F5344CB8AC3E}">
        <p14:creationId xmlns:p14="http://schemas.microsoft.com/office/powerpoint/2010/main" val="1092042852"/>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546577"/>
          </a:xfrm>
          <a:prstGeom prst="rect">
            <a:avLst/>
          </a:prstGeom>
          <a:noFill/>
        </p:spPr>
        <p:txBody>
          <a:bodyPr wrap="square" rtlCol="0">
            <a:spAutoFit/>
          </a:bodyPr>
          <a:lstStyle/>
          <a:p>
            <a:r>
              <a:rPr lang="fr-FR" sz="105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050" dirty="0"/>
          </a:p>
          <a:p>
            <a:r>
              <a:rPr lang="fr-FR" sz="1050" dirty="0"/>
              <a:t>Si toutes ces explications vous ont paru plutôt dures, ne vous en faites pas trop : je détaillerai au prochain chapitre ce qu'est l'héritage, vous comprendrez sûrement mieux à ce moment.</a:t>
            </a:r>
          </a:p>
          <a:p>
            <a:endParaRPr lang="fr-FR" sz="1050" b="1" dirty="0"/>
          </a:p>
          <a:p>
            <a:r>
              <a:rPr lang="fr-FR" sz="1050" b="1" dirty="0"/>
              <a:t>La méthode __delattr__</a:t>
            </a:r>
          </a:p>
          <a:p>
            <a:endParaRPr lang="fr-FR" sz="1050" dirty="0"/>
          </a:p>
          <a:p>
            <a:r>
              <a:rPr lang="fr-FR" sz="1050" dirty="0"/>
              <a:t>Cette méthode spéciale est appelée quand on souhaite supprimer un attribut de l'objet, en faisant </a:t>
            </a:r>
            <a:r>
              <a:rPr lang="fr-FR" sz="1050" dirty="0">
                <a:highlight>
                  <a:srgbClr val="C0C0C0"/>
                </a:highlight>
              </a:rPr>
              <a:t>del objet.attribut</a:t>
            </a:r>
            <a:r>
              <a:rPr lang="fr-FR" sz="1050" dirty="0"/>
              <a:t> par exemple. Elle prend en paramètre, outre </a:t>
            </a:r>
            <a:r>
              <a:rPr lang="fr-FR" sz="1050" dirty="0">
                <a:highlight>
                  <a:srgbClr val="C0C0C0"/>
                </a:highlight>
              </a:rPr>
              <a:t>self</a:t>
            </a:r>
            <a:r>
              <a:rPr lang="fr-FR" sz="105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318170" y="2514815"/>
            <a:ext cx="11555651"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__delattr__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nom_attr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ne peut supprimer d'attribut, on lève l'exception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AttributeError"""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AttributeError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ne pouvez supprimer aucun attribut de cette classe"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3543786"/>
            <a:ext cx="11555651" cy="1061829"/>
          </a:xfrm>
          <a:prstGeom prst="rect">
            <a:avLst/>
          </a:prstGeom>
          <a:noFill/>
        </p:spPr>
        <p:txBody>
          <a:bodyPr wrap="square" rtlCol="0">
            <a:spAutoFit/>
          </a:bodyPr>
          <a:lstStyle/>
          <a:p>
            <a:r>
              <a:rPr lang="fr-FR" sz="1050" dirty="0"/>
              <a:t>Là encore, si vous voulez supprimer un attribut, n'utilisez pas dans votre méthodedel self.attribut. Sinon, vous risquez de mettre Python très en colère ! Passez parobject.__</a:t>
            </a:r>
            <a:r>
              <a:rPr lang="fr-FR" sz="1050" dirty="0" err="1"/>
              <a:t>delattr__qui</a:t>
            </a:r>
            <a:r>
              <a:rPr lang="fr-FR" sz="1050" dirty="0"/>
              <a:t> sait mieux que nous comment tout cela fonctionne.</a:t>
            </a:r>
          </a:p>
          <a:p>
            <a:endParaRPr lang="fr-FR" sz="1050" b="1" dirty="0"/>
          </a:p>
          <a:p>
            <a:r>
              <a:rPr lang="fr-FR" sz="1050" b="1" dirty="0"/>
              <a:t>Un petit bonus</a:t>
            </a:r>
          </a:p>
          <a:p>
            <a:endParaRPr lang="fr-FR" sz="1050" dirty="0"/>
          </a:p>
          <a:p>
            <a:r>
              <a:rPr lang="fr-FR" sz="105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369651" y="4621003"/>
            <a:ext cx="11555651" cy="93871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objet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MaClasse</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On crée une instance de notre classe</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getattr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Semblable à objet.nom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setattr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val</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objet.nom = val ou objet.__setattr__("nom", val)</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delattr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 del objet.nom ou objet.__delattr__("nom")</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hasattr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objet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"nom"</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Renvoie True si l'attribut "nom" existe, False sinon</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34543506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900246"/>
          </a:xfrm>
          <a:prstGeom prst="rect">
            <a:avLst/>
          </a:prstGeom>
          <a:noFill/>
        </p:spPr>
        <p:txBody>
          <a:bodyPr wrap="square" rtlCol="0">
            <a:spAutoFit/>
          </a:bodyPr>
          <a:lstStyle/>
          <a:p>
            <a:r>
              <a:rPr lang="fr-FR" sz="105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050" dirty="0"/>
          </a:p>
          <a:p>
            <a:r>
              <a:rPr lang="fr-FR" sz="105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2212330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3485570"/>
          </a:xfrm>
          <a:prstGeom prst="rect">
            <a:avLst/>
          </a:prstGeom>
          <a:noFill/>
        </p:spPr>
        <p:txBody>
          <a:bodyPr wrap="square" rtlCol="0">
            <a:spAutoFit/>
          </a:bodyPr>
          <a:lstStyle/>
          <a:p>
            <a:r>
              <a:rPr lang="fr-FR" sz="105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050" b="1" dirty="0"/>
          </a:p>
          <a:p>
            <a:r>
              <a:rPr lang="fr-FR" sz="1050" b="1" dirty="0"/>
              <a:t>Accès aux éléments d'un conteneur</a:t>
            </a:r>
          </a:p>
          <a:p>
            <a:endParaRPr lang="fr-FR" sz="1050" dirty="0"/>
          </a:p>
          <a:p>
            <a:r>
              <a:rPr lang="fr-FR" sz="1050" dirty="0"/>
              <a:t>Les objets conteneurs, j'espère que vous vous en souvenez, ce sont les chaînes de caractères, les listes et les dictionnaires, entre autres. Tous ont un point commun : ils contiennent d'autres objets, auxquels on peut accéder grâce à l'opérateur</a:t>
            </a:r>
            <a:r>
              <a:rPr lang="fr-FR" sz="1050" dirty="0">
                <a:highlight>
                  <a:srgbClr val="C0C0C0"/>
                </a:highlight>
              </a:rPr>
              <a:t>[]</a:t>
            </a:r>
            <a:r>
              <a:rPr lang="fr-FR" sz="1050" dirty="0"/>
              <a:t>.</a:t>
            </a:r>
          </a:p>
          <a:p>
            <a:endParaRPr lang="fr-FR" sz="1050" dirty="0"/>
          </a:p>
          <a:p>
            <a:r>
              <a:rPr lang="fr-FR" sz="1050" dirty="0"/>
              <a:t>Les trois premières méthodes que nous allons voir sont</a:t>
            </a:r>
            <a:r>
              <a:rPr lang="fr-FR" sz="1050" dirty="0">
                <a:highlight>
                  <a:srgbClr val="C0C0C0"/>
                </a:highlight>
              </a:rPr>
              <a:t>__getitem__,__setitem__et__delitem__</a:t>
            </a:r>
            <a:r>
              <a:rPr lang="fr-FR" sz="1050" dirty="0"/>
              <a:t>.</a:t>
            </a:r>
            <a:r>
              <a:rPr lang="fr-FR" sz="1050" dirty="0">
                <a:highlight>
                  <a:srgbClr val="C0C0C0"/>
                </a:highlight>
              </a:rPr>
              <a:t> </a:t>
            </a:r>
            <a:r>
              <a:rPr lang="fr-FR" sz="1050" dirty="0"/>
              <a:t>Elles servent respectivement à définir quoi faire quand on écrit :</a:t>
            </a:r>
          </a:p>
          <a:p>
            <a:endParaRPr lang="fr-FR" sz="1050" dirty="0"/>
          </a:p>
          <a:p>
            <a:r>
              <a:rPr lang="fr-FR" sz="1050" dirty="0"/>
              <a:t>    </a:t>
            </a:r>
            <a:r>
              <a:rPr lang="fr-FR" sz="1050" dirty="0">
                <a:highlight>
                  <a:srgbClr val="C0C0C0"/>
                </a:highlight>
              </a:rPr>
              <a:t>objet[index];</a:t>
            </a:r>
          </a:p>
          <a:p>
            <a:endParaRPr lang="fr-FR" sz="1050" dirty="0"/>
          </a:p>
          <a:p>
            <a:r>
              <a:rPr lang="fr-FR" sz="1050" dirty="0">
                <a:highlight>
                  <a:srgbClr val="C0C0C0"/>
                </a:highlight>
              </a:rPr>
              <a:t>    objet[index] = valeur;</a:t>
            </a:r>
          </a:p>
          <a:p>
            <a:endParaRPr lang="fr-FR" sz="1050" dirty="0"/>
          </a:p>
          <a:p>
            <a:r>
              <a:rPr lang="fr-FR" sz="1050" dirty="0">
                <a:highlight>
                  <a:srgbClr val="C0C0C0"/>
                </a:highlight>
              </a:rPr>
              <a:t>    del objet[index];</a:t>
            </a:r>
          </a:p>
          <a:p>
            <a:endParaRPr lang="fr-FR" sz="1050" dirty="0"/>
          </a:p>
          <a:p>
            <a:r>
              <a:rPr lang="fr-FR" sz="1050" dirty="0"/>
              <a:t>Pour cet exemple, nous allons voir une classe enveloppe de dictionnaire. Les classes enveloppes sont des classes qui ressemblent à d'autres classes mais n'en sont pas réellement. Cela vous avance ?</a:t>
            </a:r>
          </a:p>
          <a:p>
            <a:endParaRPr lang="fr-FR" sz="1050" dirty="0"/>
          </a:p>
          <a:p>
            <a:r>
              <a:rPr lang="fr-FR" sz="1050" dirty="0"/>
              <a:t>Nous allons créer une classe que nous allons appeler </a:t>
            </a:r>
            <a:r>
              <a:rPr lang="fr-FR" sz="1050" dirty="0">
                <a:highlight>
                  <a:srgbClr val="C0C0C0"/>
                </a:highlight>
              </a:rPr>
              <a:t>ZDict</a:t>
            </a:r>
            <a:r>
              <a:rPr lang="fr-FR" sz="1050" dirty="0"/>
              <a:t>. Elle va posséder un attribut auquel on ne devra pas accéder de l'extérieur de la classe, un dictionnaire que nous appellerons </a:t>
            </a:r>
            <a:r>
              <a:rPr lang="fr-FR" sz="1050" dirty="0">
                <a:highlight>
                  <a:srgbClr val="C0C0C0"/>
                </a:highlight>
              </a:rPr>
              <a:t>_dictionnaire</a:t>
            </a:r>
            <a:r>
              <a:rPr lang="fr-FR" sz="1050" dirty="0"/>
              <a:t>. Quand on créera un objet de type </a:t>
            </a:r>
            <a:r>
              <a:rPr lang="fr-FR" sz="1050" dirty="0">
                <a:highlight>
                  <a:srgbClr val="C0C0C0"/>
                </a:highlight>
              </a:rPr>
              <a:t>ZDictet</a:t>
            </a:r>
            <a:r>
              <a:rPr lang="fr-FR" sz="1050" dirty="0"/>
              <a:t> qu'on voudra faire </a:t>
            </a:r>
            <a:r>
              <a:rPr lang="fr-FR" sz="1050" dirty="0">
                <a:highlight>
                  <a:srgbClr val="C0C0C0"/>
                </a:highlight>
              </a:rPr>
              <a:t>objet[index]</a:t>
            </a:r>
            <a:r>
              <a:rPr lang="fr-FR" sz="1050" dirty="0"/>
              <a:t>, à l'intérieur de la classe on fera </a:t>
            </a:r>
            <a:r>
              <a:rPr lang="fr-FR" sz="1050" dirty="0">
                <a:highlight>
                  <a:srgbClr val="C0C0C0"/>
                </a:highlight>
              </a:rPr>
              <a:t>self._dictionnaire[index]. </a:t>
            </a:r>
            <a:r>
              <a:rPr lang="fr-FR" sz="105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6781478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49" y="860298"/>
            <a:ext cx="11555651"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err="1">
                <a:ln>
                  <a:noFill/>
                </a:ln>
                <a:solidFill>
                  <a:srgbClr val="FFCB6B"/>
                </a:solidFill>
                <a:effectLst/>
                <a:latin typeface="JetBrains Mono"/>
              </a:rPr>
              <a:t>ZDict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enveloppe d'un dictionnaire"""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classe n'accepte aucun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spéciale est appelée quand on fait objet[index]</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redirige vers self._dictionnaire[index]"""</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valeur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quand on écrit objet[index] = valeur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redirige vers self._dictionnaire[index] = valeur"""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_dictionnaire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valeur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546577"/>
          </a:xfrm>
          <a:prstGeom prst="rect">
            <a:avLst/>
          </a:prstGeom>
          <a:noFill/>
        </p:spPr>
        <p:txBody>
          <a:bodyPr wrap="square" rtlCol="0">
            <a:spAutoFit/>
          </a:bodyPr>
          <a:lstStyle/>
          <a:p>
            <a:r>
              <a:rPr lang="fr-FR" sz="1050" dirty="0"/>
              <a:t>Vous avez un exemple d'utilisation des deux méthodes </a:t>
            </a:r>
            <a:r>
              <a:rPr lang="fr-FR" sz="1050" dirty="0">
                <a:highlight>
                  <a:srgbClr val="C0C0C0"/>
                </a:highlight>
              </a:rPr>
              <a:t>__getitem__</a:t>
            </a:r>
            <a:r>
              <a:rPr lang="fr-FR" sz="1050" dirty="0"/>
              <a:t> et </a:t>
            </a:r>
            <a:r>
              <a:rPr lang="fr-FR" sz="1050" dirty="0">
                <a:highlight>
                  <a:srgbClr val="C0C0C0"/>
                </a:highlight>
              </a:rPr>
              <a:t>__setitem__</a:t>
            </a:r>
            <a:r>
              <a:rPr lang="fr-FR" sz="1050" dirty="0"/>
              <a:t> qui, je pense, est assez clair. Pour </a:t>
            </a:r>
            <a:r>
              <a:rPr lang="fr-FR" sz="1050" dirty="0">
                <a:highlight>
                  <a:srgbClr val="C0C0C0"/>
                </a:highlight>
              </a:rPr>
              <a:t>__delitem__</a:t>
            </a:r>
            <a:r>
              <a:rPr lang="fr-FR" sz="1050" dirty="0"/>
              <a:t> , je crois que c'est assez évident, elle ne prend qu'un seul paramètre qui est l'index que l'on souhaite supprimer. Vous pouvez étendre cet exemple avec d'autres méthodes que nous avons vues plus haut, notamment </a:t>
            </a:r>
            <a:r>
              <a:rPr lang="fr-FR" sz="1050" dirty="0">
                <a:highlight>
                  <a:srgbClr val="C0C0C0"/>
                </a:highlight>
              </a:rPr>
              <a:t>__repr__</a:t>
            </a:r>
            <a:r>
              <a:rPr lang="fr-FR" sz="1050" dirty="0"/>
              <a:t> et </a:t>
            </a:r>
            <a:r>
              <a:rPr lang="fr-FR" sz="1050" dirty="0">
                <a:highlight>
                  <a:srgbClr val="C0C0C0"/>
                </a:highlight>
              </a:rPr>
              <a:t>__str__</a:t>
            </a:r>
            <a:r>
              <a:rPr lang="fr-FR" sz="1050" dirty="0"/>
              <a:t>. N'hésitez pas, entraînez-vous, tout cela peut vous servir.</a:t>
            </a:r>
          </a:p>
          <a:p>
            <a:endParaRPr lang="fr-FR" sz="1050" b="1" dirty="0"/>
          </a:p>
          <a:p>
            <a:r>
              <a:rPr lang="fr-FR" sz="1050" b="1" dirty="0"/>
              <a:t>La méthode spéciale derrière le mot-clé </a:t>
            </a:r>
            <a:r>
              <a:rPr lang="fr-FR" sz="1050" b="1" dirty="0">
                <a:highlight>
                  <a:srgbClr val="C0C0C0"/>
                </a:highlight>
              </a:rPr>
              <a:t>in</a:t>
            </a:r>
          </a:p>
          <a:p>
            <a:endParaRPr lang="fr-FR" sz="1050" dirty="0"/>
          </a:p>
          <a:p>
            <a:r>
              <a:rPr lang="fr-FR" sz="1050" dirty="0"/>
              <a:t>Il existe une quatrième méthode, appelée </a:t>
            </a:r>
            <a:r>
              <a:rPr lang="fr-FR" sz="1050" dirty="0">
                <a:highlight>
                  <a:srgbClr val="C0C0C0"/>
                </a:highlight>
              </a:rPr>
              <a:t>__contains__ </a:t>
            </a:r>
            <a:r>
              <a:rPr lang="fr-FR" sz="1050" dirty="0"/>
              <a:t>, qui est utilisée quand on souhaite savoir si un objet se trouve dans un conteneur.</a:t>
            </a:r>
          </a:p>
          <a:p>
            <a:endParaRPr lang="fr-FR" sz="1050" dirty="0"/>
          </a:p>
          <a:p>
            <a:r>
              <a:rPr lang="fr-FR" sz="105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8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1" u="none" strike="noStrike" cap="none" normalizeH="0" baseline="0" dirty="0">
                <a:ln>
                  <a:noFill/>
                </a:ln>
                <a:solidFill>
                  <a:srgbClr val="717CB4"/>
                </a:solidFill>
                <a:effectLst/>
                <a:latin typeface="JetBrains Mono"/>
              </a:rPr>
              <a:t># Revient au même que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err="1">
                <a:ln>
                  <a:noFill/>
                </a:ln>
                <a:solidFill>
                  <a:srgbClr val="C3CEE3"/>
                </a:solidFill>
                <a:effectLst/>
                <a:latin typeface="JetBrains Mono"/>
              </a:rPr>
              <a:t>ma_liste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1" u="none" strike="noStrike" cap="none" normalizeH="0" baseline="0" dirty="0" err="1">
                <a:ln>
                  <a:noFill/>
                </a:ln>
                <a:solidFill>
                  <a:srgbClr val="82AAFF"/>
                </a:solidFill>
                <a:effectLst/>
                <a:latin typeface="JetBrains Mono"/>
              </a:rPr>
              <a:t>__contains</a:t>
            </a:r>
            <a:r>
              <a:rPr kumimoji="0" lang="fr-FR" altLang="fr-FR" sz="1050" b="0" i="1" u="none" strike="noStrike" cap="none" normalizeH="0" baseline="0" dirty="0">
                <a:ln>
                  <a:noFill/>
                </a:ln>
                <a:solidFill>
                  <a:srgbClr val="82AAFF"/>
                </a:solidFill>
                <a:effectLst/>
                <a:latin typeface="JetBrains Mono"/>
              </a:rPr>
              <a: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299017654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708160"/>
          </a:xfrm>
          <a:prstGeom prst="rect">
            <a:avLst/>
          </a:prstGeom>
          <a:noFill/>
        </p:spPr>
        <p:txBody>
          <a:bodyPr wrap="square" rtlCol="0">
            <a:spAutoFit/>
          </a:bodyPr>
          <a:lstStyle/>
          <a:p>
            <a:r>
              <a:rPr lang="fr-FR" sz="1050" dirty="0"/>
              <a:t>Ainsi, si vous voulez que votre classe enveloppe puisse utiliser le mot-clé in comme une liste ou un dictionnaire, vous devez redéfinir cette </a:t>
            </a:r>
            <a:r>
              <a:rPr lang="fr-FR" sz="1050" dirty="0" err="1"/>
              <a:t>méthode__contains__qui</a:t>
            </a:r>
            <a:r>
              <a:rPr lang="fr-FR" sz="1050" dirty="0"/>
              <a:t> prend en paramètre, outreself, l'objet qui nous intéresse. Si l'objet est dans le conteneur, on doit renvoyer True; sinon False.</a:t>
            </a:r>
          </a:p>
          <a:p>
            <a:endParaRPr lang="fr-FR" sz="1050" dirty="0"/>
          </a:p>
          <a:p>
            <a:r>
              <a:rPr lang="fr-FR" sz="1050" dirty="0"/>
              <a:t>Je vous laisse redéfinir cette méthode, vous avez toutes les indications nécessaires.</a:t>
            </a:r>
          </a:p>
          <a:p>
            <a:endParaRPr lang="fr-FR" sz="1050" dirty="0"/>
          </a:p>
          <a:p>
            <a:r>
              <a:rPr lang="fr-FR" sz="1050" b="1" dirty="0"/>
              <a:t>Connaître la taille d'un conteneur</a:t>
            </a:r>
          </a:p>
          <a:p>
            <a:endParaRPr lang="fr-FR" sz="1050" dirty="0"/>
          </a:p>
          <a:p>
            <a:r>
              <a:rPr lang="fr-FR" sz="1050" dirty="0"/>
              <a:t>Il existe enfin une méthode spéciale </a:t>
            </a:r>
            <a:r>
              <a:rPr lang="fr-FR" sz="1050" dirty="0">
                <a:highlight>
                  <a:srgbClr val="C0C0C0"/>
                </a:highlight>
              </a:rPr>
              <a:t>__len__</a:t>
            </a:r>
            <a:r>
              <a:rPr lang="fr-FR" sz="1050" dirty="0"/>
              <a:t>,</a:t>
            </a:r>
            <a:r>
              <a:rPr lang="fr-FR" sz="1050" dirty="0">
                <a:highlight>
                  <a:srgbClr val="C0C0C0"/>
                </a:highlight>
              </a:rPr>
              <a:t> </a:t>
            </a:r>
            <a:r>
              <a:rPr lang="fr-FR" sz="1050" dirty="0"/>
              <a:t>appelée quand on souhaite connaître la taille d'un objet conteneur, grâce à la fonction </a:t>
            </a:r>
            <a:r>
              <a:rPr lang="fr-FR" sz="1050" dirty="0">
                <a:highlight>
                  <a:srgbClr val="C0C0C0"/>
                </a:highlight>
              </a:rPr>
              <a:t>len</a:t>
            </a:r>
            <a:r>
              <a:rPr lang="fr-FR" sz="1050" dirty="0"/>
              <a:t>.</a:t>
            </a:r>
          </a:p>
          <a:p>
            <a:endParaRPr lang="fr-FR" sz="1050" dirty="0"/>
          </a:p>
          <a:p>
            <a:r>
              <a:rPr lang="fr-FR" sz="1050" dirty="0">
                <a:highlight>
                  <a:srgbClr val="C0C0C0"/>
                </a:highlight>
              </a:rPr>
              <a:t>len(objet) </a:t>
            </a:r>
            <a:r>
              <a:rPr lang="fr-FR" sz="1050" dirty="0"/>
              <a:t>équivaut à </a:t>
            </a:r>
            <a:r>
              <a:rPr lang="fr-FR" sz="1050" dirty="0">
                <a:highlight>
                  <a:srgbClr val="C0C0C0"/>
                </a:highlight>
              </a:rPr>
              <a:t>objet. __len__()</a:t>
            </a:r>
            <a:r>
              <a:rPr lang="fr-FR" sz="105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16467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061829"/>
          </a:xfrm>
          <a:prstGeom prst="rect">
            <a:avLst/>
          </a:prstGeom>
          <a:noFill/>
        </p:spPr>
        <p:txBody>
          <a:bodyPr wrap="square" rtlCol="0">
            <a:spAutoFit/>
          </a:bodyPr>
          <a:lstStyle/>
          <a:p>
            <a:r>
              <a:rPr lang="fr-FR" sz="1050" dirty="0"/>
              <a:t>Pour cette section, nous allons continuer à voir les méthodes spéciales permettant la surcharge d'opérateurs mathématiques, comme+,-,*et j'en passe.</a:t>
            </a:r>
          </a:p>
          <a:p>
            <a:r>
              <a:rPr lang="fr-FR" sz="1050" dirty="0"/>
              <a:t>Ce qu'il faut savoir</a:t>
            </a:r>
          </a:p>
          <a:p>
            <a:endParaRPr lang="fr-FR" sz="1050" dirty="0"/>
          </a:p>
          <a:p>
            <a:r>
              <a:rPr lang="fr-FR" sz="1050" dirty="0"/>
              <a:t>Pour cette section, nous allons utiliser un nouvel exemple, une classe capable de contenir des durées. Ces durées seront contenues sous la forme d'un nombre de minutes et un nombre de secondes.</a:t>
            </a:r>
          </a:p>
          <a:p>
            <a:endParaRPr lang="fr-FR" sz="1050" dirty="0"/>
          </a:p>
          <a:p>
            <a:r>
              <a:rPr lang="fr-FR" sz="105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033379"/>
            <a:ext cx="10651787"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des durées sous la forme d'un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min  </a:t>
            </a:r>
            <a:r>
              <a:rPr kumimoji="0" lang="fr-FR" altLang="fr-FR" sz="1050" b="0" i="1" u="none" strike="noStrike" cap="none" normalizeH="0" baseline="0" dirty="0">
                <a:ln>
                  <a:noFill/>
                </a:ln>
                <a:solidFill>
                  <a:srgbClr val="717CB4"/>
                </a:solidFill>
                <a:effectLst/>
                <a:latin typeface="JetBrains Mono"/>
              </a:rPr>
              <a:t># Nombre de minutes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sec  </a:t>
            </a:r>
            <a:r>
              <a:rPr kumimoji="0" lang="fr-FR" altLang="fr-FR" sz="1050" b="0" i="1" u="none" strike="noStrike" cap="none" normalizeH="0" baseline="0" dirty="0">
                <a:ln>
                  <a:noFill/>
                </a:ln>
                <a:solidFill>
                  <a:srgbClr val="717CB4"/>
                </a:solidFill>
                <a:effectLst/>
                <a:latin typeface="JetBrains Mono"/>
              </a:rPr>
              <a:t># Nombre de secondes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__str__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"""Affichage un peu plus joli de nos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"{0:02}:{1:02}"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184731" y="4140892"/>
            <a:ext cx="11555650" cy="900246"/>
          </a:xfrm>
          <a:prstGeom prst="rect">
            <a:avLst/>
          </a:prstGeom>
          <a:noFill/>
        </p:spPr>
        <p:txBody>
          <a:bodyPr wrap="square" rtlCol="0">
            <a:spAutoFit/>
          </a:bodyPr>
          <a:lstStyle/>
          <a:p>
            <a:r>
              <a:rPr lang="fr-FR" sz="1050" dirty="0"/>
              <a:t>On définit simplement deux attributs contenant notre nombre de minutes et notre nombre de secondes, ainsi qu'une méthode pour afficher tout cela un peu mieux. Si vous vous interrogez sur l'utilisation de la méthode </a:t>
            </a:r>
            <a:r>
              <a:rPr lang="fr-FR" sz="1050" dirty="0">
                <a:highlight>
                  <a:srgbClr val="C0C0C0"/>
                </a:highlight>
              </a:rPr>
              <a:t>format</a:t>
            </a:r>
            <a:r>
              <a:rPr lang="fr-FR" sz="1050" dirty="0"/>
              <a:t> dans la méthode </a:t>
            </a:r>
            <a:r>
              <a:rPr lang="fr-FR" sz="1050" dirty="0">
                <a:highlight>
                  <a:srgbClr val="C0C0C0"/>
                </a:highlight>
              </a:rPr>
              <a:t>__str__</a:t>
            </a:r>
            <a:r>
              <a:rPr lang="fr-FR" sz="1050" dirty="0"/>
              <a:t>, sachez simplement que le but est de voir la durée sous la forme </a:t>
            </a:r>
            <a:r>
              <a:rPr lang="fr-FR" sz="1050" dirty="0">
                <a:highlight>
                  <a:srgbClr val="C0C0C0"/>
                </a:highlight>
              </a:rPr>
              <a:t>MM:SS</a:t>
            </a:r>
            <a:r>
              <a:rPr lang="fr-FR" sz="1050" dirty="0"/>
              <a:t>; pour plus d'informations sur le formatage des chaînes, vous pouvez consulter </a:t>
            </a:r>
            <a:r>
              <a:rPr lang="fr-FR" sz="1050" dirty="0">
                <a:hlinkClick r:id="rId2"/>
              </a:rPr>
              <a:t>la documentation de Python</a:t>
            </a:r>
            <a:r>
              <a:rPr lang="fr-FR" sz="1050" dirty="0"/>
              <a:t>.</a:t>
            </a:r>
          </a:p>
          <a:p>
            <a:endParaRPr lang="fr-FR" sz="1050" dirty="0"/>
          </a:p>
          <a:p>
            <a:r>
              <a:rPr lang="fr-FR" sz="1050" dirty="0"/>
              <a:t>Créons un premier objet </a:t>
            </a:r>
            <a:r>
              <a:rPr lang="fr-FR" sz="1050" dirty="0">
                <a:highlight>
                  <a:srgbClr val="C0C0C0"/>
                </a:highlight>
              </a:rPr>
              <a:t>Duree</a:t>
            </a:r>
            <a:r>
              <a:rPr lang="fr-FR" sz="105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03:05</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408407676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738664"/>
          </a:xfrm>
          <a:prstGeom prst="rect">
            <a:avLst/>
          </a:prstGeom>
          <a:noFill/>
        </p:spPr>
        <p:txBody>
          <a:bodyPr wrap="square" rtlCol="0">
            <a:spAutoFit/>
          </a:bodyPr>
          <a:lstStyle/>
          <a:p>
            <a:r>
              <a:rPr lang="fr-FR" sz="1050" dirty="0"/>
              <a:t>Si vous essayez de faired1 + 4, par exemple, vous allez obtenir une erreur. Python ne sait pas comment additionner un typeDureeet un int. Il ne sait même pas comment ajouter deux durées ! Nous allons donc lui expliquer.</a:t>
            </a:r>
          </a:p>
          <a:p>
            <a:endParaRPr lang="fr-FR" sz="1050" dirty="0"/>
          </a:p>
          <a:p>
            <a:r>
              <a:rPr lang="fr-FR" sz="1050" dirty="0"/>
              <a:t>La méthode spéciale à redéfinir est 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738664"/>
          </a:xfrm>
          <a:prstGeom prst="rect">
            <a:avLst/>
          </a:prstGeom>
          <a:noFill/>
        </p:spPr>
        <p:txBody>
          <a:bodyPr wrap="square" rtlCol="0">
            <a:spAutoFit/>
          </a:bodyPr>
          <a:lstStyle/>
          <a:p>
            <a:r>
              <a:rPr lang="fr-FR" sz="1050" dirty="0"/>
              <a:t>Comme vous le voyez, quand vous utilisez le symbole+ainsi, c'est en fait la méthode __add__ de l'objet Duree qui est appelée. Elle prend en paramètre l'objet que l'on souhaite ajouter, peu importe le type de l'objet en question. Et elle doit renvoyer un objet exploitable, ici il serait plus logique que ce soit une nouvelle durée.</a:t>
            </a:r>
          </a:p>
          <a:p>
            <a:endParaRPr lang="fr-FR" sz="1050" dirty="0"/>
          </a:p>
          <a:p>
            <a:r>
              <a:rPr lang="fr-FR" sz="105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va copier self dans l'objet créé pour avoir la même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nouvelle_duree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la nouvelle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nouvelle_duree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909927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577081"/>
          </a:xfrm>
          <a:prstGeom prst="rect">
            <a:avLst/>
          </a:prstGeom>
          <a:noFill/>
        </p:spPr>
        <p:txBody>
          <a:bodyPr wrap="square" rtlCol="0">
            <a:spAutoFit/>
          </a:bodyPr>
          <a:lstStyle/>
          <a:p>
            <a:r>
              <a:rPr lang="fr-FR" sz="105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12:08</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d2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54 </a:t>
            </a:r>
            <a:r>
              <a:rPr kumimoji="0" lang="fr-FR" altLang="fr-FR" sz="1050" b="0" i="1" u="none" strike="noStrike" cap="none" normalizeH="0" baseline="0" dirty="0">
                <a:ln>
                  <a:noFill/>
                </a:ln>
                <a:solidFill>
                  <a:srgbClr val="717CB4"/>
                </a:solidFill>
                <a:effectLst/>
                <a:latin typeface="JetBrains Mono"/>
              </a:rPr>
              <a:t># d1 + 54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354491"/>
          </a:xfrm>
          <a:prstGeom prst="rect">
            <a:avLst/>
          </a:prstGeom>
          <a:noFill/>
        </p:spPr>
        <p:txBody>
          <a:bodyPr wrap="square" rtlCol="0">
            <a:spAutoFit/>
          </a:bodyPr>
          <a:lstStyle/>
          <a:p>
            <a:r>
              <a:rPr lang="fr-FR" sz="105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050" dirty="0"/>
          </a:p>
          <a:p>
            <a:r>
              <a:rPr lang="fr-FR" sz="1050" dirty="0"/>
              <a:t>Sachez que sur le même modèle, il existe les méthodes :</a:t>
            </a:r>
          </a:p>
          <a:p>
            <a:endParaRPr lang="fr-FR" sz="1050" dirty="0"/>
          </a:p>
          <a:p>
            <a:pPr marL="171450" indent="-171450">
              <a:buFont typeface="Arial" panose="020B0604020202020204" pitchFamily="34" charset="0"/>
              <a:buChar char="•"/>
            </a:pPr>
            <a:r>
              <a:rPr lang="fr-FR" sz="1050" dirty="0"/>
              <a:t>__sub__: surcharge de l'opérateur-;</a:t>
            </a:r>
          </a:p>
          <a:p>
            <a:pPr marL="171450" indent="-171450">
              <a:buFont typeface="Arial" panose="020B0604020202020204" pitchFamily="34" charset="0"/>
              <a:buChar char="•"/>
            </a:pPr>
            <a:r>
              <a:rPr lang="fr-FR" sz="1050" dirty="0"/>
              <a:t>__mul__: surcharge de l'opérateur*;</a:t>
            </a:r>
          </a:p>
          <a:p>
            <a:pPr marL="171450" indent="-171450">
              <a:buFont typeface="Arial" panose="020B0604020202020204" pitchFamily="34" charset="0"/>
              <a:buChar char="•"/>
            </a:pPr>
            <a:r>
              <a:rPr lang="fr-FR" sz="1050" dirty="0"/>
              <a:t>__truediv__: surcharge de l'opérateur/;</a:t>
            </a:r>
          </a:p>
          <a:p>
            <a:pPr marL="171450" indent="-171450">
              <a:buFont typeface="Arial" panose="020B0604020202020204" pitchFamily="34" charset="0"/>
              <a:buChar char="•"/>
            </a:pPr>
            <a:r>
              <a:rPr lang="fr-FR" sz="1050" dirty="0"/>
              <a:t>__floordiv__: surcharge de l'opérateur//(division entière) ;</a:t>
            </a:r>
          </a:p>
          <a:p>
            <a:pPr marL="171450" indent="-171450">
              <a:buFont typeface="Arial" panose="020B0604020202020204" pitchFamily="34" charset="0"/>
              <a:buChar char="•"/>
            </a:pPr>
            <a:r>
              <a:rPr lang="fr-FR" sz="1050" dirty="0"/>
              <a:t>__mod__: surcharge de l'opérateur%(modulo) ;</a:t>
            </a:r>
          </a:p>
          <a:p>
            <a:pPr marL="171450" indent="-171450">
              <a:buFont typeface="Arial" panose="020B0604020202020204" pitchFamily="34" charset="0"/>
              <a:buChar char="•"/>
            </a:pPr>
            <a:r>
              <a:rPr lang="fr-FR" sz="1050" dirty="0"/>
              <a:t>__pow__: surcharge de l'opérateur**(puissance) ;</a:t>
            </a:r>
          </a:p>
          <a:p>
            <a:pPr marL="171450" indent="-171450">
              <a:buFont typeface="Arial" panose="020B0604020202020204" pitchFamily="34" charset="0"/>
              <a:buChar char="•"/>
            </a:pPr>
            <a:r>
              <a:rPr lang="fr-FR" sz="1050" dirty="0"/>
              <a:t>…</a:t>
            </a:r>
          </a:p>
          <a:p>
            <a:endParaRPr lang="fr-FR" sz="1050" dirty="0"/>
          </a:p>
          <a:p>
            <a:r>
              <a:rPr lang="fr-FR" sz="105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30146680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69652" y="4086181"/>
            <a:ext cx="11555650" cy="1546577"/>
          </a:xfrm>
          <a:prstGeom prst="rect">
            <a:avLst/>
          </a:prstGeom>
          <a:noFill/>
        </p:spPr>
        <p:txBody>
          <a:bodyPr wrap="square" rtlCol="0">
            <a:spAutoFit/>
          </a:bodyPr>
          <a:lstStyle/>
          <a:p>
            <a:r>
              <a:rPr lang="fr-FR" sz="1050" dirty="0"/>
              <a:t>À présent, on peut écrire </a:t>
            </a:r>
            <a:r>
              <a:rPr lang="fr-FR" sz="1050" dirty="0">
                <a:highlight>
                  <a:srgbClr val="C0C0C0"/>
                </a:highlight>
              </a:rPr>
              <a:t>4 + d1</a:t>
            </a:r>
            <a:r>
              <a:rPr lang="fr-FR" sz="1050" dirty="0"/>
              <a:t>, cela revient au même que </a:t>
            </a:r>
            <a:r>
              <a:rPr lang="fr-FR" sz="1050" dirty="0">
                <a:highlight>
                  <a:srgbClr val="C0C0C0"/>
                </a:highlight>
              </a:rPr>
              <a:t>d1 + 4</a:t>
            </a:r>
            <a:r>
              <a:rPr lang="fr-FR" sz="1050" dirty="0"/>
              <a:t>.</a:t>
            </a:r>
          </a:p>
          <a:p>
            <a:endParaRPr lang="fr-FR" sz="1050" dirty="0"/>
          </a:p>
          <a:p>
            <a:r>
              <a:rPr lang="fr-FR" sz="1050" dirty="0"/>
              <a:t>N'hésitez pas à relire ces exemples s'ils vous paraissent peu clairs.</a:t>
            </a:r>
          </a:p>
          <a:p>
            <a:endParaRPr lang="fr-FR" sz="1050" b="1" dirty="0"/>
          </a:p>
          <a:p>
            <a:r>
              <a:rPr lang="fr-FR" sz="1050" b="1" dirty="0"/>
              <a:t>D'autres opérateurs</a:t>
            </a:r>
          </a:p>
          <a:p>
            <a:endParaRPr lang="fr-FR" sz="1050" dirty="0"/>
          </a:p>
          <a:p>
            <a:r>
              <a:rPr lang="fr-FR" sz="1050" dirty="0"/>
              <a:t>Il est également possible de surcharger les opérateurs </a:t>
            </a:r>
            <a:r>
              <a:rPr lang="fr-FR" sz="1050" dirty="0">
                <a:highlight>
                  <a:srgbClr val="C0C0C0"/>
                </a:highlight>
              </a:rPr>
              <a:t>+=</a:t>
            </a:r>
            <a:r>
              <a:rPr lang="fr-FR" sz="1050" dirty="0"/>
              <a:t>, </a:t>
            </a:r>
            <a:r>
              <a:rPr lang="fr-FR" sz="1050" dirty="0">
                <a:highlight>
                  <a:srgbClr val="C0C0C0"/>
                </a:highlight>
              </a:rPr>
              <a:t>-=</a:t>
            </a:r>
            <a:r>
              <a:rPr lang="fr-FR" sz="1050" dirty="0"/>
              <a:t>, etc. On préfixe cette fois-ci les noms de méthode que nous avons vus par un </a:t>
            </a:r>
            <a:r>
              <a:rPr lang="fr-FR" sz="1050" dirty="0">
                <a:highlight>
                  <a:srgbClr val="C0C0C0"/>
                </a:highlight>
              </a:rPr>
              <a:t>i</a:t>
            </a:r>
            <a:r>
              <a:rPr lang="fr-FR" sz="1050" dirty="0"/>
              <a:t>.</a:t>
            </a:r>
          </a:p>
          <a:p>
            <a:endParaRPr lang="fr-FR" sz="1050" dirty="0"/>
          </a:p>
          <a:p>
            <a:r>
              <a:rPr lang="fr-FR" sz="1050" dirty="0"/>
              <a:t>Exemple de méthode </a:t>
            </a:r>
            <a:r>
              <a:rPr lang="fr-FR" sz="1050" dirty="0">
                <a:highlight>
                  <a:srgbClr val="C0C0C0"/>
                </a:highlight>
              </a:rPr>
              <a:t>__iadd __</a:t>
            </a:r>
            <a:r>
              <a:rPr lang="fr-FR" sz="1050" dirty="0"/>
              <a:t> pour notre classe </a:t>
            </a:r>
            <a:r>
              <a:rPr lang="fr-FR" sz="1050" dirty="0">
                <a:highlight>
                  <a:srgbClr val="C0C0C0"/>
                </a:highlight>
              </a:rPr>
              <a:t>Duree</a:t>
            </a:r>
            <a:r>
              <a:rPr lang="fr-FR" sz="105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318171" y="2335427"/>
            <a:ext cx="1065178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est appelée si on écrit 4 + objet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premier objet (4 dans cet exemple) ne sait pas comment ajouter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second. On se contente de rediriger sur __add__ puisque,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ici, cela revient au même : l'opération doit avoir le même résultat,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posée dans un sens ou dans l'autre"""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1546577"/>
          </a:xfrm>
          <a:prstGeom prst="rect">
            <a:avLst/>
          </a:prstGeom>
          <a:noFill/>
        </p:spPr>
        <p:txBody>
          <a:bodyPr wrap="square" rtlCol="0">
            <a:spAutoFit/>
          </a:bodyPr>
          <a:lstStyle/>
          <a:p>
            <a:r>
              <a:rPr lang="fr-FR" sz="1050" dirty="0"/>
              <a:t>Tout dépend du sens</a:t>
            </a:r>
          </a:p>
          <a:p>
            <a:endParaRPr lang="fr-FR" sz="1050" dirty="0"/>
          </a:p>
          <a:p>
            <a:r>
              <a:rPr lang="fr-FR" sz="1050" dirty="0"/>
              <a:t>Vous l'avez peut-être remarqué, et c'est assez logique si vous avez suivi mes explications, mais écrire </a:t>
            </a:r>
            <a:r>
              <a:rPr lang="fr-FR" sz="1050" dirty="0">
                <a:highlight>
                  <a:srgbClr val="C0C0C0"/>
                </a:highlight>
              </a:rPr>
              <a:t>objet1 + objet2</a:t>
            </a:r>
            <a:r>
              <a:rPr lang="fr-FR" sz="1050" dirty="0"/>
              <a:t> ne revient pas au même qu'écrire </a:t>
            </a:r>
            <a:r>
              <a:rPr lang="fr-FR" sz="1050" dirty="0">
                <a:highlight>
                  <a:srgbClr val="C0C0C0"/>
                </a:highlight>
              </a:rPr>
              <a:t>objet2 + objet1</a:t>
            </a:r>
            <a:r>
              <a:rPr lang="fr-FR" sz="1050" dirty="0"/>
              <a:t> si les deux objets ont des types différents.</a:t>
            </a:r>
          </a:p>
          <a:p>
            <a:endParaRPr lang="fr-FR" sz="1050" dirty="0"/>
          </a:p>
          <a:p>
            <a:r>
              <a:rPr lang="fr-FR" sz="1050" dirty="0"/>
              <a:t>En effet, suivant le cas, c'est la méthode </a:t>
            </a:r>
            <a:r>
              <a:rPr lang="fr-FR" sz="1050" dirty="0">
                <a:highlight>
                  <a:srgbClr val="C0C0C0"/>
                </a:highlight>
              </a:rPr>
              <a:t>__add__</a:t>
            </a:r>
            <a:r>
              <a:rPr lang="fr-FR" sz="1050" dirty="0"/>
              <a:t> de l'un ou l'autre des objets qui est appelée.</a:t>
            </a:r>
          </a:p>
          <a:p>
            <a:endParaRPr lang="fr-FR" sz="1050" dirty="0"/>
          </a:p>
          <a:p>
            <a:r>
              <a:rPr lang="fr-FR" sz="1050" dirty="0"/>
              <a:t>Cela signifie que, lorsqu'on utilise la classe </a:t>
            </a:r>
            <a:r>
              <a:rPr lang="fr-FR" sz="1050" dirty="0">
                <a:highlight>
                  <a:srgbClr val="C0C0C0"/>
                </a:highlight>
              </a:rPr>
              <a:t>Duree</a:t>
            </a:r>
            <a:r>
              <a:rPr lang="fr-FR" sz="1050" dirty="0"/>
              <a:t>, si on écrit </a:t>
            </a:r>
            <a:r>
              <a:rPr lang="fr-FR" sz="1050" dirty="0">
                <a:highlight>
                  <a:srgbClr val="C0C0C0"/>
                </a:highlight>
              </a:rPr>
              <a:t>d1 + 4</a:t>
            </a:r>
            <a:r>
              <a:rPr lang="fr-FR" sz="1050" dirty="0"/>
              <a:t> cela fonctionne, alors que </a:t>
            </a:r>
            <a:r>
              <a:rPr lang="fr-FR" sz="1050" dirty="0">
                <a:highlight>
                  <a:srgbClr val="C0C0C0"/>
                </a:highlight>
              </a:rPr>
              <a:t>4 + d1</a:t>
            </a:r>
            <a:r>
              <a:rPr lang="fr-FR" sz="1050" dirty="0"/>
              <a:t> ne marche pas. En effet, la class </a:t>
            </a:r>
            <a:r>
              <a:rPr lang="fr-FR" sz="1050" dirty="0">
                <a:highlight>
                  <a:srgbClr val="C0C0C0"/>
                </a:highlight>
              </a:rPr>
              <a:t>int</a:t>
            </a:r>
            <a:r>
              <a:rPr lang="fr-FR" sz="1050" dirty="0"/>
              <a:t> ne sait pas quoi faire de votre objet </a:t>
            </a:r>
            <a:r>
              <a:rPr lang="fr-FR" sz="1050" dirty="0">
                <a:highlight>
                  <a:srgbClr val="C0C0C0"/>
                </a:highlight>
              </a:rPr>
              <a:t>Duree</a:t>
            </a:r>
            <a:r>
              <a:rPr lang="fr-FR" sz="1050" dirty="0"/>
              <a:t>.</a:t>
            </a:r>
          </a:p>
          <a:p>
            <a:endParaRPr lang="fr-FR" sz="1050" dirty="0"/>
          </a:p>
          <a:p>
            <a:r>
              <a:rPr lang="fr-FR" sz="1050" dirty="0"/>
              <a:t>Il existe cependant une panoplie de méthodes spéciales pour faire le travail de </a:t>
            </a:r>
            <a:r>
              <a:rPr lang="fr-FR" sz="1050" dirty="0">
                <a:highlight>
                  <a:srgbClr val="C0C0C0"/>
                </a:highlight>
              </a:rPr>
              <a:t>__add__ </a:t>
            </a:r>
            <a:r>
              <a:rPr lang="fr-FR" sz="1050" dirty="0"/>
              <a:t>si vous écrivez l'opération dans l'autre sens. Il suffit de préfixer le nom des méthodes spéciales par un </a:t>
            </a:r>
            <a:r>
              <a:rPr lang="fr-FR" sz="1050" dirty="0">
                <a:highlight>
                  <a:srgbClr val="C0C0C0"/>
                </a:highlight>
              </a:rPr>
              <a:t>r</a:t>
            </a:r>
            <a:r>
              <a:rPr lang="fr-FR" sz="105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1656512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54"/>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414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53916"/>
          </a:xfrm>
          <a:prstGeom prst="rect">
            <a:avLst/>
          </a:prstGeom>
          <a:noFill/>
        </p:spPr>
        <p:txBody>
          <a:bodyPr wrap="square" rtlCol="0">
            <a:spAutoFit/>
          </a:bodyPr>
          <a:lstStyle/>
          <a:p>
            <a:r>
              <a:rPr lang="fr-FR" sz="105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__iadd__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"""L'objet à ajouter est un entier, le nombre de secondes"""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travaille directement sur self cette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On ajoute la durée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objet_a_ajouter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Si le nombre de secondes &gt;= 60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sec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self</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self</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Tree>
    <p:extLst>
      <p:ext uri="{BB962C8B-B14F-4D97-AF65-F5344CB8AC3E}">
        <p14:creationId xmlns:p14="http://schemas.microsoft.com/office/powerpoint/2010/main" val="822731628"/>
      </p:ext>
    </p:extLst>
  </p:cSld>
  <p:clrMapOvr>
    <a:overrideClrMapping bg1="lt1" tx1="dk1" bg2="lt2" tx2="dk2" accent1="accent1" accent2="accent2" accent3="accent3" accent4="accent4" accent5="accent5" accent6="accent6" hlink="hlink" folHlink="folHlink"/>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223412"/>
          </a:xfrm>
          <a:prstGeom prst="rect">
            <a:avLst/>
          </a:prstGeom>
          <a:noFill/>
        </p:spPr>
        <p:txBody>
          <a:bodyPr wrap="square" rtlCol="0">
            <a:spAutoFit/>
          </a:bodyPr>
          <a:lstStyle/>
          <a:p>
            <a:r>
              <a:rPr lang="fr-FR" sz="1050" dirty="0"/>
              <a:t>Pour finir, nous allons voir la surcharge des opérateurs de comparaison que vous connaissez depuis quelque temps maintenant : </a:t>
            </a:r>
            <a:r>
              <a:rPr lang="fr-FR" sz="1050" dirty="0">
                <a:highlight>
                  <a:srgbClr val="C0C0C0"/>
                </a:highlight>
              </a:rPr>
              <a:t>==,!=,&lt;,&gt;,&lt;=,&gt;=</a:t>
            </a:r>
            <a:r>
              <a:rPr lang="fr-FR" sz="1050" dirty="0"/>
              <a:t>.</a:t>
            </a:r>
          </a:p>
          <a:p>
            <a:endParaRPr lang="fr-FR" sz="1050" dirty="0"/>
          </a:p>
          <a:p>
            <a:r>
              <a:rPr lang="fr-FR" sz="1050" dirty="0"/>
              <a:t>Ces méthodes sont donc appelées si vous tentez de comparer deux objets entre eux. Comment Python sait-il que 3 est inférieur à 18 ? Une méthode spéciale de la classe </a:t>
            </a:r>
            <a:r>
              <a:rPr lang="fr-FR" sz="1050" dirty="0">
                <a:highlight>
                  <a:srgbClr val="C0C0C0"/>
                </a:highlight>
              </a:rPr>
              <a:t>int</a:t>
            </a:r>
            <a:r>
              <a:rPr lang="fr-FR" sz="1050" dirty="0"/>
              <a:t> le permet, en simplifiant. Donc si vous voulez comparer des durées, par exemple, vous allez devoir redéfinir certaines méthodes que je vais présenter plus bas. Elles devront prendre en paramètre l'objet à comparer à </a:t>
            </a:r>
            <a:r>
              <a:rPr lang="fr-FR" sz="1050" dirty="0">
                <a:highlight>
                  <a:srgbClr val="C0C0C0"/>
                </a:highlight>
              </a:rPr>
              <a:t>self</a:t>
            </a:r>
            <a:r>
              <a:rPr lang="fr-FR" sz="1050" dirty="0"/>
              <a:t>, et doivent renvoyer un booléen (</a:t>
            </a:r>
            <a:r>
              <a:rPr lang="fr-FR" sz="1050" dirty="0">
                <a:highlight>
                  <a:srgbClr val="C0C0C0"/>
                </a:highlight>
              </a:rPr>
              <a:t>True</a:t>
            </a:r>
            <a:r>
              <a:rPr lang="fr-FR" sz="1050" dirty="0"/>
              <a:t> ou </a:t>
            </a:r>
            <a:r>
              <a:rPr lang="fr-FR" sz="1050" dirty="0">
                <a:highlight>
                  <a:srgbClr val="C0C0C0"/>
                </a:highlight>
              </a:rPr>
              <a:t>False</a:t>
            </a:r>
            <a:r>
              <a:rPr lang="fr-FR" sz="1050" dirty="0"/>
              <a:t>).</a:t>
            </a:r>
          </a:p>
          <a:p>
            <a:endParaRPr lang="fr-FR" sz="1050" dirty="0"/>
          </a:p>
          <a:p>
            <a:r>
              <a:rPr lang="fr-FR" sz="105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Duree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d1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15498"/>
          </a:xfrm>
          <a:prstGeom prst="rect">
            <a:avLst/>
          </a:prstGeom>
          <a:noFill/>
        </p:spPr>
        <p:txBody>
          <a:bodyPr wrap="square" rtlCol="0">
            <a:spAutoFit/>
          </a:bodyPr>
          <a:lstStyle/>
          <a:p>
            <a:r>
              <a:rPr lang="fr-FR" sz="105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4022022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900246"/>
          </a:xfrm>
          <a:prstGeom prst="rect">
            <a:avLst/>
          </a:prstGeom>
          <a:noFill/>
        </p:spPr>
        <p:txBody>
          <a:bodyPr wrap="square" rtlCol="0">
            <a:spAutoFit/>
          </a:bodyPr>
          <a:lstStyle/>
          <a:p>
            <a:r>
              <a:rPr lang="fr-FR" sz="1050" dirty="0"/>
              <a:t>Sachez que ce sont ces méthodes spéciales qui sont appelées si, par exemple, vous voulez trier une liste contenant vos objets.</a:t>
            </a:r>
          </a:p>
          <a:p>
            <a:endParaRPr lang="fr-FR" sz="1050" dirty="0"/>
          </a:p>
          <a:p>
            <a:r>
              <a:rPr lang="fr-FR" sz="1050" dirty="0"/>
              <a:t>Sachez également que, si Python n'arrive pas à faireobjet1 &lt; objet2, il essayera l'opération inverse, soitobjet2 &gt;= objet1. Cela vaut aussi pour les autres opérateurs de comparaison que nous venons de voir.</a:t>
            </a:r>
          </a:p>
          <a:p>
            <a:endParaRPr lang="fr-FR" sz="1050" dirty="0"/>
          </a:p>
          <a:p>
            <a:r>
              <a:rPr lang="fr-FR" sz="105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9152511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__eq__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and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y</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Point6</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point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 False</a:t>
            </a:r>
            <a:br>
              <a:rPr lang="fr-FR" altLang="fr-FR" sz="1050" dirty="0">
                <a:solidFill>
                  <a:srgbClr val="89DDFF"/>
                </a:solidFill>
                <a:latin typeface="JetBrains Mono"/>
              </a:rPr>
            </a:br>
            <a:r>
              <a:rPr lang="fr-FR" altLang="fr-FR" sz="1050" dirty="0">
                <a:solidFill>
                  <a:srgbClr val="89DDFF"/>
                </a:solidFill>
                <a:latin typeface="JetBrains Mono"/>
              </a:rPr>
              <a:t>&gt;&gt;&gt; True</a:t>
            </a:r>
            <a:br>
              <a:rPr lang="fr-FR" altLang="fr-FR" sz="1050" dirty="0">
                <a:solidFill>
                  <a:srgbClr val="89DDFF"/>
                </a:solidFill>
                <a:latin typeface="JetBrains Mono"/>
              </a:rPr>
            </a:br>
            <a:r>
              <a:rPr lang="fr-FR" altLang="fr-FR" sz="1050" dirty="0">
                <a:solidFill>
                  <a:srgbClr val="89DDFF"/>
                </a:solidFill>
                <a:latin typeface="JetBrains Mono"/>
              </a:rPr>
              <a:t>&gt;&gt;&gt; False</a:t>
            </a: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379553772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10296"/>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418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33222" y="689587"/>
            <a:ext cx="11555650" cy="3162404"/>
          </a:xfrm>
          <a:prstGeom prst="rect">
            <a:avLst/>
          </a:prstGeom>
          <a:noFill/>
        </p:spPr>
        <p:txBody>
          <a:bodyPr wrap="square" rtlCol="0">
            <a:spAutoFit/>
          </a:bodyPr>
          <a:lstStyle/>
          <a:p>
            <a:r>
              <a:rPr lang="fr-FR" sz="1050" dirty="0"/>
              <a:t>Vous vous souvenez de </a:t>
            </a:r>
            <a:r>
              <a:rPr lang="fr-FR" sz="1050" dirty="0">
                <a:highlight>
                  <a:srgbClr val="C0C0C0"/>
                </a:highlight>
              </a:rPr>
              <a:t>pickle</a:t>
            </a:r>
            <a:r>
              <a:rPr lang="fr-FR" sz="1050" dirty="0"/>
              <a:t>, j'espère. Pour conclure ce chapitre sur les méthodes spéciales, nous allons en voir deux qui sont utilisées par ce module pour influencer la façon dont nos objets sont enregistrés dans des fichiers.</a:t>
            </a:r>
          </a:p>
          <a:p>
            <a:endParaRPr lang="fr-FR" sz="1050" dirty="0"/>
          </a:p>
          <a:p>
            <a:r>
              <a:rPr lang="fr-FR" sz="1050" dirty="0"/>
              <a:t>Prenons un cas concret, d'une utilité pratique discutable.</a:t>
            </a:r>
          </a:p>
          <a:p>
            <a:endParaRPr lang="fr-FR" sz="1050" dirty="0"/>
          </a:p>
          <a:p>
            <a:r>
              <a:rPr lang="fr-FR" sz="105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050" dirty="0">
                <a:highlight>
                  <a:srgbClr val="C0C0C0"/>
                </a:highlight>
              </a:rPr>
              <a:t>0</a:t>
            </a:r>
            <a:r>
              <a:rPr lang="fr-FR" sz="1050" dirty="0"/>
              <a:t>, par exemple.</a:t>
            </a:r>
          </a:p>
          <a:p>
            <a:endParaRPr lang="fr-FR" sz="1050" dirty="0"/>
          </a:p>
          <a:p>
            <a:r>
              <a:rPr lang="fr-FR" sz="1050" dirty="0"/>
              <a:t>Il y a d'autres moyens d'y parvenir, je le reconnais. Mais les autres applications que j'ai en tête sont plus dures à développer et à expliquer rapidement, donc gardons cet exemple.</a:t>
            </a:r>
          </a:p>
          <a:p>
            <a:endParaRPr lang="fr-FR" sz="1050" b="1" dirty="0"/>
          </a:p>
          <a:p>
            <a:r>
              <a:rPr lang="fr-FR" sz="1050" b="1" dirty="0"/>
              <a:t>La méthode spéciale </a:t>
            </a:r>
            <a:r>
              <a:rPr lang="fr-FR" sz="1050" dirty="0">
                <a:highlight>
                  <a:srgbClr val="C0C0C0"/>
                </a:highlight>
              </a:rPr>
              <a:t>__getstate__</a:t>
            </a:r>
          </a:p>
          <a:p>
            <a:endParaRPr lang="fr-FR" sz="1050" dirty="0"/>
          </a:p>
          <a:p>
            <a:r>
              <a:rPr lang="fr-FR" sz="1050" dirty="0"/>
              <a:t>La méthode </a:t>
            </a:r>
            <a:r>
              <a:rPr lang="fr-FR" sz="1050" dirty="0">
                <a:highlight>
                  <a:srgbClr val="C0C0C0"/>
                </a:highlight>
              </a:rPr>
              <a:t>__getstate__</a:t>
            </a:r>
            <a:r>
              <a:rPr lang="fr-FR" sz="1050" dirty="0"/>
              <a:t> est appelée au moment de sérialiser l'objet. Quand vous voulez enregistrer l'objet à l'aide du module </a:t>
            </a:r>
            <a:r>
              <a:rPr lang="fr-FR" sz="1050" dirty="0">
                <a:highlight>
                  <a:srgbClr val="C0C0C0"/>
                </a:highlight>
              </a:rPr>
              <a:t>pickle</a:t>
            </a:r>
            <a:r>
              <a:rPr lang="fr-FR" sz="1050" dirty="0"/>
              <a:t>, </a:t>
            </a:r>
            <a:r>
              <a:rPr lang="fr-FR" sz="1050" dirty="0">
                <a:highlight>
                  <a:srgbClr val="C0C0C0"/>
                </a:highlight>
              </a:rPr>
              <a:t>__getstate__</a:t>
            </a:r>
            <a:r>
              <a:rPr lang="fr-FR" sz="1050" dirty="0"/>
              <a:t> va être appelée juste avant l'enregistrement.</a:t>
            </a:r>
          </a:p>
          <a:p>
            <a:endParaRPr lang="fr-FR" sz="1050" dirty="0"/>
          </a:p>
          <a:p>
            <a:r>
              <a:rPr lang="fr-FR" sz="1050" dirty="0"/>
              <a:t>Si aucune méthode </a:t>
            </a:r>
            <a:r>
              <a:rPr lang="fr-FR" sz="1050" dirty="0">
                <a:highlight>
                  <a:srgbClr val="C0C0C0"/>
                </a:highlight>
              </a:rPr>
              <a:t>__getstate__</a:t>
            </a:r>
            <a:r>
              <a:rPr lang="fr-FR" sz="1050" dirty="0"/>
              <a:t> n'est définie, </a:t>
            </a:r>
            <a:r>
              <a:rPr lang="fr-FR" sz="1050" dirty="0">
                <a:highlight>
                  <a:srgbClr val="C0C0C0"/>
                </a:highlight>
              </a:rPr>
              <a:t>pickle</a:t>
            </a:r>
            <a:r>
              <a:rPr lang="fr-FR" sz="1050" dirty="0"/>
              <a:t> en registre le dictionnaire des attributs de l'objet à enregistrer. Vous vous rappelez ? Il est contenu dans objet. </a:t>
            </a:r>
            <a:r>
              <a:rPr lang="fr-FR" sz="1050" dirty="0">
                <a:highlight>
                  <a:srgbClr val="C0C0C0"/>
                </a:highlight>
              </a:rPr>
              <a:t>__dict__</a:t>
            </a:r>
            <a:r>
              <a:rPr lang="fr-FR" sz="1050" dirty="0"/>
              <a:t>.</a:t>
            </a:r>
          </a:p>
          <a:p>
            <a:endParaRPr lang="fr-FR" sz="1050" dirty="0"/>
          </a:p>
          <a:p>
            <a:r>
              <a:rPr lang="fr-FR" sz="1050" dirty="0"/>
              <a:t>Sinon, </a:t>
            </a:r>
            <a:r>
              <a:rPr lang="fr-FR" sz="1050" dirty="0">
                <a:highlight>
                  <a:srgbClr val="C0C0C0"/>
                </a:highlight>
              </a:rPr>
              <a:t>pickle</a:t>
            </a:r>
            <a:r>
              <a:rPr lang="fr-FR" sz="1050" dirty="0"/>
              <a:t> en registre dans le fichier la valeur renvoyée </a:t>
            </a:r>
            <a:r>
              <a:rPr lang="fr-FR" sz="1050" dirty="0" err="1"/>
              <a:t>par</a:t>
            </a:r>
            <a:r>
              <a:rPr lang="fr-FR" sz="1050" dirty="0" err="1">
                <a:highlight>
                  <a:srgbClr val="C0C0C0"/>
                </a:highlight>
              </a:rPr>
              <a:t>__getstate</a:t>
            </a:r>
            <a:r>
              <a:rPr lang="fr-FR" sz="1050" dirty="0">
                <a:highlight>
                  <a:srgbClr val="C0C0C0"/>
                </a:highlight>
              </a:rPr>
              <a:t>__</a:t>
            </a:r>
            <a:r>
              <a:rPr lang="fr-FR" sz="1050" dirty="0"/>
              <a:t> (généralement, un dictionnaire d'attributs modifié).</a:t>
            </a:r>
          </a:p>
          <a:p>
            <a:endParaRPr lang="fr-FR" sz="1050" dirty="0"/>
          </a:p>
          <a:p>
            <a:r>
              <a:rPr lang="fr-FR" sz="1050" dirty="0"/>
              <a:t>Voyons un peu comment coder notre exemple grâce à </a:t>
            </a:r>
            <a:r>
              <a:rPr lang="fr-FR" sz="1050" dirty="0">
                <a:highlight>
                  <a:srgbClr val="C0C0C0"/>
                </a:highlight>
              </a:rPr>
              <a:t>__getstate__</a:t>
            </a:r>
            <a:r>
              <a:rPr lang="fr-FR" sz="105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09554" y="3998149"/>
            <a:ext cx="10651787" cy="235449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Temp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contenant plusieurs attributs, dont un temporaire"""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autre valeur"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attribut_temporaire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"""Renvoie le dictionnaire d'attributs à sérialiser"""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dict_attr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Tree>
    <p:extLst>
      <p:ext uri="{BB962C8B-B14F-4D97-AF65-F5344CB8AC3E}">
        <p14:creationId xmlns:p14="http://schemas.microsoft.com/office/powerpoint/2010/main" val="1263063348"/>
      </p:ext>
    </p:extLst>
  </p:cSld>
  <p:clrMapOvr>
    <a:overrideClrMapping bg1="lt1" tx1="dk1" bg2="lt2" tx2="dk2" accent1="accent1" accent2="accent2" accent3="accent3" accent4="accent4" accent5="accent5" accent6="accent6" hlink="hlink" folHlink="folHlink"/>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862476"/>
            <a:ext cx="11555650" cy="5101397"/>
          </a:xfrm>
          <a:prstGeom prst="rect">
            <a:avLst/>
          </a:prstGeom>
          <a:noFill/>
        </p:spPr>
        <p:txBody>
          <a:bodyPr wrap="square" rtlCol="0">
            <a:spAutoFit/>
          </a:bodyPr>
          <a:lstStyle/>
          <a:p>
            <a:r>
              <a:rPr lang="fr-FR" sz="1050" dirty="0"/>
              <a:t>Avant de revenir sur le code, vous pouvez en voir les effets. Si vous tentez d'enregistrer cet objet grâce à </a:t>
            </a:r>
            <a:r>
              <a:rPr lang="fr-FR" sz="1050" dirty="0">
                <a:highlight>
                  <a:srgbClr val="C0C0C0"/>
                </a:highlight>
              </a:rPr>
              <a:t>pickle</a:t>
            </a:r>
            <a:r>
              <a:rPr lang="fr-FR" sz="1050" dirty="0"/>
              <a:t> et que vous le récupérez ensuite depuis le fichier, vous constatez que l'attribut </a:t>
            </a:r>
            <a:r>
              <a:rPr lang="fr-FR" sz="1050" dirty="0">
                <a:highlight>
                  <a:srgbClr val="C0C0C0"/>
                </a:highlight>
              </a:rPr>
              <a:t>attribut_temporaire </a:t>
            </a:r>
            <a:r>
              <a:rPr lang="fr-FR" sz="1050" dirty="0"/>
              <a:t>est à </a:t>
            </a:r>
            <a:r>
              <a:rPr lang="fr-FR" sz="1050" dirty="0">
                <a:highlight>
                  <a:srgbClr val="C0C0C0"/>
                </a:highlight>
              </a:rPr>
              <a:t>0</a:t>
            </a:r>
            <a:r>
              <a:rPr lang="fr-FR" sz="1050" dirty="0"/>
              <a:t>, peu importe sa valeur d'origine.</a:t>
            </a:r>
          </a:p>
          <a:p>
            <a:endParaRPr lang="fr-FR" sz="1050" dirty="0"/>
          </a:p>
          <a:p>
            <a:r>
              <a:rPr lang="fr-FR" sz="1050" dirty="0"/>
              <a:t>Voyons le code de </a:t>
            </a:r>
            <a:r>
              <a:rPr lang="fr-FR" sz="1050" dirty="0">
                <a:highlight>
                  <a:srgbClr val="C0C0C0"/>
                </a:highlight>
              </a:rPr>
              <a:t>__getstate__</a:t>
            </a:r>
            <a:r>
              <a:rPr lang="fr-FR" sz="1050" dirty="0"/>
              <a:t>. La méthode ne prend aucun argument (excepté </a:t>
            </a:r>
            <a:r>
              <a:rPr lang="fr-FR" sz="1050" dirty="0">
                <a:highlight>
                  <a:srgbClr val="C0C0C0"/>
                </a:highlight>
              </a:rPr>
              <a:t>self</a:t>
            </a:r>
            <a:r>
              <a:rPr lang="fr-FR" sz="1050" dirty="0"/>
              <a:t> puisque c'est une méthode d'instance).</a:t>
            </a:r>
          </a:p>
          <a:p>
            <a:endParaRPr lang="fr-FR" sz="1050" dirty="0"/>
          </a:p>
          <a:p>
            <a:r>
              <a:rPr lang="fr-FR" sz="1050" dirty="0"/>
              <a:t>Elle enregistre le dictionnaire des attributs dans une variable locale </a:t>
            </a:r>
            <a:r>
              <a:rPr lang="fr-FR" sz="1050" dirty="0">
                <a:highlight>
                  <a:srgbClr val="C0C0C0"/>
                </a:highlight>
              </a:rPr>
              <a:t>dict_attr</a:t>
            </a:r>
            <a:r>
              <a:rPr lang="fr-FR" sz="1050" dirty="0"/>
              <a:t>. Ce dictionnaire a le même contenu que </a:t>
            </a:r>
            <a:r>
              <a:rPr lang="fr-FR" sz="1050" dirty="0">
                <a:highlight>
                  <a:srgbClr val="C0C0C0"/>
                </a:highlight>
              </a:rPr>
              <a:t>self.__dict__</a:t>
            </a:r>
            <a:r>
              <a:rPr lang="fr-FR" sz="1050" dirty="0"/>
              <a:t> (le dictionnaire des attributs de l'objet). En revanche, il a une référence différente. Sans cela, à la ligne suivante, au moment de modifier </a:t>
            </a:r>
            <a:r>
              <a:rPr lang="fr-FR" sz="1050" dirty="0">
                <a:highlight>
                  <a:srgbClr val="C0C0C0"/>
                </a:highlight>
              </a:rPr>
              <a:t>attribut_temporaire</a:t>
            </a:r>
            <a:r>
              <a:rPr lang="fr-FR" sz="1050" dirty="0"/>
              <a:t>, le changement aurait été également appliqué à l'objet, ce que l'on veut éviter.</a:t>
            </a:r>
          </a:p>
          <a:p>
            <a:endParaRPr lang="fr-FR" sz="1050" dirty="0"/>
          </a:p>
          <a:p>
            <a:r>
              <a:rPr lang="fr-FR" sz="1050" dirty="0"/>
              <a:t>À la ligne suivante, donc, on change la valeur de l'</a:t>
            </a:r>
            <a:r>
              <a:rPr lang="fr-FR" sz="1050" dirty="0">
                <a:highlight>
                  <a:srgbClr val="C0C0C0"/>
                </a:highlight>
              </a:rPr>
              <a:t>attribut attribut_temporaire</a:t>
            </a:r>
            <a:r>
              <a:rPr lang="fr-FR" sz="1050" dirty="0"/>
              <a:t>. Étant donné que </a:t>
            </a:r>
            <a:r>
              <a:rPr lang="fr-FR" sz="1050" dirty="0">
                <a:highlight>
                  <a:srgbClr val="C0C0C0"/>
                </a:highlight>
              </a:rPr>
              <a:t>dict_attr</a:t>
            </a:r>
            <a:r>
              <a:rPr lang="fr-FR" sz="1050" dirty="0"/>
              <a:t> et </a:t>
            </a:r>
            <a:r>
              <a:rPr lang="fr-FR" sz="1050" dirty="0">
                <a:highlight>
                  <a:srgbClr val="C0C0C0"/>
                </a:highlight>
              </a:rPr>
              <a:t>self.__dict__</a:t>
            </a:r>
            <a:r>
              <a:rPr lang="fr-FR" sz="1050" dirty="0"/>
              <a:t> n'ont pas la même référence, l'attribut n'est changé que dans </a:t>
            </a:r>
            <a:r>
              <a:rPr lang="fr-FR" sz="1050" dirty="0">
                <a:highlight>
                  <a:srgbClr val="C0C0C0"/>
                </a:highlight>
              </a:rPr>
              <a:t>dict_attr</a:t>
            </a:r>
            <a:r>
              <a:rPr lang="fr-FR" sz="1050" dirty="0"/>
              <a:t> et le dictionnaire de </a:t>
            </a:r>
            <a:r>
              <a:rPr lang="fr-FR" sz="1050" dirty="0">
                <a:highlight>
                  <a:srgbClr val="C0C0C0"/>
                </a:highlight>
              </a:rPr>
              <a:t>self</a:t>
            </a:r>
            <a:r>
              <a:rPr lang="fr-FR" sz="1050" dirty="0"/>
              <a:t> n'est pas modifié.</a:t>
            </a:r>
          </a:p>
          <a:p>
            <a:endParaRPr lang="fr-FR" sz="1050" dirty="0"/>
          </a:p>
          <a:p>
            <a:r>
              <a:rPr lang="fr-FR" sz="1050" dirty="0"/>
              <a:t>Enfin, on renvoie </a:t>
            </a:r>
            <a:r>
              <a:rPr lang="fr-FR" sz="1050" dirty="0">
                <a:highlight>
                  <a:srgbClr val="C0C0C0"/>
                </a:highlight>
              </a:rPr>
              <a:t>dict_attr</a:t>
            </a:r>
            <a:r>
              <a:rPr lang="fr-FR" sz="1050" dirty="0"/>
              <a:t>. Au lieu d'enregistrer dans notre fichier </a:t>
            </a:r>
            <a:r>
              <a:rPr lang="fr-FR" sz="1050" dirty="0">
                <a:highlight>
                  <a:srgbClr val="C0C0C0"/>
                </a:highlight>
              </a:rPr>
              <a:t>self.__dict__,pickle</a:t>
            </a:r>
            <a:r>
              <a:rPr lang="fr-FR" sz="1050" dirty="0"/>
              <a:t> enregistre notre dictionnaire modifié, </a:t>
            </a:r>
            <a:r>
              <a:rPr lang="fr-FR" sz="1050" dirty="0">
                <a:highlight>
                  <a:srgbClr val="C0C0C0"/>
                </a:highlight>
              </a:rPr>
              <a:t>dict_attr</a:t>
            </a:r>
            <a:r>
              <a:rPr lang="fr-FR" sz="1050" dirty="0"/>
              <a:t>.</a:t>
            </a:r>
          </a:p>
          <a:p>
            <a:endParaRPr lang="fr-FR" sz="1050" dirty="0"/>
          </a:p>
          <a:p>
            <a:r>
              <a:rPr lang="fr-FR" sz="1050" dirty="0"/>
              <a:t>Si ce n'est pas assez clair, je vous encourage à tester par vous-mêmes, essayez de modifier la </a:t>
            </a:r>
            <a:r>
              <a:rPr lang="fr-FR" sz="1050" dirty="0" err="1"/>
              <a:t>méthode__getstate__et</a:t>
            </a:r>
            <a:r>
              <a:rPr lang="fr-FR" sz="1050" dirty="0"/>
              <a:t> manipulez </a:t>
            </a:r>
            <a:r>
              <a:rPr lang="fr-FR" sz="1050" dirty="0">
                <a:highlight>
                  <a:srgbClr val="C0C0C0"/>
                </a:highlight>
              </a:rPr>
              <a:t>self.__dict__</a:t>
            </a:r>
            <a:r>
              <a:rPr lang="fr-FR" sz="1050" dirty="0"/>
              <a:t> pour bien comprendre le code.</a:t>
            </a:r>
          </a:p>
          <a:p>
            <a:endParaRPr lang="fr-FR" sz="1050" b="1" dirty="0"/>
          </a:p>
          <a:p>
            <a:r>
              <a:rPr lang="fr-FR" sz="1050" b="1" dirty="0"/>
              <a:t>La méthode </a:t>
            </a:r>
            <a:r>
              <a:rPr lang="fr-FR" sz="1050" dirty="0">
                <a:highlight>
                  <a:srgbClr val="C0C0C0"/>
                </a:highlight>
              </a:rPr>
              <a:t>__setstate__</a:t>
            </a:r>
          </a:p>
          <a:p>
            <a:endParaRPr lang="fr-FR" sz="1050" dirty="0"/>
          </a:p>
          <a:p>
            <a:r>
              <a:rPr lang="fr-FR" sz="1050" dirty="0"/>
              <a:t>À la différence de </a:t>
            </a:r>
            <a:r>
              <a:rPr lang="fr-FR" sz="1050" dirty="0">
                <a:highlight>
                  <a:srgbClr val="C0C0C0"/>
                </a:highlight>
              </a:rPr>
              <a:t>__getstate__</a:t>
            </a:r>
            <a:r>
              <a:rPr lang="fr-FR" sz="1050" dirty="0"/>
              <a:t>, la méthode </a:t>
            </a:r>
            <a:r>
              <a:rPr lang="fr-FR" sz="1050" dirty="0">
                <a:highlight>
                  <a:srgbClr val="C0C0C0"/>
                </a:highlight>
              </a:rPr>
              <a:t>__setstate__</a:t>
            </a:r>
            <a:r>
              <a:rPr lang="fr-FR" sz="1050" dirty="0"/>
              <a:t> est appelée au moment de désérialiser l'objet. Concrètement, si vous récupérez un objet à partir d'un fichier sérialisé, </a:t>
            </a:r>
            <a:r>
              <a:rPr lang="fr-FR" sz="1050" dirty="0">
                <a:highlight>
                  <a:srgbClr val="C0C0C0"/>
                </a:highlight>
              </a:rPr>
              <a:t>__setstate__</a:t>
            </a:r>
            <a:r>
              <a:rPr lang="fr-FR" sz="1050" dirty="0"/>
              <a:t> sera appelée après la récupération du dictionnaire des attributs.</a:t>
            </a:r>
          </a:p>
          <a:p>
            <a:endParaRPr lang="fr-FR" sz="1050" dirty="0"/>
          </a:p>
          <a:p>
            <a:r>
              <a:rPr lang="fr-FR" sz="1050" dirty="0"/>
              <a:t>Pour schématiser, voici l'exécution que l'on va observer derrière </a:t>
            </a:r>
            <a:r>
              <a:rPr lang="fr-FR" sz="1050" dirty="0" err="1">
                <a:highlight>
                  <a:srgbClr val="C0C0C0"/>
                </a:highlight>
              </a:rPr>
              <a:t>unpickler.load</a:t>
            </a:r>
            <a:r>
              <a:rPr lang="fr-FR" sz="1050" dirty="0">
                <a:highlight>
                  <a:srgbClr val="C0C0C0"/>
                </a:highlight>
              </a:rPr>
              <a:t>()</a:t>
            </a:r>
            <a:r>
              <a:rPr lang="fr-FR" sz="1050" dirty="0"/>
              <a:t>:</a:t>
            </a:r>
          </a:p>
          <a:p>
            <a:endParaRPr lang="fr-FR" sz="1050" dirty="0"/>
          </a:p>
          <a:p>
            <a:pPr marL="228600" indent="-228600">
              <a:buFont typeface="+mj-lt"/>
              <a:buAutoNum type="arabicPeriod"/>
            </a:pPr>
            <a:r>
              <a:rPr lang="fr-FR" sz="1050" dirty="0"/>
              <a:t>    L'objet </a:t>
            </a:r>
            <a:r>
              <a:rPr lang="fr-FR" sz="1050" b="1" dirty="0"/>
              <a:t>Unpickler</a:t>
            </a:r>
            <a:r>
              <a:rPr lang="fr-FR" sz="1050" dirty="0"/>
              <a:t> lit le fichier.</a:t>
            </a:r>
          </a:p>
          <a:p>
            <a:pPr marL="228600" indent="-228600">
              <a:buFont typeface="+mj-lt"/>
              <a:buAutoNum type="arabicPeriod"/>
            </a:pPr>
            <a:endParaRPr lang="fr-FR" sz="1050" dirty="0"/>
          </a:p>
          <a:p>
            <a:pPr marL="228600" indent="-228600">
              <a:buFont typeface="+mj-lt"/>
              <a:buAutoNum type="arabicPeriod"/>
            </a:pPr>
            <a:r>
              <a:rPr lang="fr-FR" sz="1050" dirty="0"/>
              <a:t>    Il récupère le dictionnaire des attributs. Je vous rappelle que si aucune méthode </a:t>
            </a:r>
            <a:r>
              <a:rPr lang="fr-FR" sz="1050" dirty="0">
                <a:highlight>
                  <a:srgbClr val="C0C0C0"/>
                </a:highlight>
              </a:rPr>
              <a:t>__getstate__</a:t>
            </a:r>
            <a:r>
              <a:rPr lang="fr-FR" sz="1050" dirty="0"/>
              <a:t> n'est définie dans notre classe, ce dictionnaire est celui contenu dans l'attribut spécial </a:t>
            </a:r>
            <a:r>
              <a:rPr lang="fr-FR" sz="1050" dirty="0">
                <a:highlight>
                  <a:srgbClr val="C0C0C0"/>
                </a:highlight>
              </a:rPr>
              <a:t>__dict__</a:t>
            </a:r>
            <a:r>
              <a:rPr lang="fr-FR" sz="1050" dirty="0"/>
              <a:t> de l'objet au moment de sa sérialisation.</a:t>
            </a:r>
          </a:p>
          <a:p>
            <a:pPr marL="228600" indent="-228600">
              <a:buFont typeface="+mj-lt"/>
              <a:buAutoNum type="arabicPeriod"/>
            </a:pPr>
            <a:endParaRPr lang="fr-FR" sz="1050" dirty="0"/>
          </a:p>
          <a:p>
            <a:pPr marL="228600" indent="-228600">
              <a:buFont typeface="+mj-lt"/>
              <a:buAutoNum type="arabicPeriod"/>
            </a:pPr>
            <a:r>
              <a:rPr lang="fr-FR" sz="1050" dirty="0"/>
              <a:t>    Ce dictionnaire récupéré est envoyé à la méthode </a:t>
            </a:r>
            <a:r>
              <a:rPr lang="fr-FR" sz="1050" dirty="0">
                <a:highlight>
                  <a:srgbClr val="C0C0C0"/>
                </a:highlight>
              </a:rPr>
              <a:t>__setstate__</a:t>
            </a:r>
            <a:r>
              <a:rPr lang="fr-FR" sz="1050" dirty="0"/>
              <a:t> si elle existe. Si elle n'existe pas, Python considère que c'est le dictionnaire des attributs de l'objet à récupérer et écrit donc l'attribut </a:t>
            </a:r>
            <a:r>
              <a:rPr lang="fr-FR" sz="1050" dirty="0">
                <a:highlight>
                  <a:srgbClr val="C0C0C0"/>
                </a:highlight>
              </a:rPr>
              <a:t>__dict__</a:t>
            </a:r>
            <a:r>
              <a:rPr lang="fr-FR" sz="1050" dirty="0"/>
              <a:t> de l'objet en y plaçant ce dictionnaire récupéré.</a:t>
            </a:r>
          </a:p>
          <a:p>
            <a:endParaRPr lang="fr-FR" sz="1050" dirty="0"/>
          </a:p>
          <a:p>
            <a:r>
              <a:rPr lang="fr-FR" sz="1050" dirty="0"/>
              <a:t>Le même exemple mais, cette fois, par la méthode </a:t>
            </a:r>
            <a:r>
              <a:rPr lang="fr-FR" sz="1050" dirty="0">
                <a:highlight>
                  <a:srgbClr val="C0C0C0"/>
                </a:highlight>
              </a:rPr>
              <a:t>__setstate__</a:t>
            </a:r>
            <a:r>
              <a:rPr lang="fr-FR" sz="105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056267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2087926"/>
            <a:ext cx="11555650" cy="4131900"/>
          </a:xfrm>
          <a:prstGeom prst="rect">
            <a:avLst/>
          </a:prstGeom>
          <a:noFill/>
        </p:spPr>
        <p:txBody>
          <a:bodyPr wrap="square" rtlCol="0">
            <a:spAutoFit/>
          </a:bodyPr>
          <a:lstStyle/>
          <a:p>
            <a:r>
              <a:rPr lang="fr-FR" sz="1050" dirty="0">
                <a:highlight>
                  <a:srgbClr val="C0C0C0"/>
                </a:highlight>
              </a:rPr>
              <a:t>Quelle est la différence entre les deux méthodes que nous avons vues ?</a:t>
            </a:r>
          </a:p>
          <a:p>
            <a:endParaRPr lang="fr-FR" sz="1050" dirty="0"/>
          </a:p>
          <a:p>
            <a:r>
              <a:rPr lang="fr-FR" sz="1050" dirty="0"/>
              <a:t>L'objectif que nous nous étions fixé peut être atteint par ces deux méthodes. Soit notre classe met en œuvre une méthode </a:t>
            </a:r>
            <a:r>
              <a:rPr lang="fr-FR" sz="1050" dirty="0">
                <a:highlight>
                  <a:srgbClr val="C0C0C0"/>
                </a:highlight>
              </a:rPr>
              <a:t>__getstate__</a:t>
            </a:r>
            <a:r>
              <a:rPr lang="fr-FR" sz="1050" dirty="0"/>
              <a:t>,</a:t>
            </a:r>
            <a:r>
              <a:rPr lang="fr-FR" sz="1050" dirty="0">
                <a:highlight>
                  <a:srgbClr val="C0C0C0"/>
                </a:highlight>
              </a:rPr>
              <a:t> </a:t>
            </a:r>
            <a:r>
              <a:rPr lang="fr-FR" sz="1050" dirty="0"/>
              <a:t>soit elle met en œuvre une méthode </a:t>
            </a:r>
            <a:r>
              <a:rPr lang="fr-FR" sz="1050" dirty="0">
                <a:highlight>
                  <a:srgbClr val="C0C0C0"/>
                </a:highlight>
              </a:rPr>
              <a:t>__setstate__</a:t>
            </a:r>
            <a:r>
              <a:rPr lang="fr-FR" sz="1050" dirty="0"/>
              <a:t>.</a:t>
            </a:r>
          </a:p>
          <a:p>
            <a:endParaRPr lang="fr-FR" sz="1050" dirty="0"/>
          </a:p>
          <a:p>
            <a:r>
              <a:rPr lang="fr-FR" sz="1050" dirty="0"/>
              <a:t>Dans le premier cas, on modifie le dictionnaire des attributs avant la sérialisation. Le dictionnaire des attributs enregistré est celui que nous avons modifié avec la valeur de notre attribut temporaire à </a:t>
            </a:r>
            <a:r>
              <a:rPr lang="fr-FR" sz="1050" dirty="0">
                <a:highlight>
                  <a:srgbClr val="C0C0C0"/>
                </a:highlight>
              </a:rPr>
              <a:t>0</a:t>
            </a:r>
            <a:r>
              <a:rPr lang="fr-FR" sz="1050" dirty="0"/>
              <a:t>.</a:t>
            </a:r>
          </a:p>
          <a:p>
            <a:endParaRPr lang="fr-FR" sz="1050" dirty="0"/>
          </a:p>
          <a:p>
            <a:r>
              <a:rPr lang="fr-FR" sz="1050" dirty="0"/>
              <a:t>Dans le second cas, on modifie le dictionnaire d'attributs après la désérialisation. Le dictionnaire que l'on récupère contient un attribut </a:t>
            </a:r>
            <a:r>
              <a:rPr lang="fr-FR" sz="1050" dirty="0">
                <a:highlight>
                  <a:srgbClr val="C0C0C0"/>
                </a:highlight>
              </a:rPr>
              <a:t>attribut_temporaire</a:t>
            </a:r>
            <a:r>
              <a:rPr lang="fr-FR" sz="1050" dirty="0"/>
              <a:t> avec une valeur quelconque (on ne sait pas laquelle) mais après avoir récupéré l'objet qui est déjà instancié (et avant le retour de la désérialisation !), on met cette valeur à </a:t>
            </a:r>
            <a:r>
              <a:rPr lang="fr-FR" sz="1050" dirty="0">
                <a:highlight>
                  <a:srgbClr val="C0C0C0"/>
                </a:highlight>
              </a:rPr>
              <a:t>0</a:t>
            </a:r>
            <a:r>
              <a:rPr lang="fr-FR" sz="1050" dirty="0"/>
              <a:t>.</a:t>
            </a:r>
          </a:p>
          <a:p>
            <a:endParaRPr lang="fr-FR" sz="1050" dirty="0"/>
          </a:p>
          <a:p>
            <a:r>
              <a:rPr lang="fr-FR" sz="1050" dirty="0"/>
              <a:t>Ce sont deux moyens différents, qui ici reviennent au même. À vous de choisir la meilleure méthode en fonction de vos besoins (les deux peuvent être présentes dans la même classe si nécessaire).</a:t>
            </a:r>
          </a:p>
          <a:p>
            <a:endParaRPr lang="fr-FR" sz="1050" dirty="0"/>
          </a:p>
          <a:p>
            <a:r>
              <a:rPr lang="fr-FR" sz="1050" dirty="0"/>
              <a:t>Là encore, je vous encourage à faire des essais si ce n'est pas très clair.</a:t>
            </a:r>
          </a:p>
          <a:p>
            <a:endParaRPr lang="fr-FR" sz="1050" dirty="0"/>
          </a:p>
          <a:p>
            <a:r>
              <a:rPr lang="fr-FR" sz="1050" b="1" dirty="0"/>
              <a:t>On peut enregistrer dans un fichier autre chose que des dictionnaires</a:t>
            </a:r>
          </a:p>
          <a:p>
            <a:endParaRPr lang="fr-FR" sz="1050" dirty="0"/>
          </a:p>
          <a:p>
            <a:r>
              <a:rPr lang="fr-FR" sz="1050" dirty="0"/>
              <a:t>Votre méthode </a:t>
            </a:r>
            <a:r>
              <a:rPr lang="fr-FR" sz="1050" dirty="0">
                <a:highlight>
                  <a:srgbClr val="C0C0C0"/>
                </a:highlight>
              </a:rPr>
              <a:t>__getstate__</a:t>
            </a:r>
            <a:r>
              <a:rPr lang="fr-FR" sz="1050" dirty="0"/>
              <a:t> n'est pas obligée de renvoyer un dictionnaire d'attributs. Elle peut renvoyer un autre objet, un entier, un flottant, mais dans ce cas une méthode </a:t>
            </a:r>
            <a:r>
              <a:rPr lang="fr-FR" sz="1050" dirty="0">
                <a:highlight>
                  <a:srgbClr val="C0C0C0"/>
                </a:highlight>
              </a:rPr>
              <a:t>__setstate__</a:t>
            </a:r>
            <a:r>
              <a:rPr lang="fr-FR" sz="1050" dirty="0"/>
              <a:t> devra exister pour savoir « quoi faire » avec l'objet enregistré. Si ce n'est pas un dictionnaire d'attributs, Python ne peut pas le deviner !</a:t>
            </a:r>
          </a:p>
          <a:p>
            <a:endParaRPr lang="fr-FR" sz="1050" dirty="0"/>
          </a:p>
          <a:p>
            <a:r>
              <a:rPr lang="fr-FR" sz="1050" dirty="0"/>
              <a:t>Là encore, je vous laisse tester si cela vous intéresse.</a:t>
            </a:r>
          </a:p>
          <a:p>
            <a:endParaRPr lang="fr-FR" sz="1050" b="1" dirty="0"/>
          </a:p>
          <a:p>
            <a:r>
              <a:rPr lang="fr-FR" sz="1050" b="1" dirty="0"/>
              <a:t>Je veux encore plus puissant !</a:t>
            </a:r>
          </a:p>
          <a:p>
            <a:endParaRPr lang="fr-FR" sz="1050" dirty="0"/>
          </a:p>
          <a:p>
            <a:r>
              <a:rPr lang="fr-FR" sz="1050" dirty="0">
                <a:highlight>
                  <a:srgbClr val="C0C0C0"/>
                </a:highlight>
              </a:rPr>
              <a:t>__getstate__</a:t>
            </a:r>
            <a:r>
              <a:rPr lang="fr-FR" sz="1050" dirty="0"/>
              <a:t> et </a:t>
            </a:r>
            <a:r>
              <a:rPr lang="fr-FR" sz="1050" dirty="0">
                <a:highlight>
                  <a:srgbClr val="C0C0C0"/>
                </a:highlight>
              </a:rPr>
              <a:t>__setstate__</a:t>
            </a:r>
            <a:r>
              <a:rPr lang="fr-FR" sz="1050" dirty="0"/>
              <a:t> sont les deux méthodes les plus connues pour agir sur la sérialisation d'objets. Mais il en existe d'autres, plus complexes.</a:t>
            </a:r>
          </a:p>
          <a:p>
            <a:endParaRPr lang="fr-FR" sz="1050" dirty="0"/>
          </a:p>
          <a:p>
            <a:r>
              <a:rPr lang="fr-FR" sz="1050" dirty="0"/>
              <a:t>Si vous êtes intéressés, jetez un œil du côté de la </a:t>
            </a:r>
            <a:r>
              <a:rPr lang="fr-FR" sz="1050" dirty="0">
                <a:hlinkClick r:id="rId2"/>
              </a:rPr>
              <a:t>PEP 307</a:t>
            </a:r>
            <a:r>
              <a:rPr lang="fr-FR" sz="105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05210" y="1318485"/>
            <a:ext cx="1104859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__setstate__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"""Méthode appelée lors de la désérialisation de l'objet"""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"attribut_temporaire"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__dict__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dict_attr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14524824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406081326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21540309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when you prefix an attribute with __ like __tags it is considered as private attribute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__getitem__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__setitem__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lower</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count</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__len__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__tags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why are we not using a classical dictionary? Because a dictionary can't deal with Python and python,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they will make distinct count when we want one. So we can make our custom containers smarter than 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simple dictionary</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TagCloud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cloud(cloud.__tags)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cloud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"Python"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print(cloud.__tags["PYTHON]"])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8984677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65386127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324493"/>
            <a:ext cx="919514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05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05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lvl="0" indent="-285750" eaLnBrk="0" fontAlgn="base" hangingPunct="0">
              <a:spcBef>
                <a:spcPct val="0"/>
              </a:spcBef>
              <a:spcAft>
                <a:spcPct val="0"/>
              </a:spcAft>
              <a:buFont typeface="Arial" panose="020B0604020202020204" pitchFamily="34" charset="0"/>
              <a:buChar char="•"/>
            </a:pPr>
            <a:r>
              <a:rPr lang="fr-FR" altLang="fr-FR" sz="105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2114612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21069"/>
            <a:ext cx="9307356"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05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050" dirty="0"/>
              <a:t>liste de nombres du plus petit au plus grand.</a:t>
            </a:r>
          </a:p>
          <a:p>
            <a:pPr lvl="0" eaLnBrk="0" fontAlgn="base" hangingPunct="0">
              <a:spcBef>
                <a:spcPct val="0"/>
              </a:spcBef>
              <a:spcAft>
                <a:spcPct val="0"/>
              </a:spcAft>
            </a:pPr>
            <a:r>
              <a:rPr lang="fr-FR" altLang="fr-FR" sz="105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050" dirty="0"/>
              <a:t>« critères » par la suite, car nous allons en reparler.</a:t>
            </a:r>
          </a:p>
          <a:p>
            <a:pPr lvl="0" eaLnBrk="0" fontAlgn="base" hangingPunct="0">
              <a:spcBef>
                <a:spcPct val="0"/>
              </a:spcBef>
              <a:spcAft>
                <a:spcPct val="0"/>
              </a:spcAft>
            </a:pPr>
            <a:r>
              <a:rPr lang="fr-FR" altLang="fr-FR" sz="1050" dirty="0"/>
              <a:t>Deux méthodes</a:t>
            </a:r>
          </a:p>
          <a:p>
            <a:pPr lvl="0" eaLnBrk="0" fontAlgn="base" hangingPunct="0">
              <a:spcBef>
                <a:spcPct val="0"/>
              </a:spcBef>
              <a:spcAft>
                <a:spcPct val="0"/>
              </a:spcAft>
            </a:pPr>
            <a:r>
              <a:rPr lang="fr-FR" altLang="fr-FR" sz="105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05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05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05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05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05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lvl="0" eaLnBrk="0" fontAlgn="base" hangingPunct="0">
              <a:spcBef>
                <a:spcPct val="0"/>
              </a:spcBef>
              <a:spcAft>
                <a:spcPct val="0"/>
              </a:spcAft>
            </a:pPr>
            <a:r>
              <a:rPr lang="fr-FR" altLang="fr-FR" sz="105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3486665"/>
            <a:ext cx="11715747" cy="205440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f"1 -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Et avec la fonction 'sorted'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prenoms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"Jacques"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"Laure"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"André"</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"Victoire"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"Albert"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"Sophie"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f"3 - </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f"4 -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a:p>
            <a:r>
              <a:rPr lang="fr-FR" sz="1050" dirty="0">
                <a:solidFill>
                  <a:srgbClr val="89DDFF"/>
                </a:solidFill>
                <a:latin typeface="JetBrains Mono"/>
              </a:rPr>
              <a:t>1 - None</a:t>
            </a:r>
          </a:p>
          <a:p>
            <a:r>
              <a:rPr lang="fr-FR" sz="1050" dirty="0">
                <a:solidFill>
                  <a:srgbClr val="89DDFF"/>
                </a:solidFill>
                <a:latin typeface="JetBrains Mono"/>
              </a:rPr>
              <a:t>2 -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3 - ['Albert', 'André', </a:t>
            </a:r>
            <a:r>
              <a:rPr lang="fr-FR" sz="1050" dirty="0" err="1">
                <a:solidFill>
                  <a:srgbClr val="89DDFF"/>
                </a:solidFill>
                <a:latin typeface="JetBrains Mono"/>
              </a:rPr>
              <a:t>'Jacques</a:t>
            </a:r>
            <a:r>
              <a:rPr lang="fr-FR" sz="1050" dirty="0">
                <a:solidFill>
                  <a:srgbClr val="89DDFF"/>
                </a:solidFill>
                <a:latin typeface="JetBrains Mono"/>
              </a:rPr>
              <a:t>', 'Laure', 'Sophie', 'Victoire']</a:t>
            </a:r>
          </a:p>
          <a:p>
            <a:r>
              <a:rPr lang="fr-FR" sz="1050" dirty="0">
                <a:solidFill>
                  <a:srgbClr val="89DDFF"/>
                </a:solidFill>
                <a:latin typeface="JetBrains Mono"/>
              </a:rPr>
              <a:t>4 - [</a:t>
            </a:r>
            <a:r>
              <a:rPr lang="fr-FR" sz="1050" dirty="0" err="1">
                <a:solidFill>
                  <a:srgbClr val="89DDFF"/>
                </a:solidFill>
                <a:latin typeface="JetBrains Mono"/>
              </a:rPr>
              <a:t>'Jacques</a:t>
            </a:r>
            <a:r>
              <a:rPr lang="fr-FR" sz="1050" dirty="0">
                <a:solidFill>
                  <a:srgbClr val="89DDFF"/>
                </a:solidFill>
                <a:latin typeface="JetBrains Mono"/>
              </a:rPr>
              <a:t>',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92365" y="5617686"/>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devriez remarquer deux choses ici :</a:t>
            </a:r>
          </a:p>
          <a:p>
            <a:pPr marL="342900" lvl="0" indent="-342900" eaLnBrk="0" fontAlgn="base" hangingPunct="0">
              <a:spcBef>
                <a:spcPct val="0"/>
              </a:spcBef>
              <a:spcAft>
                <a:spcPct val="0"/>
              </a:spcAft>
              <a:buFont typeface="+mj-lt"/>
              <a:buAutoNum type="arabicPeriod"/>
            </a:pPr>
            <a:r>
              <a:rPr lang="fr-FR" altLang="fr-FR" sz="105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05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05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426</a:t>
            </a:fld>
            <a:endParaRPr lang="fr-FR" dirty="0"/>
          </a:p>
        </p:txBody>
      </p:sp>
      <p:sp>
        <p:nvSpPr>
          <p:cNvPr id="10" name="Rectangle 1">
            <a:extLst>
              <a:ext uri="{FF2B5EF4-FFF2-40B4-BE49-F238E27FC236}">
                <a16:creationId xmlns:a16="http://schemas.microsoft.com/office/drawing/2014/main" id="{B1204F7C-5E78-4BAB-86B9-B31D8480308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37383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normAutofit/>
          </a:bodyPr>
          <a:lstStyle/>
          <a:p>
            <a:pPr marL="0" indent="0">
              <a:buNone/>
            </a:pPr>
            <a:endParaRPr lang="fr-FR" sz="105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86570" y="979465"/>
            <a:ext cx="90941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05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05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506546"/>
            <a:ext cx="11715747"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rgbClr val="89DDFF"/>
                </a:solidFill>
                <a:latin typeface="JetBrains Mono"/>
              </a:rPr>
              <a:t>&gt;&gt;&gt; [-2, 1, 8, 9, 15]</a:t>
            </a:r>
          </a:p>
          <a:p>
            <a:pPr marL="0" indent="0">
              <a:buNone/>
            </a:pPr>
            <a:r>
              <a:rPr lang="fr-FR" sz="1050" dirty="0">
                <a:solidFill>
                  <a:srgbClr val="89DDFF"/>
                </a:solidFill>
                <a:latin typeface="JetBrains Mono"/>
              </a:rPr>
              <a:t>&gt;&gt;&gt; ['-2', '1', '15', '8', '9']</a:t>
            </a:r>
            <a:endParaRPr lang="fr-FR" altLang="fr-FR" sz="1050" dirty="0">
              <a:solidFill>
                <a:srgbClr val="89DDFF"/>
              </a:solidFill>
              <a:latin typeface="JetBrains Mono"/>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86570" y="2319367"/>
            <a:ext cx="933460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réponse se trouve dans la différence entre la ligne 1 et la ligne 3. Vous avez trouvé ?</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050" dirty="0"/>
              <a:t>petit au plus grand. Sans surprise.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050" dirty="0"/>
              <a:t>liste par ordre alphabétique.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sz="1050" dirty="0"/>
              <a:t>Et si on a une liste contenant plusieurs types ?</a:t>
            </a:r>
          </a:p>
          <a:p>
            <a:pPr lvl="0" eaLnBrk="0" fontAlgn="base" hangingPunct="0">
              <a:spcBef>
                <a:spcPct val="0"/>
              </a:spcBef>
              <a:spcAft>
                <a:spcPct val="0"/>
              </a:spcAft>
            </a:pPr>
            <a:r>
              <a:rPr lang="fr-FR" sz="1050" dirty="0"/>
              <a:t>Dans ce cas, Python va vous dire, à sa façon, qu'il ne sait pas quelle méthode de tri choisir.</a:t>
            </a:r>
            <a:endParaRPr lang="fr-FR" altLang="fr-FR" sz="105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410885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indent="0">
              <a:buNone/>
            </a:pPr>
            <a:r>
              <a:rPr lang="en-US" sz="1050" dirty="0">
                <a:solidFill>
                  <a:srgbClr val="89DDFF"/>
                </a:solidFill>
                <a:latin typeface="JetBrains Mono"/>
              </a:rPr>
              <a:t>Traceback (most recent call last):</a:t>
            </a:r>
          </a:p>
          <a:p>
            <a:pPr marL="0" indent="0">
              <a:buNone/>
            </a:pPr>
            <a:r>
              <a:rPr lang="en-US" sz="1050" dirty="0">
                <a:solidFill>
                  <a:srgbClr val="89DDFF"/>
                </a:solidFill>
                <a:latin typeface="JetBrains Mono"/>
              </a:rPr>
              <a:t>  File "C:\Users\MOTTIER LUCIE\Documents\GitHub\TheCompletePythonCourse\test.py", line 46, in &lt;module&gt;</a:t>
            </a:r>
          </a:p>
          <a:p>
            <a:pPr marL="0" indent="0">
              <a:buNone/>
            </a:pPr>
            <a:r>
              <a:rPr lang="en-US" sz="1050" dirty="0">
                <a:solidFill>
                  <a:srgbClr val="89DDFF"/>
                </a:solidFill>
                <a:latin typeface="JetBrains Mono"/>
              </a:rPr>
              <a:t>    sorted([1, "8", "-2", "15", 9])</a:t>
            </a:r>
          </a:p>
          <a:p>
            <a:pPr marL="0" indent="0">
              <a:buNone/>
            </a:pPr>
            <a:r>
              <a:rPr lang="en-US" sz="1050" dirty="0">
                <a:solidFill>
                  <a:srgbClr val="89DDFF"/>
                </a:solidFill>
                <a:latin typeface="JetBrains Mono"/>
              </a:rPr>
              <a:t>TypeError: '&lt;' not supported between instances of 'str' and 'int'</a:t>
            </a:r>
            <a:endParaRPr lang="fr-FR" sz="1050" dirty="0">
              <a:solidFill>
                <a:srgbClr val="89DDFF"/>
              </a:solidFill>
              <a:latin typeface="JetBrains Mono"/>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86570" y="5091081"/>
            <a:ext cx="91614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05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3465364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809967"/>
            <a:ext cx="927850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050" dirty="0"/>
              <a:t>peu plus particuliers, on va avoir quelques problèmes.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05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9103"/>
            <a:ext cx="640752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Souvenez-vous : première colonne, prénom, deuxième colonne, âge et troisième colonne, moyenne entre 0 et 20.</a:t>
            </a:r>
          </a:p>
          <a:p>
            <a:pPr lvl="0" eaLnBrk="0" fontAlgn="base" hangingPunct="0">
              <a:spcBef>
                <a:spcPct val="0"/>
              </a:spcBef>
              <a:spcAft>
                <a:spcPct val="0"/>
              </a:spcAft>
            </a:pPr>
            <a:r>
              <a:rPr lang="fr-FR" altLang="fr-FR" sz="105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3815050"/>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[('Charles', 12, 15), ('Clément', 14, 16), ('Damien', 12, 15), ('Oriane', 14, 18), ('Thomas', 11, 12)]</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27164" y="4400767"/>
            <a:ext cx="919514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050" dirty="0"/>
              <a:t>alphabétique.</a:t>
            </a:r>
          </a:p>
          <a:p>
            <a:pPr lvl="0" eaLnBrk="0" fontAlgn="base" hangingPunct="0">
              <a:spcBef>
                <a:spcPct val="0"/>
              </a:spcBef>
              <a:spcAft>
                <a:spcPct val="0"/>
              </a:spcAft>
            </a:pPr>
            <a:r>
              <a:rPr lang="fr-FR" altLang="fr-FR" sz="1050" dirty="0"/>
              <a:t>Maintenant, supposons que nous voulions trier par note.</a:t>
            </a:r>
          </a:p>
          <a:p>
            <a:pPr lvl="0" eaLnBrk="0" fontAlgn="base" hangingPunct="0">
              <a:spcBef>
                <a:spcPct val="0"/>
              </a:spcBef>
              <a:spcAft>
                <a:spcPct val="0"/>
              </a:spcAft>
            </a:pPr>
            <a:r>
              <a:rPr lang="fr-FR" altLang="fr-FR" sz="1050" dirty="0"/>
              <a:t>Il suffit de changer les colonnes de notre liste, non ?</a:t>
            </a:r>
          </a:p>
          <a:p>
            <a:pPr lvl="0" eaLnBrk="0" fontAlgn="base" hangingPunct="0">
              <a:spcBef>
                <a:spcPct val="0"/>
              </a:spcBef>
              <a:spcAft>
                <a:spcPct val="0"/>
              </a:spcAft>
            </a:pPr>
            <a:r>
              <a:rPr lang="fr-FR" altLang="fr-FR" sz="105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050" dirty="0"/>
              <a:t>notre tuple, et après trier la liste.</a:t>
            </a:r>
          </a:p>
          <a:p>
            <a:pPr lvl="0" eaLnBrk="0" fontAlgn="base" hangingPunct="0">
              <a:spcBef>
                <a:spcPct val="0"/>
              </a:spcBef>
              <a:spcAft>
                <a:spcPct val="0"/>
              </a:spcAft>
            </a:pPr>
            <a:r>
              <a:rPr lang="fr-FR" altLang="fr-FR" sz="105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23446866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94690"/>
            <a:ext cx="8504251"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La méthode list.sort ou la fonction sorted ont tous deux un paramètre optionnel, appelé key.</a:t>
            </a:r>
          </a:p>
          <a:p>
            <a:pPr lvl="0" eaLnBrk="0" fontAlgn="base" hangingPunct="0">
              <a:spcBef>
                <a:spcPct val="0"/>
              </a:spcBef>
              <a:spcAft>
                <a:spcPct val="0"/>
              </a:spcAft>
            </a:pPr>
            <a:r>
              <a:rPr lang="fr-FR" altLang="fr-FR" sz="1050" dirty="0"/>
              <a:t>Cet argument attend... une fonction. Attendez ! Je m'explique.</a:t>
            </a:r>
          </a:p>
          <a:p>
            <a:pPr lvl="0" eaLnBrk="0" fontAlgn="base" hangingPunct="0">
              <a:spcBef>
                <a:spcPct val="0"/>
              </a:spcBef>
              <a:spcAft>
                <a:spcPct val="0"/>
              </a:spcAft>
            </a:pPr>
            <a:r>
              <a:rPr lang="fr-FR" altLang="fr-FR" sz="1050" dirty="0"/>
              <a:t>La fonction à passer en paramètre prend un élément de la liste et retourne ce sur quoi doit s'effectuer le tri.</a:t>
            </a:r>
          </a:p>
          <a:p>
            <a:pPr lvl="0" eaLnBrk="0" fontAlgn="base" hangingPunct="0">
              <a:spcBef>
                <a:spcPct val="0"/>
              </a:spcBef>
              <a:spcAft>
                <a:spcPct val="0"/>
              </a:spcAft>
            </a:pPr>
            <a:r>
              <a:rPr lang="fr-FR" altLang="fr-FR" sz="1050" dirty="0"/>
              <a:t>Donc la première chose est de créer une fonction ?</a:t>
            </a:r>
          </a:p>
          <a:p>
            <a:pPr lvl="0" eaLnBrk="0" fontAlgn="base" hangingPunct="0">
              <a:spcBef>
                <a:spcPct val="0"/>
              </a:spcBef>
              <a:spcAft>
                <a:spcPct val="0"/>
              </a:spcAft>
            </a:pPr>
            <a:r>
              <a:rPr lang="fr-FR" altLang="fr-FR" sz="105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2108005"/>
            <a:ext cx="11715747"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doubler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doubler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&lt;function &lt;lambda&gt; at 0x0000019A2443CF70&gt;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50" dirty="0">
                <a:solidFill>
                  <a:srgbClr val="89DDFF"/>
                </a:solidFill>
                <a:latin typeface="JetBrains Mono"/>
              </a:rPr>
              <a:t>&gt;&gt; 16</a:t>
            </a:r>
            <a:endParaRPr lang="fr-FR" altLang="fr-FR" sz="1050" dirty="0">
              <a:solidFill>
                <a:srgbClr val="89DDFF"/>
              </a:solidFill>
              <a:latin typeface="JetBrains Mono"/>
            </a:endParaRP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316068"/>
            <a:ext cx="90989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fonctions lambdas sont des fonctions particulières que l'on peut créer grâce au mot clé lambda.</a:t>
            </a:r>
          </a:p>
          <a:p>
            <a:pPr lvl="0" eaLnBrk="0" fontAlgn="base" hangingPunct="0">
              <a:spcBef>
                <a:spcPct val="0"/>
              </a:spcBef>
              <a:spcAft>
                <a:spcPct val="0"/>
              </a:spcAft>
            </a:pPr>
            <a:r>
              <a:rPr lang="fr-FR" altLang="fr-FR" sz="1050" dirty="0"/>
              <a:t>Sa syntaxe est la suivante :</a:t>
            </a:r>
          </a:p>
          <a:p>
            <a:pPr marL="342900" lvl="0" indent="-342900" eaLnBrk="0" fontAlgn="base" hangingPunct="0">
              <a:spcBef>
                <a:spcPct val="0"/>
              </a:spcBef>
              <a:spcAft>
                <a:spcPct val="0"/>
              </a:spcAft>
              <a:buFont typeface="+mj-lt"/>
              <a:buAutoNum type="arabicPeriod"/>
            </a:pPr>
            <a:r>
              <a:rPr lang="fr-FR" altLang="fr-FR" sz="105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050" dirty="0"/>
              <a:t>    Ensuite, les deux points (:) ;</a:t>
            </a:r>
          </a:p>
          <a:p>
            <a:pPr marL="342900" lvl="0" indent="-342900" eaLnBrk="0" fontAlgn="base" hangingPunct="0">
              <a:spcBef>
                <a:spcPct val="0"/>
              </a:spcBef>
              <a:spcAft>
                <a:spcPct val="0"/>
              </a:spcAft>
              <a:buFont typeface="+mj-lt"/>
              <a:buAutoNum type="arabicPeriod"/>
            </a:pPr>
            <a:r>
              <a:rPr lang="fr-FR" altLang="fr-FR" sz="1050" dirty="0"/>
              <a:t>    Et ensuite le retour de la fonction. Ici, on retourne le paramètre fois 2, tout simplement.</a:t>
            </a:r>
          </a:p>
          <a:p>
            <a:pPr lvl="0" eaLnBrk="0" fontAlgn="base" hangingPunct="0">
              <a:spcBef>
                <a:spcPct val="0"/>
              </a:spcBef>
              <a:spcAft>
                <a:spcPct val="0"/>
              </a:spcAft>
            </a:pPr>
            <a:r>
              <a:rPr lang="fr-FR" altLang="fr-FR" sz="1050" dirty="0"/>
              <a:t>Pourquoi ce rappel sur les lambdas ?</a:t>
            </a:r>
          </a:p>
          <a:p>
            <a:pPr lvl="0" eaLnBrk="0" fontAlgn="base" hangingPunct="0">
              <a:spcBef>
                <a:spcPct val="0"/>
              </a:spcBef>
              <a:spcAft>
                <a:spcPct val="0"/>
              </a:spcAft>
            </a:pPr>
            <a:r>
              <a:rPr lang="fr-FR" altLang="fr-FR" sz="105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05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05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050" dirty="0"/>
              <a:t>On veut trier le tableau des étudiants en fonction des notes (la troisième colonne du tuple).</a:t>
            </a:r>
          </a:p>
          <a:p>
            <a:pPr lvl="0" eaLnBrk="0" fontAlgn="base" hangingPunct="0">
              <a:spcBef>
                <a:spcPct val="0"/>
              </a:spcBef>
              <a:spcAft>
                <a:spcPct val="0"/>
              </a:spcAft>
            </a:pPr>
            <a:r>
              <a:rPr lang="fr-FR" altLang="fr-FR" sz="1050" dirty="0"/>
              <a:t>Est-ce que ces informations vous aident pour créer notre fonction lambda ?</a:t>
            </a:r>
          </a:p>
          <a:p>
            <a:pPr lvl="0" eaLnBrk="0" fontAlgn="base" hangingPunct="0">
              <a:spcBef>
                <a:spcPct val="0"/>
              </a:spcBef>
              <a:spcAft>
                <a:spcPct val="0"/>
              </a:spcAft>
            </a:pPr>
            <a:r>
              <a:rPr lang="fr-FR" altLang="fr-FR" sz="105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6" y="5455638"/>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113505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5391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scope is local to the function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F78C6C"/>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X TO </a:t>
            </a:r>
            <a:r>
              <a:rPr kumimoji="0" lang="fr-FR" altLang="fr-FR" sz="1050" b="0" i="0" u="none" strike="noStrike" cap="none" normalizeH="0" baseline="0" dirty="0">
                <a:ln>
                  <a:noFill/>
                </a:ln>
                <a:solidFill>
                  <a:srgbClr val="F78C6C"/>
                </a:solidFill>
                <a:effectLst/>
                <a:latin typeface="JetBrains Mono"/>
              </a:rPr>
              <a:t>200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286232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global </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200" dirty="0">
              <a:solidFill>
                <a:schemeClr val="bg1"/>
              </a:solidFill>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4" y="3508601"/>
            <a:ext cx="11763133" cy="253916"/>
          </a:xfrm>
          <a:prstGeom prst="rect">
            <a:avLst/>
          </a:prstGeom>
          <a:noFill/>
        </p:spPr>
        <p:txBody>
          <a:bodyPr wrap="square" rtlCol="0">
            <a:spAutoFit/>
          </a:bodyPr>
          <a:lstStyle/>
          <a:p>
            <a:r>
              <a:rPr lang="fr-FR" sz="1050"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
        <p:nvSpPr>
          <p:cNvPr id="8" name="Rectangle 1">
            <a:extLst>
              <a:ext uri="{FF2B5EF4-FFF2-40B4-BE49-F238E27FC236}">
                <a16:creationId xmlns:a16="http://schemas.microsoft.com/office/drawing/2014/main" id="{B0DA2053-5408-4DC3-A41A-CA66C6131C0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94C1804-3EE5-4129-8507-DF22144FA643}"/>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066798"/>
            <a:ext cx="9315371"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050" dirty="0"/>
              <a:t>(troisième colonne). Souvenez-vous, pour un tuple, la première colonne est toujours 0.</a:t>
            </a:r>
          </a:p>
          <a:p>
            <a:pPr lvl="0" eaLnBrk="0" fontAlgn="base" hangingPunct="0">
              <a:spcBef>
                <a:spcPct val="0"/>
              </a:spcBef>
              <a:spcAft>
                <a:spcPct val="0"/>
              </a:spcAft>
            </a:pPr>
            <a:r>
              <a:rPr lang="fr-FR" altLang="fr-FR" sz="105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2365" y="174784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colonnes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&gt;&gt;&gt;[('Thomas', 11, 12), ('Charles', 12, 15), ('Damien', 12, 15), ('Clément', 14, 16), ('Oriane', 14, 18)]</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2575254"/>
            <a:ext cx="914545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05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430</a:t>
            </a:fld>
            <a:endParaRPr lang="fr-FR" dirty="0"/>
          </a:p>
        </p:txBody>
      </p:sp>
      <p:sp>
        <p:nvSpPr>
          <p:cNvPr id="9" name="Rectangle 1">
            <a:extLst>
              <a:ext uri="{FF2B5EF4-FFF2-40B4-BE49-F238E27FC236}">
                <a16:creationId xmlns:a16="http://schemas.microsoft.com/office/drawing/2014/main" id="{2F3C9324-2F64-4CA2-A9A6-DBDEC5F3D66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41527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05216"/>
            <a:ext cx="913904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050" dirty="0"/>
              <a:t>comment trier des objets issus de classes que nous avons créées.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05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36471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68211400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44591"/>
            <a:ext cx="20233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50160"/>
            <a:ext cx="613982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vous essayez de trier notre liste telle quelle, vous allez avoir une erreur qui devrait vous sembler familière :</a:t>
            </a:r>
            <a:endParaRPr lang="fr-FR" altLang="fr-FR" sz="105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Traceback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most recent call last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 </a:t>
            </a:r>
            <a:r>
              <a:rPr kumimoji="0" lang="fr-FR" altLang="fr-FR" sz="1050" b="0" i="0" u="none" strike="noStrike" cap="none" normalizeH="0" baseline="0" dirty="0">
                <a:ln>
                  <a:noFill/>
                </a:ln>
                <a:solidFill>
                  <a:srgbClr val="C3E88D"/>
                </a:solidFill>
                <a:effectLst/>
                <a:latin typeface="JetBrains Mono"/>
              </a:rPr>
              <a:t>"&lt;stdin&gt;"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line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module</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unorderable </a:t>
            </a:r>
            <a:r>
              <a:rPr kumimoji="0" lang="fr-FR" altLang="fr-FR" sz="1050" b="0" i="0" u="none" strike="noStrike" cap="none" normalizeH="0" baseline="0" dirty="0">
                <a:ln>
                  <a:noFill/>
                </a:ln>
                <a:solidFill>
                  <a:srgbClr val="C3CEE3"/>
                </a:solidFill>
                <a:effectLst/>
                <a:latin typeface="JetBrains Mono"/>
              </a:rPr>
              <a:t>types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071151"/>
            <a:ext cx="928812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Python ne sait pas comment trier nos étudiants. Il y a deux façons de le lui expliquer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a:pPr>
            <a:r>
              <a:rPr lang="fr-FR" sz="105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050" dirty="0"/>
              <a:t>une liste, en comparant chacun de ses éléments. La méthode __lt__ (lower than) correspond à l'opérateur &lt; ;</a:t>
            </a:r>
          </a:p>
          <a:p>
            <a:pPr lvl="0" eaLnBrk="0" fontAlgn="base" hangingPunct="0">
              <a:spcBef>
                <a:spcPct val="0"/>
              </a:spcBef>
              <a:spcAft>
                <a:spcPct val="0"/>
              </a:spcAft>
            </a:pPr>
            <a:endParaRPr lang="fr-FR" sz="1050" dirty="0"/>
          </a:p>
          <a:p>
            <a:pPr marL="342900" lvl="0" indent="-342900" eaLnBrk="0" fontAlgn="base" hangingPunct="0">
              <a:spcBef>
                <a:spcPct val="0"/>
              </a:spcBef>
              <a:spcAft>
                <a:spcPct val="0"/>
              </a:spcAft>
              <a:buFont typeface="+mj-lt"/>
              <a:buAutoNum type="arabicPeriod" startAt="2"/>
            </a:pPr>
            <a:r>
              <a:rPr lang="fr-FR" sz="1050" dirty="0"/>
              <a:t> On peut aussi utiliser l'argument key, comme nous l'avons fait précédemment.</a:t>
            </a:r>
            <a:endParaRPr lang="fr-FR" altLang="fr-FR" sz="105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405886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436109"/>
            <a:ext cx="90813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050" dirty="0"/>
              <a:t>heure). Dans ce cas précis, il est préférable d'utiliser l'argument key de la fonction sorted (ou de la méthode </a:t>
            </a:r>
            <a:r>
              <a:rPr lang="fr-FR" altLang="fr-FR" sz="1050" dirty="0" err="1"/>
              <a:t>list.sort</a:t>
            </a:r>
            <a:r>
              <a:rPr lang="fr-FR" altLang="fr-FR" sz="1050" dirty="0"/>
              <a:t>).</a:t>
            </a:r>
          </a:p>
          <a:p>
            <a:pPr lvl="0" eaLnBrk="0" fontAlgn="base" hangingPunct="0">
              <a:spcBef>
                <a:spcPct val="0"/>
              </a:spcBef>
              <a:spcAft>
                <a:spcPct val="0"/>
              </a:spcAft>
            </a:pPr>
            <a:r>
              <a:rPr lang="fr-FR" altLang="fr-FR" sz="1050" dirty="0"/>
              <a:t>Saurez-vous trier cette liste d'étudiants en fonction de leur moyenne ?</a:t>
            </a:r>
          </a:p>
          <a:p>
            <a:pPr lvl="0" eaLnBrk="0" fontAlgn="base" hangingPunct="0">
              <a:spcBef>
                <a:spcPct val="0"/>
              </a:spcBef>
              <a:spcAft>
                <a:spcPct val="0"/>
              </a:spcAft>
            </a:pPr>
            <a:r>
              <a:rPr lang="fr-FR" altLang="fr-FR" sz="105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a:t>
            </a:r>
            <a:br>
              <a:rPr lang="fr-FR" altLang="fr-FR" sz="1050" dirty="0">
                <a:solidFill>
                  <a:srgbClr val="89DDFF"/>
                </a:solidFill>
                <a:latin typeface="JetBrains Mono"/>
              </a:rPr>
            </a:br>
            <a:r>
              <a:rPr lang="fr-FR" altLang="fr-FR" sz="1050" dirty="0">
                <a:solidFill>
                  <a:srgbClr val="89DDFF"/>
                </a:solidFill>
                <a:latin typeface="JetBrains Mono"/>
              </a:rPr>
              <a:t>    &lt;Étudiant Thomas (âge=11, moyenne=12)&gt;,</a:t>
            </a:r>
            <a:br>
              <a:rPr lang="fr-FR" altLang="fr-FR" sz="1050" dirty="0">
                <a:solidFill>
                  <a:srgbClr val="89DDFF"/>
                </a:solidFill>
                <a:latin typeface="JetBrains Mono"/>
              </a:rPr>
            </a:br>
            <a:r>
              <a:rPr lang="fr-FR" altLang="fr-FR" sz="1050" dirty="0">
                <a:solidFill>
                  <a:srgbClr val="89DDFF"/>
                </a:solidFill>
                <a:latin typeface="JetBrains Mono"/>
              </a:rPr>
              <a:t>    &lt;Étudiant Charles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Damien (âge=12, moyenne=15)&gt;,</a:t>
            </a:r>
            <a:br>
              <a:rPr lang="fr-FR" altLang="fr-FR" sz="1050" dirty="0">
                <a:solidFill>
                  <a:srgbClr val="89DDFF"/>
                </a:solidFill>
                <a:latin typeface="JetBrains Mono"/>
              </a:rPr>
            </a:br>
            <a:r>
              <a:rPr lang="fr-FR" altLang="fr-FR" sz="1050" dirty="0">
                <a:solidFill>
                  <a:srgbClr val="89DDFF"/>
                </a:solidFill>
                <a:latin typeface="JetBrains Mono"/>
              </a:rPr>
              <a:t>    &lt;Étudiant Clément (âge=14, moyenne=16)&gt;,</a:t>
            </a:r>
            <a:br>
              <a:rPr lang="fr-FR" altLang="fr-FR" sz="1050" dirty="0">
                <a:solidFill>
                  <a:srgbClr val="89DDFF"/>
                </a:solidFill>
                <a:latin typeface="JetBrains Mono"/>
              </a:rPr>
            </a:br>
            <a:r>
              <a:rPr lang="fr-FR" altLang="fr-FR" sz="1050" dirty="0">
                <a:solidFill>
                  <a:srgbClr val="89DDFF"/>
                </a:solidFill>
                <a:latin typeface="JetBrains Mono"/>
              </a:rPr>
              <a:t>    &lt;Étudiant Oriane (âge=14, moyenne=18)&gt;</a:t>
            </a:r>
            <a:br>
              <a:rPr lang="fr-FR" altLang="fr-FR" sz="1050" dirty="0">
                <a:solidFill>
                  <a:srgbClr val="89DDFF"/>
                </a:solidFill>
                <a:latin typeface="JetBrains Mono"/>
              </a:rPr>
            </a:br>
            <a:r>
              <a:rPr lang="fr-FR" altLang="fr-FR" sz="1050" dirty="0">
                <a:solidFill>
                  <a:srgbClr val="89DDFF"/>
                </a:solidFill>
                <a:latin typeface="JetBrains Mono"/>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64582"/>
            <a:ext cx="837440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obtient la même chose que dans notre exercice précédent, quand nous utilisions des tuples. Je trouve personnellement cette méthode plus lisible.</a:t>
            </a:r>
            <a:endParaRPr lang="fr-FR" altLang="fr-FR" sz="105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433</a:t>
            </a:fld>
            <a:endParaRPr lang="fr-FR" dirty="0"/>
          </a:p>
        </p:txBody>
      </p:sp>
      <p:sp>
        <p:nvSpPr>
          <p:cNvPr id="10" name="Rectangle 1">
            <a:extLst>
              <a:ext uri="{FF2B5EF4-FFF2-40B4-BE49-F238E27FC236}">
                <a16:creationId xmlns:a16="http://schemas.microsoft.com/office/drawing/2014/main" id="{C04939AB-0B1D-4222-8374-90D408D7390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4472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63617"/>
            <a:ext cx="8860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050" dirty="0"/>
              <a:t>Une solution est de trier et ensuite d'inverser la liste, mais là encore, il existe plus rapide : l'argument reverse.</a:t>
            </a:r>
          </a:p>
          <a:p>
            <a:pPr lvl="0" eaLnBrk="0" fontAlgn="base" hangingPunct="0">
              <a:spcBef>
                <a:spcPct val="0"/>
              </a:spcBef>
              <a:spcAft>
                <a:spcPct val="0"/>
              </a:spcAft>
            </a:pPr>
            <a:r>
              <a:rPr lang="fr-FR" altLang="fr-FR" sz="1050" dirty="0"/>
              <a:t>C'est un argument booléen que l'on peut passer à la méthode de liste sort ou à la fonction sorted.</a:t>
            </a:r>
          </a:p>
          <a:p>
            <a:pPr lvl="0" eaLnBrk="0" fontAlgn="base" hangingPunct="0">
              <a:spcBef>
                <a:spcPct val="0"/>
              </a:spcBef>
              <a:spcAft>
                <a:spcPct val="0"/>
              </a:spcAft>
            </a:pPr>
            <a:r>
              <a:rPr lang="fr-FR" altLang="fr-FR" sz="105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505968"/>
            <a:ext cx="174278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Plutôt simple, n'est-ce pas ? </a:t>
            </a:r>
            <a:endParaRPr lang="fr-FR" altLang="fr-FR" sz="105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15189139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174235"/>
            <a:ext cx="9345828"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Les méthodes de tri que nous avons vues jusqu'ici sont très pratiques. Leur plus grand inconvénient est de reposer sur des fonctions </a:t>
            </a:r>
            <a:r>
              <a:rPr lang="fr-FR" altLang="fr-FR" sz="1050" b="1" dirty="0"/>
              <a:t>lambdas</a:t>
            </a:r>
            <a:r>
              <a:rPr lang="fr-FR" altLang="fr-FR" sz="1050" dirty="0"/>
              <a:t>. Il est vrai que définir une </a:t>
            </a:r>
          </a:p>
          <a:p>
            <a:pPr lvl="0" eaLnBrk="0" fontAlgn="base" hangingPunct="0">
              <a:spcBef>
                <a:spcPct val="0"/>
              </a:spcBef>
              <a:spcAft>
                <a:spcPct val="0"/>
              </a:spcAft>
            </a:pPr>
            <a:r>
              <a:rPr lang="fr-FR" altLang="fr-FR" sz="1050" b="1" dirty="0"/>
              <a:t>lambda</a:t>
            </a:r>
            <a:r>
              <a:rPr lang="fr-FR" altLang="fr-FR" sz="1050" dirty="0"/>
              <a:t> est rapide (et, une fois qu'on s'est habitué à la syntaxe, assez lisible). Par contre les fonctions </a:t>
            </a:r>
            <a:r>
              <a:rPr lang="fr-FR" altLang="fr-FR" sz="1050" b="1" dirty="0"/>
              <a:t>lambdas</a:t>
            </a:r>
            <a:r>
              <a:rPr lang="fr-FR" altLang="fr-FR" sz="1050" dirty="0"/>
              <a:t> ne sont pas le meilleur choix au niveau rapidité, si vous </a:t>
            </a:r>
          </a:p>
          <a:p>
            <a:pPr lvl="0" eaLnBrk="0" fontAlgn="base" hangingPunct="0">
              <a:spcBef>
                <a:spcPct val="0"/>
              </a:spcBef>
              <a:spcAft>
                <a:spcPct val="0"/>
              </a:spcAft>
            </a:pPr>
            <a:r>
              <a:rPr lang="fr-FR" altLang="fr-FR" sz="1050" dirty="0"/>
              <a:t>voulez trier une liste contenant beaucoup d'objets.</a:t>
            </a:r>
          </a:p>
          <a:p>
            <a:pPr lvl="0" eaLnBrk="0" fontAlgn="base" hangingPunct="0">
              <a:spcBef>
                <a:spcPct val="0"/>
              </a:spcBef>
              <a:spcAft>
                <a:spcPct val="0"/>
              </a:spcAft>
            </a:pPr>
            <a:r>
              <a:rPr lang="fr-FR" altLang="fr-FR" sz="1050" dirty="0"/>
              <a:t>Mais tu as dit que le paramètre key attendait une fonction, ne peut-on définir une fonction « ordinaire » ?</a:t>
            </a:r>
          </a:p>
          <a:p>
            <a:pPr lvl="0" eaLnBrk="0" fontAlgn="base" hangingPunct="0">
              <a:spcBef>
                <a:spcPct val="0"/>
              </a:spcBef>
              <a:spcAft>
                <a:spcPct val="0"/>
              </a:spcAft>
            </a:pPr>
            <a:r>
              <a:rPr lang="fr-FR" altLang="fr-FR" sz="105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Les fonctions du module operator</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050" b="1" dirty="0"/>
              <a:t>itemgetter</a:t>
            </a:r>
            <a:r>
              <a:rPr lang="fr-FR" altLang="fr-FR" sz="105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050" b="1" dirty="0"/>
          </a:p>
          <a:p>
            <a:pPr lvl="0" eaLnBrk="0" fontAlgn="base" hangingPunct="0">
              <a:spcBef>
                <a:spcPct val="0"/>
              </a:spcBef>
              <a:spcAft>
                <a:spcPct val="0"/>
              </a:spcAft>
            </a:pPr>
            <a:r>
              <a:rPr lang="fr-FR" altLang="fr-FR" sz="1050" b="1" dirty="0"/>
              <a:t>Trier une liste de tuples</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87043"/>
            <a:ext cx="44839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Si on veut trier par moyenne ascendante, nous avons vu qu'il suffisait de faire :</a:t>
            </a:r>
            <a:endParaRPr lang="fr-FR" altLang="fr-FR" sz="105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348408477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39457"/>
            <a:ext cx="55210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faire la même chose sans fonction lambda, avec la fonction </a:t>
            </a:r>
            <a:r>
              <a:rPr lang="fr-FR" altLang="fr-FR" sz="1050" b="1" dirty="0"/>
              <a:t>itemgetter</a:t>
            </a:r>
            <a:r>
              <a:rPr lang="fr-FR" altLang="fr-FR" sz="105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itemgetter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itemgetter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683351"/>
            <a:ext cx="9164688"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050" dirty="0"/>
              <a:t>On appelle la fonction </a:t>
            </a:r>
            <a:r>
              <a:rPr lang="fr-FR" sz="1050" b="1" dirty="0"/>
              <a:t>itemgetter</a:t>
            </a:r>
            <a:r>
              <a:rPr lang="fr-FR" sz="1050" dirty="0"/>
              <a:t> avec le paramètre 2. Un objet operator.</a:t>
            </a:r>
            <a:r>
              <a:rPr lang="fr-FR" sz="1050" b="1" dirty="0"/>
              <a:t>itemgetter</a:t>
            </a:r>
            <a:r>
              <a:rPr lang="fr-FR" sz="1050" dirty="0"/>
              <a:t> est créé et passé au paramètre key de la fonction sorted. Ensuite, pour chaque </a:t>
            </a:r>
          </a:p>
          <a:p>
            <a:pPr lvl="0" eaLnBrk="0" fontAlgn="base" hangingPunct="0">
              <a:spcBef>
                <a:spcPct val="0"/>
              </a:spcBef>
              <a:spcAft>
                <a:spcPct val="0"/>
              </a:spcAft>
            </a:pPr>
            <a:r>
              <a:rPr lang="fr-FR" sz="1050" dirty="0"/>
              <a:t>étudiant contenu dans notre liste, l'objet operator.</a:t>
            </a:r>
            <a:r>
              <a:rPr lang="fr-FR" sz="1050" b="1" dirty="0"/>
              <a:t>itemgetter</a:t>
            </a:r>
            <a:r>
              <a:rPr lang="fr-FR" sz="1050" dirty="0"/>
              <a:t> est appelé et retourne la note moyenne de l'étudiant.</a:t>
            </a:r>
          </a:p>
          <a:p>
            <a:pPr lvl="0" eaLnBrk="0" fontAlgn="base" hangingPunct="0">
              <a:spcBef>
                <a:spcPct val="0"/>
              </a:spcBef>
              <a:spcAft>
                <a:spcPct val="0"/>
              </a:spcAft>
            </a:pPr>
            <a:endParaRPr lang="fr-FR" sz="1050" dirty="0"/>
          </a:p>
          <a:p>
            <a:pPr lvl="0" eaLnBrk="0" fontAlgn="base" hangingPunct="0">
              <a:spcBef>
                <a:spcPct val="0"/>
              </a:spcBef>
              <a:spcAft>
                <a:spcPct val="0"/>
              </a:spcAft>
            </a:pPr>
            <a:r>
              <a:rPr lang="fr-FR" sz="105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050" dirty="0"/>
              <a:t>habitué à son aspect, plus facile à lire.</a:t>
            </a:r>
            <a:endParaRPr lang="fr-FR" altLang="fr-FR" sz="105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2724624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64138"/>
            <a:ext cx="907812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peut faire la même chose si on parcourt une liste d'objets, mais cette fois, on utilise la fonction </a:t>
            </a:r>
            <a:r>
              <a:rPr lang="fr-FR" altLang="fr-FR" sz="1050" b="1" dirty="0"/>
              <a:t>attrgetter</a:t>
            </a:r>
            <a:r>
              <a:rPr lang="fr-FR" altLang="fr-FR" sz="1050" dirty="0"/>
              <a:t>. Je vous remet le code pour être sûr que vous avez le </a:t>
            </a:r>
          </a:p>
          <a:p>
            <a:pPr lvl="0" eaLnBrk="0" fontAlgn="base" hangingPunct="0">
              <a:spcBef>
                <a:spcPct val="0"/>
              </a:spcBef>
              <a:spcAft>
                <a:spcPct val="0"/>
              </a:spcAft>
            </a:pPr>
            <a:r>
              <a:rPr lang="fr-FR" altLang="fr-FR" sz="105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1013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 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représente un étudiant par son prénom (attribut prenom),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 age) et sa note moyenne (attribut moyenne, entre 0 et 20).</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Paramètres du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le prénom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l'âge de l'étudiant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moyenne -- la moyenne de l'étudiant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age</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"&lt;Étudiant {} (âge={}, moyenne={})&gt;"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etudiants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"Clément"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"Charles"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"Oriane"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"Thomas"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Etudiant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"Damien"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13653911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97328"/>
            <a:ext cx="451598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83365"/>
            <a:ext cx="856516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120054880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721571"/>
            <a:ext cx="908293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05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05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etudiants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Thomas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Charles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Damien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Clément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16</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&lt;</a:t>
            </a:r>
            <a:r>
              <a:rPr kumimoji="0" lang="fr-FR" altLang="fr-FR" sz="1050" b="0" i="0" u="none" strike="noStrike" cap="none" normalizeH="0" baseline="0" dirty="0">
                <a:ln>
                  <a:noFill/>
                </a:ln>
                <a:solidFill>
                  <a:srgbClr val="C3CEE3"/>
                </a:solidFill>
                <a:effectLst/>
                <a:latin typeface="JetBrains Mono"/>
              </a:rPr>
              <a:t>Étudiant </a:t>
            </a:r>
            <a:r>
              <a:rPr kumimoji="0" lang="fr-FR" altLang="fr-FR" sz="1050" b="0" i="0" u="none" strike="noStrike" cap="none" normalizeH="0" baseline="0" dirty="0">
                <a:ln>
                  <a:noFill/>
                </a:ln>
                <a:solidFill>
                  <a:srgbClr val="82AAFF"/>
                </a:solidFill>
                <a:effectLst/>
                <a:latin typeface="JetBrains Mono"/>
              </a:rPr>
              <a:t>Oriane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âge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moyenne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274788"/>
            <a:ext cx="92400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050" dirty="0"/>
              <a:t>et Damien ont le même âge et la même moyenne et leur ordre n'est pas modifié par Python.</a:t>
            </a:r>
          </a:p>
          <a:p>
            <a:pPr lvl="0" eaLnBrk="0" fontAlgn="base" hangingPunct="0">
              <a:spcBef>
                <a:spcPct val="0"/>
              </a:spcBef>
              <a:spcAft>
                <a:spcPct val="0"/>
              </a:spcAft>
            </a:pPr>
            <a:r>
              <a:rPr lang="fr-FR" altLang="fr-FR" sz="105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05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895239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 ’X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LOCAL REASSIGNEMENT ON A GLOBAL VARIABLE!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‘NEW VALUE’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f”I</a:t>
            </a:r>
            <a:r>
              <a:rPr kumimoji="0" lang="fr-FR" altLang="fr-FR" sz="1050" b="0" i="0" u="none" strike="noStrike" cap="none" normalizeH="0" baseline="0" dirty="0">
                <a:ln>
                  <a:noFill/>
                </a:ln>
                <a:solidFill>
                  <a:srgbClr val="C3CEE3"/>
                </a:solidFill>
                <a:effectLst/>
                <a:latin typeface="JetBrains Mono"/>
              </a:rPr>
              <a:t> JUST LOCALLY CHANGED  GLOBAL X TO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F78C6C"/>
                </a:solidFill>
                <a:effectLst/>
                <a:latin typeface="JetBrains Mono"/>
              </a:rPr>
              <a:t>50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I JUST LOCALLY CHANGED GLOBAL X TO NEW VALUE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‘NEW 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9A2BBCBC-177D-4150-A524-EE24E1292B7C}"/>
              </a:ext>
            </a:extLst>
          </p:cNvPr>
          <p:cNvSpPr txBox="1"/>
          <p:nvPr/>
        </p:nvSpPr>
        <p:spPr>
          <a:xfrm>
            <a:off x="143521" y="1014396"/>
            <a:ext cx="11763133" cy="253916"/>
          </a:xfrm>
          <a:prstGeom prst="rect">
            <a:avLst/>
          </a:prstGeom>
          <a:noFill/>
        </p:spPr>
        <p:txBody>
          <a:bodyPr wrap="square" rtlCol="0">
            <a:spAutoFit/>
          </a:bodyPr>
          <a:lstStyle/>
          <a:p>
            <a:r>
              <a:rPr lang="fr-FR" sz="1050"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8704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4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représentant une ligne d'un inventaire de vente.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Attributs attendus par le constructeur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produit -- le nom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prix -- le prix unitaire du produit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quantite -- la quantité vendue du produit.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produit</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prix</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quantite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__repr__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"&lt;Ligne d'inventaire {} ({}X{})&gt;"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produit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Création de l'inventaire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inventaire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"pomme rouge"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"orange"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"banane"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LigneInventaire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"poire"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440</a:t>
            </a:fld>
            <a:endParaRPr lang="fr-FR" dirty="0"/>
          </a:p>
        </p:txBody>
      </p:sp>
      <p:sp>
        <p:nvSpPr>
          <p:cNvPr id="9" name="Rectangle 1">
            <a:extLst>
              <a:ext uri="{FF2B5EF4-FFF2-40B4-BE49-F238E27FC236}">
                <a16:creationId xmlns:a16="http://schemas.microsoft.com/office/drawing/2014/main" id="{48A568CA-5394-48EA-96AE-F635021910F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6201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525977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print(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541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113121" y="2434986"/>
            <a:ext cx="11715747"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&lt;Ligne d'inventaire banane (0.9X21)&gt;,</a:t>
            </a:r>
            <a:br>
              <a:rPr lang="fr-FR" altLang="fr-FR" sz="1050" dirty="0">
                <a:solidFill>
                  <a:srgbClr val="89DDFF"/>
                </a:solidFill>
                <a:latin typeface="JetBrains Mono"/>
              </a:rPr>
            </a:br>
            <a:r>
              <a:rPr lang="fr-FR" altLang="fr-FR" sz="1050" dirty="0">
                <a:solidFill>
                  <a:srgbClr val="89DDFF"/>
                </a:solidFill>
                <a:latin typeface="JetBrains Mono"/>
              </a:rPr>
              <a:t>    &lt;Ligne d'inventaire pomme rouge (1.2X19)&gt;,</a:t>
            </a:r>
            <a:br>
              <a:rPr lang="fr-FR" altLang="fr-FR" sz="1050" dirty="0">
                <a:solidFill>
                  <a:srgbClr val="89DDFF"/>
                </a:solidFill>
                <a:latin typeface="JetBrains Mono"/>
              </a:rPr>
            </a:br>
            <a:r>
              <a:rPr lang="fr-FR" altLang="fr-FR" sz="1050" dirty="0">
                <a:solidFill>
                  <a:srgbClr val="89DDFF"/>
                </a:solidFill>
                <a:latin typeface="JetBrains Mono"/>
              </a:rPr>
              <a:t>    &lt;Ligne d'inventaire poire (1.2X24)&gt;,</a:t>
            </a:r>
            <a:br>
              <a:rPr lang="fr-FR" altLang="fr-FR" sz="1050" dirty="0">
                <a:solidFill>
                  <a:srgbClr val="89DDFF"/>
                </a:solidFill>
                <a:latin typeface="JetBrains Mono"/>
              </a:rPr>
            </a:br>
            <a:r>
              <a:rPr lang="fr-FR" altLang="fr-FR" sz="1050" dirty="0">
                <a:solidFill>
                  <a:srgbClr val="89DDFF"/>
                </a:solidFill>
                <a:latin typeface="JetBrains Mono"/>
              </a:rPr>
              <a:t>    &lt;Ligne d'inventaire orange (1.4X24)&gt;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4042903"/>
            <a:ext cx="9097362"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050" dirty="0"/>
              <a:t>même prix, alors on trie dans l'ordre décroissant de quantité ?</a:t>
            </a:r>
          </a:p>
          <a:p>
            <a:pPr lvl="0" eaLnBrk="0" fontAlgn="base" hangingPunct="0">
              <a:spcBef>
                <a:spcPct val="0"/>
              </a:spcBef>
              <a:spcAft>
                <a:spcPct val="0"/>
              </a:spcAft>
            </a:pPr>
            <a:r>
              <a:rPr lang="fr-FR" altLang="fr-FR" sz="105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05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05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050" dirty="0"/>
              <a:t>feuille et de trier dans un ordre et dans l'autre.</a:t>
            </a:r>
          </a:p>
          <a:p>
            <a:pPr lvl="0" eaLnBrk="0" fontAlgn="base" hangingPunct="0">
              <a:spcBef>
                <a:spcPct val="0"/>
              </a:spcBef>
              <a:spcAft>
                <a:spcPct val="0"/>
              </a:spcAft>
            </a:pPr>
            <a:r>
              <a:rPr lang="fr-FR" altLang="fr-FR" sz="105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73991" y="5293246"/>
            <a:ext cx="11715747"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441</a:t>
            </a:fld>
            <a:endParaRPr lang="fr-FR" dirty="0"/>
          </a:p>
        </p:txBody>
      </p:sp>
      <p:sp>
        <p:nvSpPr>
          <p:cNvPr id="15" name="Rectangle 3">
            <a:extLst>
              <a:ext uri="{FF2B5EF4-FFF2-40B4-BE49-F238E27FC236}">
                <a16:creationId xmlns:a16="http://schemas.microsoft.com/office/drawing/2014/main" id="{3ED0DE57-31EF-4D05-9FC3-A24B38763EF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95138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73687"/>
            <a:ext cx="150393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operator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attrgetter</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inventaire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attrgetter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"prix"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"quantite"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001739"/>
            <a:ext cx="132119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23412"/>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89DDFF"/>
                </a:solidFill>
                <a:effectLst/>
                <a:latin typeface="JetBrains Mono"/>
              </a:rPr>
              <a:t>&gt;&gt;&gt;</a:t>
            </a:r>
            <a:endParaRPr lang="fr-FR" sz="1050" dirty="0">
              <a:solidFill>
                <a:schemeClr val="bg1"/>
              </a:solidFill>
            </a:endParaRPr>
          </a:p>
          <a:p>
            <a:r>
              <a:rPr lang="fr-FR" sz="1050" dirty="0">
                <a:solidFill>
                  <a:srgbClr val="89DDFF"/>
                </a:solidFill>
                <a:latin typeface="JetBrains Mono"/>
              </a:rPr>
              <a:t>[</a:t>
            </a:r>
          </a:p>
          <a:p>
            <a:r>
              <a:rPr lang="fr-FR" sz="1050" dirty="0">
                <a:solidFill>
                  <a:srgbClr val="89DDFF"/>
                </a:solidFill>
                <a:latin typeface="JetBrains Mono"/>
              </a:rPr>
              <a:t>    &lt;Ligne d'inventaire banane (0.9X21)&gt;,</a:t>
            </a:r>
          </a:p>
          <a:p>
            <a:r>
              <a:rPr lang="fr-FR" sz="1050" dirty="0">
                <a:solidFill>
                  <a:srgbClr val="89DDFF"/>
                </a:solidFill>
                <a:latin typeface="JetBrains Mono"/>
              </a:rPr>
              <a:t>    &lt;Ligne d'inventaire pomme rouge (1.2X19)&gt;,</a:t>
            </a:r>
          </a:p>
          <a:p>
            <a:r>
              <a:rPr lang="fr-FR" sz="1050" dirty="0">
                <a:solidFill>
                  <a:srgbClr val="89DDFF"/>
                </a:solidFill>
                <a:latin typeface="JetBrains Mono"/>
              </a:rPr>
              <a:t>    &lt;Ligne d'inventaire poire (1.2X24)&gt;,</a:t>
            </a:r>
          </a:p>
          <a:p>
            <a:r>
              <a:rPr lang="fr-FR" sz="1050" dirty="0">
                <a:solidFill>
                  <a:srgbClr val="89DDFF"/>
                </a:solidFill>
                <a:latin typeface="JetBrains Mono"/>
              </a:rPr>
              <a:t>    &lt;Ligne d'inventaire orange (1.4X24)&gt;</a:t>
            </a:r>
          </a:p>
          <a:p>
            <a:r>
              <a:rPr lang="fr-FR" sz="1050" dirty="0">
                <a:solidFill>
                  <a:srgbClr val="89DDFF"/>
                </a:solidFill>
                <a:latin typeface="JetBrains Mono"/>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509846"/>
            <a:ext cx="9110186"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t>On utilise ici la méthode de liste sort comme on aurait pu utiliser la fonction sorted.</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050" dirty="0"/>
              <a:t>plus grande quantité, elle apparaît en premier. Ceci n'aurait pas été possible sans la stabilité dans le tri.</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050" dirty="0"/>
          </a:p>
          <a:p>
            <a:pPr lvl="0" eaLnBrk="0" fontAlgn="base" hangingPunct="0">
              <a:spcBef>
                <a:spcPct val="0"/>
              </a:spcBef>
              <a:spcAft>
                <a:spcPct val="0"/>
              </a:spcAft>
            </a:pPr>
            <a:r>
              <a:rPr lang="fr-FR" altLang="fr-FR" sz="105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05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59144259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05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747770"/>
            <a:ext cx="9352240" cy="176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144000" eaLnBrk="0" fontAlgn="base" hangingPunct="0">
              <a:spcBef>
                <a:spcPct val="0"/>
              </a:spcBef>
              <a:spcAft>
                <a:spcPct val="0"/>
              </a:spcAft>
              <a:buFont typeface="Arial" panose="020B0604020202020204" pitchFamily="34" charset="0"/>
              <a:buChar char="•"/>
            </a:pPr>
            <a:r>
              <a:rPr lang="fr-FR" altLang="fr-FR" sz="1050" dirty="0"/>
              <a:t>Le tri en Python se fait grâce à la méthode de liste sort, qui modifie la liste d'origine, et la fonction sorted, qui ne modifie pas la liste (ou la séquence) passée en</a:t>
            </a:r>
          </a:p>
          <a:p>
            <a:pPr lvl="0" indent="-144000" eaLnBrk="0" fontAlgn="base" hangingPunct="0">
              <a:spcBef>
                <a:spcPct val="0"/>
              </a:spcBef>
              <a:spcAft>
                <a:spcPct val="0"/>
              </a:spcAft>
            </a:pPr>
            <a:r>
              <a:rPr lang="fr-FR" altLang="fr-FR" sz="105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On peut spécifier des fonctions clés grâce à l'argument key. Ces fonctions sont appelées pour chaque élément de la séquence à trier, et retournent le critère </a:t>
            </a:r>
          </a:p>
          <a:p>
            <a:pPr indent="-144000" eaLnBrk="0" fontAlgn="base" hangingPunct="0">
              <a:spcBef>
                <a:spcPct val="0"/>
              </a:spcBef>
              <a:spcAft>
                <a:spcPct val="0"/>
              </a:spcAft>
            </a:pPr>
            <a:r>
              <a:rPr lang="fr-FR" altLang="fr-FR" sz="1050" dirty="0"/>
              <a:t>du tri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module operator propose les fonctions itemgetter et attrgetter qui peuvent être très utiles en tant que fonction clés, si on veut trier une liste de tuples ou </a:t>
            </a:r>
          </a:p>
          <a:p>
            <a:pPr indent="-144000" eaLnBrk="0" fontAlgn="base" hangingPunct="0">
              <a:spcBef>
                <a:spcPct val="0"/>
              </a:spcBef>
              <a:spcAft>
                <a:spcPct val="0"/>
              </a:spcAft>
            </a:pPr>
            <a:r>
              <a:rPr lang="fr-FR" altLang="fr-FR" sz="1050" dirty="0"/>
              <a:t>une liste d'objets selon un attribut ;</a:t>
            </a:r>
          </a:p>
          <a:p>
            <a:pPr marL="285750" indent="-144000" eaLnBrk="0" fontAlgn="base" hangingPunct="0">
              <a:spcBef>
                <a:spcPct val="0"/>
              </a:spcBef>
              <a:spcAft>
                <a:spcPct val="0"/>
              </a:spcAft>
              <a:buFont typeface="Arial" panose="020B0604020202020204" pitchFamily="34" charset="0"/>
              <a:buChar char="•"/>
            </a:pPr>
            <a:endParaRPr lang="fr-FR" altLang="fr-FR" sz="1050" dirty="0"/>
          </a:p>
          <a:p>
            <a:pPr marL="285750" indent="-144000" eaLnBrk="0" fontAlgn="base" hangingPunct="0">
              <a:spcBef>
                <a:spcPct val="0"/>
              </a:spcBef>
              <a:spcAft>
                <a:spcPct val="0"/>
              </a:spcAft>
              <a:buFont typeface="Arial" panose="020B0604020202020204" pitchFamily="34" charset="0"/>
              <a:buChar char="•"/>
            </a:pPr>
            <a:r>
              <a:rPr lang="fr-FR" altLang="fr-FR" sz="1050" dirty="0"/>
              <a:t>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5484650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br>
              <a:rPr lang="fr-FR" altLang="fr-FR" sz="60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408078"/>
          </a:xfrm>
          <a:prstGeom prst="rect">
            <a:avLst/>
          </a:prstGeom>
          <a:noFill/>
        </p:spPr>
        <p:txBody>
          <a:bodyPr wrap="square" rtlCol="0">
            <a:spAutoFit/>
          </a:bodyPr>
          <a:lstStyle/>
          <a:p>
            <a:r>
              <a:rPr lang="fr-FR" sz="1050" dirty="0"/>
              <a:t>Découvrez la boucle for</a:t>
            </a:r>
          </a:p>
          <a:p>
            <a:endParaRPr lang="fr-FR" sz="1050" dirty="0"/>
          </a:p>
          <a:p>
            <a:r>
              <a:rPr lang="fr-FR" sz="1050" dirty="0"/>
              <a:t>Voilà pas mal de chapitres, nous avons étudié les boucles. Ne vous alarmez pas, ce que nous avons vu est toujours d'actualité … mais nous allons un peu approfondir le sujet, maintenant que nous explorons le monde de l'objet.</a:t>
            </a:r>
          </a:p>
          <a:p>
            <a:endParaRPr lang="fr-FR" sz="1050" dirty="0"/>
          </a:p>
          <a:p>
            <a:r>
              <a:rPr lang="fr-FR" sz="105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53916"/>
          </a:xfrm>
          <a:prstGeom prst="rect">
            <a:avLst/>
          </a:prstGeom>
          <a:noFill/>
        </p:spPr>
        <p:txBody>
          <a:bodyPr wrap="square" rtlCol="0">
            <a:spAutoFit/>
          </a:bodyPr>
          <a:lstStyle/>
          <a:p>
            <a:r>
              <a:rPr lang="fr-FR" sz="105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element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2516073"/>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050" dirty="0"/>
          </a:p>
          <a:p>
            <a:r>
              <a:rPr lang="fr-FR" sz="1050" dirty="0"/>
              <a:t>Quand Python tombe sur une ligne du type for element in ma_liste:, il va appeler l'itérateur de ma_liste. L'itérateur, c'est un objet qui va être chargé de parcourir l'objet conteneur, ici une liste.</a:t>
            </a:r>
          </a:p>
          <a:p>
            <a:endParaRPr lang="fr-FR" sz="1050" dirty="0"/>
          </a:p>
          <a:p>
            <a:r>
              <a:rPr lang="fr-FR" sz="1050" dirty="0"/>
              <a:t>L'itérateur est créé dans la méthode spéciale __iter__ de l'objet. Ici, c'est donc la méthode __iter__ de la classe list qui est appelée et qui renvoie un itérateur permettant de parcourir la liste.</a:t>
            </a:r>
          </a:p>
          <a:p>
            <a:endParaRPr lang="fr-FR" sz="1050" dirty="0"/>
          </a:p>
          <a:p>
            <a:r>
              <a:rPr lang="fr-FR" sz="1050" dirty="0"/>
              <a:t>À chaque tour de boucle, Python appelle la méthode spéciale __next__ de l'itérateur, qui doit renvoyer l'élément suivant du parcours ou lever l'exception StopIteration si le parcours touche à sa fin.</a:t>
            </a:r>
          </a:p>
          <a:p>
            <a:endParaRPr lang="fr-FR" sz="1050" dirty="0"/>
          </a:p>
          <a:p>
            <a:r>
              <a:rPr lang="fr-FR" sz="1050" dirty="0"/>
              <a:t>Ce n'est peut-être pas très clair… alors voyons un exemple.</a:t>
            </a:r>
          </a:p>
          <a:p>
            <a:endParaRPr lang="fr-FR" sz="1050" dirty="0"/>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normAutofit/>
          </a:bodyPr>
          <a:lstStyle/>
          <a:p>
            <a:pPr marL="0" indent="0">
              <a:buNone/>
            </a:pPr>
            <a:endParaRPr lang="fr-FR" sz="1050" dirty="0">
              <a:latin typeface="JetBrains Mono"/>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209554" y="3067360"/>
            <a:ext cx="11868145"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"test"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iterateur_de_ma_chaine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iterateur_de_ma_chaine</a:t>
            </a:r>
            <a:r>
              <a:rPr kumimoji="0" lang="fr-FR" altLang="fr-FR" sz="1050" b="0" i="0" u="none" strike="noStrike" cap="none" normalizeH="0" baseline="0" dirty="0">
                <a:ln>
                  <a:noFill/>
                </a:ln>
                <a:solidFill>
                  <a:srgbClr val="89DDFF"/>
                </a:solidFill>
                <a:effectLst/>
                <a:latin typeface="JetBrains Mono"/>
              </a:rPr>
              <a:t>))</a:t>
            </a:r>
          </a:p>
          <a:p>
            <a:pPr marL="0" indent="0">
              <a:buNone/>
            </a:pPr>
            <a:r>
              <a:rPr lang="fr-FR" sz="1050" dirty="0">
                <a:solidFill>
                  <a:schemeClr val="bg1"/>
                </a:solidFill>
                <a:latin typeface="JetBrains Mono"/>
              </a:rPr>
              <a:t>&lt;str_iterator object at 0x0000021D4BC58AC0&gt;</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e</a:t>
            </a:r>
          </a:p>
          <a:p>
            <a:pPr marL="0" indent="0">
              <a:buNone/>
            </a:pPr>
            <a:r>
              <a:rPr lang="fr-FR" sz="1050" dirty="0">
                <a:solidFill>
                  <a:schemeClr val="bg1"/>
                </a:solidFill>
                <a:latin typeface="JetBrains Mono"/>
              </a:rPr>
              <a:t>s</a:t>
            </a:r>
          </a:p>
          <a:p>
            <a:pPr marL="0" indent="0">
              <a:buNone/>
            </a:pPr>
            <a:r>
              <a:rPr lang="fr-FR" sz="1050" dirty="0">
                <a:solidFill>
                  <a:schemeClr val="bg1"/>
                </a:solidFill>
                <a:latin typeface="JetBrains Mono"/>
              </a:rPr>
              <a:t>t</a:t>
            </a:r>
          </a:p>
          <a:p>
            <a:pPr marL="0" indent="0">
              <a:buNone/>
            </a:pPr>
            <a:r>
              <a:rPr lang="fr-FR" sz="1050" dirty="0">
                <a:solidFill>
                  <a:schemeClr val="bg1"/>
                </a:solidFill>
                <a:latin typeface="JetBrains Mono"/>
              </a:rPr>
              <a:t>Traceback (most recent call last):</a:t>
            </a:r>
          </a:p>
          <a:p>
            <a:pPr marL="0" indent="0">
              <a:buNone/>
            </a:pPr>
            <a:r>
              <a:rPr lang="fr-FR" sz="1050" dirty="0">
                <a:solidFill>
                  <a:schemeClr val="bg1"/>
                </a:solidFill>
                <a:latin typeface="JetBrains Mono"/>
              </a:rPr>
              <a:t>  File "C:\Users\PALLEAU JULIEN\Documents\GitHub\TheCompletePythonCourse\test.py", line 53, in &lt;module&gt;</a:t>
            </a:r>
          </a:p>
          <a:p>
            <a:pPr marL="0" indent="0">
              <a:buNone/>
            </a:pPr>
            <a:r>
              <a:rPr lang="fr-FR" sz="1050" dirty="0">
                <a:solidFill>
                  <a:schemeClr val="bg1"/>
                </a:solidFill>
                <a:latin typeface="JetBrains Mono"/>
              </a:rPr>
              <a:t>    print(next(iterateur_de_ma_chaine))</a:t>
            </a:r>
          </a:p>
          <a:p>
            <a:pPr marL="0" indent="0">
              <a:buNone/>
            </a:pPr>
            <a:r>
              <a:rPr lang="fr-FR" sz="1050" dirty="0">
                <a:solidFill>
                  <a:schemeClr val="bg1"/>
                </a:solidFill>
                <a:latin typeface="JetBrains Mono"/>
              </a:rPr>
              <a:t>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a:p>
            <a:endParaRPr lang="it-IT" sz="105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1708160"/>
          </a:xfrm>
          <a:prstGeom prst="rect">
            <a:avLst/>
          </a:prstGeom>
          <a:noFill/>
        </p:spPr>
        <p:txBody>
          <a:bodyPr wrap="square" rtlCol="0">
            <a:spAutoFit/>
          </a:bodyPr>
          <a:lstStyle/>
          <a:p>
            <a:r>
              <a:rPr lang="fr-FR" sz="1050" b="1" dirty="0"/>
              <a:t>Utiliser les itérateurs</a:t>
            </a:r>
          </a:p>
          <a:p>
            <a:endParaRPr lang="fr-FR" sz="1050" dirty="0"/>
          </a:p>
          <a:p>
            <a:r>
              <a:rPr lang="fr-FR" sz="105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050" dirty="0"/>
              <a:t>Quand Python tombe sur une ligne du type for element in ma_liste:, il va appeler l'itérateur de ma_liste. L'itérateur, c'est un objet qui va être chargé de parcourir l'objet conteneur, ici une liste.</a:t>
            </a:r>
          </a:p>
          <a:p>
            <a:r>
              <a:rPr lang="fr-FR" sz="1050" dirty="0"/>
              <a:t>L'itérateur est créé dans la méthode spéciale __iter__ de l'objet. Ici, c'est donc la méthode __iter__ de la classe list qui est appelée et qui renvoie un itérateur permettant de parcourir la liste.</a:t>
            </a:r>
          </a:p>
          <a:p>
            <a:r>
              <a:rPr lang="fr-FR" sz="1050" dirty="0"/>
              <a:t>À chaque tour de boucle, Python appelle la méthode spéciale __next__ de l'itérateur, qui doit renvoyer l'élément suivant du parcours ou lever l'exception StopIteration si le parcours touche à sa fin.</a:t>
            </a:r>
          </a:p>
          <a:p>
            <a:r>
              <a:rPr lang="fr-FR" sz="1050" dirty="0"/>
              <a:t>Ce n'est peut-être pas très clair… alors voyons un exemple.</a:t>
            </a:r>
          </a:p>
          <a:p>
            <a:r>
              <a:rPr lang="fr-FR" sz="105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139047"/>
          </a:xfrm>
          <a:prstGeom prst="rect">
            <a:avLst/>
          </a:prstGeom>
          <a:noFill/>
        </p:spPr>
        <p:txBody>
          <a:bodyPr wrap="square" rtlCol="0">
            <a:spAutoFit/>
          </a:bodyPr>
          <a:lstStyle/>
          <a:p>
            <a:r>
              <a:rPr lang="fr-FR" sz="1400" b="1" dirty="0"/>
              <a:t> </a:t>
            </a:r>
            <a:r>
              <a:rPr lang="fr-FR" sz="1050" dirty="0"/>
              <a:t>On commence par créer une chaîne de caractères (jusque là, rien de compliqué).</a:t>
            </a:r>
          </a:p>
          <a:p>
            <a:endParaRPr lang="fr-FR" sz="1050" dirty="0"/>
          </a:p>
          <a:p>
            <a:r>
              <a:rPr lang="fr-FR" sz="1050" dirty="0"/>
              <a:t>    On appelle ensuite la fonction iter en lui passant en paramètre la chaîne. Cette fonction appelle la méthode spéciale __iter__ de la chaîne, qui renvoie l'itérateur permettant de parcourir ma_chaine.</a:t>
            </a:r>
          </a:p>
          <a:p>
            <a:endParaRPr lang="fr-FR" sz="1050" dirty="0"/>
          </a:p>
          <a:p>
            <a:r>
              <a:rPr lang="fr-FR" sz="105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050" dirty="0"/>
          </a:p>
          <a:p>
            <a:r>
              <a:rPr lang="fr-FR" sz="105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050" dirty="0"/>
          </a:p>
          <a:p>
            <a:r>
              <a:rPr lang="fr-FR" sz="105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9093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reprenant les méthodes et attributs des chaînes construites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depuis 'str'. On se contente de définir une méthode de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différente : au lieu de parcourir la chaîne de la première à la dernière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lettre, on la parcourt de la dernière à la première.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autres méthodes, y compris le constructeur, n'ont pas besoin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d'être redéfinies"""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__iter__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renvoie un itérateur parcourant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dans le sens inverse de celui de 'str'"""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renvoie l'itérateur créé pour l'occasion</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ItRevStr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"""Un itérateur permettant de parcourir une chaîne de la dernière lettre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à la première. On stocke dans des attributs la position courante et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chaîne à parcourir"""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se positionne à la fin de la chaîne"""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chaine_a_parcourir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chaine_a_parcourir</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position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chaine_a_parcourir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__next__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"""Cette méthode doit renvoyer l'élément suivant dans le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ou lever l'exception 'StopIteration' si le parcours est fini""«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if self.position == 0: # Fin du parcours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raise StopIteration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self.position -= 1 # On décrémente la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return self.chaine_a_parcourir[self.position]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RevStr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E88D"/>
                </a:solidFill>
                <a:effectLst/>
                <a:latin typeface="JetBrains Mono"/>
              </a:rPr>
              <a:t>'Bonjour'</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lettre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r</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u</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n</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o</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53916"/>
          </a:xfrm>
          <a:prstGeom prst="rect">
            <a:avLst/>
          </a:prstGeom>
          <a:noFill/>
        </p:spPr>
        <p:txBody>
          <a:bodyPr wrap="square" rtlCol="0">
            <a:spAutoFit/>
          </a:bodyPr>
          <a:lstStyle/>
          <a:p>
            <a:r>
              <a:rPr lang="fr-FR" sz="105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1869743"/>
          </a:xfrm>
          <a:prstGeom prst="rect">
            <a:avLst/>
          </a:prstGeom>
          <a:noFill/>
        </p:spPr>
        <p:txBody>
          <a:bodyPr wrap="square" rtlCol="0">
            <a:spAutoFit/>
          </a:bodyPr>
          <a:lstStyle/>
          <a:p>
            <a:r>
              <a:rPr lang="fr-FR" sz="105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050" dirty="0"/>
          </a:p>
          <a:p>
            <a:r>
              <a:rPr lang="fr-FR" sz="1050" dirty="0"/>
              <a:t>Cela reste quand même plutôt lourd non, de devoir faire des itérateurs à chaque fois ? Surtout si nos objets conteneurs doivent se parcourir de plusieurs façons, comme les dictionnaires par exemple.</a:t>
            </a:r>
          </a:p>
          <a:p>
            <a:endParaRPr lang="fr-FR" sz="1050" dirty="0"/>
          </a:p>
          <a:p>
            <a:r>
              <a:rPr lang="fr-FR" sz="105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050" dirty="0"/>
          </a:p>
          <a:p>
            <a:r>
              <a:rPr lang="fr-FR" sz="105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1708160"/>
          </a:xfrm>
          <a:prstGeom prst="rect">
            <a:avLst/>
          </a:prstGeom>
          <a:noFill/>
        </p:spPr>
        <p:txBody>
          <a:bodyPr wrap="square" rtlCol="0">
            <a:spAutoFit/>
          </a:bodyPr>
          <a:lstStyle/>
          <a:p>
            <a:r>
              <a:rPr lang="fr-FR" sz="105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050" dirty="0"/>
              <a:t>Les générateurs simples</a:t>
            </a:r>
          </a:p>
          <a:p>
            <a:r>
              <a:rPr lang="fr-FR" sz="1050" dirty="0"/>
              <a:t>Pour créer des générateurs, nous allons découvrir un nouveau mot-clé : </a:t>
            </a:r>
            <a:r>
              <a:rPr lang="fr-FR" sz="1050" b="1" dirty="0"/>
              <a:t>yield</a:t>
            </a:r>
            <a:r>
              <a:rPr lang="fr-FR" sz="1050" dirty="0"/>
              <a:t>. Ce mot-clé ne peut s'utiliser que dans le corps d'une fonction et il est suivi d'une valeur à renvoyer.</a:t>
            </a:r>
          </a:p>
          <a:p>
            <a:r>
              <a:rPr lang="fr-FR" sz="1050" dirty="0"/>
              <a:t>Attends un peu… une valeur ? À renvoyer ?</a:t>
            </a:r>
          </a:p>
          <a:p>
            <a:r>
              <a:rPr lang="fr-FR" sz="105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050" b="1" dirty="0"/>
              <a:t>yield</a:t>
            </a:r>
            <a:r>
              <a:rPr lang="fr-FR" sz="1050" dirty="0"/>
              <a:t>, elle renvoie la valeur qui suit et se met en pause. Quand on demande l'élément suivant de l'objet (grâce, une nouvelle fois, à next), l'exécution reprend à l'endroit où elle s'était arrêtée et s'interrompt au </a:t>
            </a:r>
            <a:r>
              <a:rPr lang="fr-FR" sz="1050" b="1" dirty="0"/>
              <a:t>yield</a:t>
            </a:r>
            <a:r>
              <a:rPr lang="fr-FR" sz="1050" dirty="0"/>
              <a:t> suivant… et ainsi de suite. À la fin de l'exécution de la fonction, l'exception StopIteration est automatiquement levée par Python.</a:t>
            </a:r>
          </a:p>
          <a:p>
            <a:r>
              <a:rPr lang="fr-FR" sz="105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0" y="3136714"/>
            <a:ext cx="12191999" cy="3486508"/>
          </a:xfrm>
          <a:prstGeom prst="rect">
            <a:avLst/>
          </a:prstGeom>
          <a:solidFill>
            <a:schemeClr val="tx1"/>
          </a:solidFill>
        </p:spPr>
        <p:txBody>
          <a:bodyPr wrap="square" numCol="2"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premier générateur. Il va simplement renvoyer 1, 2 et 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mon_iterateur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mon_iterateur</a:t>
            </a:r>
            <a:r>
              <a:rPr kumimoji="0" lang="fr-FR" altLang="fr-FR" sz="1050" b="0" i="0" u="none" strike="noStrike" cap="none" normalizeH="0" baseline="0" dirty="0">
                <a:ln>
                  <a:noFill/>
                </a:ln>
                <a:solidFill>
                  <a:srgbClr val="89DDFF"/>
                </a:solidFill>
                <a:effectLst/>
                <a:latin typeface="JetBrains Mono"/>
              </a:rPr>
              <a:t>))</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lvl="0" eaLnBrk="0" fontAlgn="base" hangingPunct="0">
              <a:spcBef>
                <a:spcPct val="0"/>
              </a:spcBef>
              <a:spcAft>
                <a:spcPct val="0"/>
              </a:spcAft>
            </a:pPr>
            <a:r>
              <a:rPr lang="fr-FR" altLang="fr-FR" sz="1050" dirty="0">
                <a:solidFill>
                  <a:srgbClr val="89DDFF"/>
                </a:solidFill>
                <a:latin typeface="JetBrains Mono"/>
              </a:rPr>
              <a:t>&gt;&gt;&gt; &lt;function mon_generateur at 0x00000295CF9DCF70&gt;</a:t>
            </a:r>
          </a:p>
          <a:p>
            <a:pPr lvl="0" eaLnBrk="0" fontAlgn="base" hangingPunct="0">
              <a:spcBef>
                <a:spcPct val="0"/>
              </a:spcBef>
              <a:spcAft>
                <a:spcPct val="0"/>
              </a:spcAft>
            </a:pPr>
            <a:r>
              <a:rPr lang="fr-FR" altLang="fr-FR" sz="1050" dirty="0">
                <a:solidFill>
                  <a:srgbClr val="89DDFF"/>
                </a:solidFill>
                <a:latin typeface="JetBrains Mono"/>
              </a:rPr>
              <a:t>&gt;&gt;&gt; &lt;generator object mon_generateur at 0x00000295CF9DB660&gt;</a:t>
            </a:r>
          </a:p>
          <a:p>
            <a:pPr lvl="0" eaLnBrk="0" fontAlgn="base" hangingPunct="0">
              <a:spcBef>
                <a:spcPct val="0"/>
              </a:spcBef>
              <a:spcAft>
                <a:spcPct val="0"/>
              </a:spcAft>
            </a:pPr>
            <a:r>
              <a:rPr lang="fr-FR" altLang="fr-FR" sz="1050" dirty="0">
                <a:solidFill>
                  <a:srgbClr val="89DDFF"/>
                </a:solidFill>
                <a:latin typeface="JetBrains Mono"/>
              </a:rPr>
              <a:t>&gt;&gt;&gt; 1</a:t>
            </a:r>
          </a:p>
          <a:p>
            <a:pPr lvl="0" eaLnBrk="0" fontAlgn="base" hangingPunct="0">
              <a:spcBef>
                <a:spcPct val="0"/>
              </a:spcBef>
              <a:spcAft>
                <a:spcPct val="0"/>
              </a:spcAft>
            </a:pPr>
            <a:r>
              <a:rPr lang="fr-FR" altLang="fr-FR" sz="1050" dirty="0">
                <a:solidFill>
                  <a:srgbClr val="89DDFF"/>
                </a:solidFill>
                <a:latin typeface="JetBrains Mono"/>
              </a:rPr>
              <a:t>&gt;&gt;&gt; 2</a:t>
            </a:r>
          </a:p>
          <a:p>
            <a:pPr lvl="0" eaLnBrk="0" fontAlgn="base" hangingPunct="0">
              <a:spcBef>
                <a:spcPct val="0"/>
              </a:spcBef>
              <a:spcAft>
                <a:spcPct val="0"/>
              </a:spcAft>
            </a:pPr>
            <a:r>
              <a:rPr lang="fr-FR" altLang="fr-FR" sz="1050" dirty="0">
                <a:solidFill>
                  <a:srgbClr val="89DDFF"/>
                </a:solidFill>
                <a:latin typeface="JetBrains Mono"/>
              </a:rPr>
              <a:t>&gt;&gt;&gt; 3</a:t>
            </a:r>
          </a:p>
          <a:p>
            <a:pPr lvl="0" eaLnBrk="0" fontAlgn="base" hangingPunct="0">
              <a:spcBef>
                <a:spcPct val="0"/>
              </a:spcBef>
              <a:spcAft>
                <a:spcPct val="0"/>
              </a:spcAft>
            </a:pPr>
            <a:r>
              <a:rPr lang="fr-FR" altLang="fr-FR" sz="1050" dirty="0">
                <a:solidFill>
                  <a:srgbClr val="89DDFF"/>
                </a:solidFill>
                <a:latin typeface="JetBrains Mono"/>
              </a:rPr>
              <a:t>&gt;&gt;&gt; Traceback (most recent call last):</a:t>
            </a:r>
          </a:p>
          <a:p>
            <a:pPr lvl="0" eaLnBrk="0" fontAlgn="base" hangingPunct="0">
              <a:spcBef>
                <a:spcPct val="0"/>
              </a:spcBef>
              <a:spcAft>
                <a:spcPct val="0"/>
              </a:spcAft>
            </a:pPr>
            <a:r>
              <a:rPr lang="fr-FR" altLang="fr-FR" sz="1050" dirty="0">
                <a:solidFill>
                  <a:srgbClr val="89DDFF"/>
                </a:solidFill>
                <a:latin typeface="JetBrains Mono"/>
              </a:rPr>
              <a:t>        File "C:\Users\MOTTIER LUCIE\Documents\GitHub\TheCompletePythonCourse\test.py", line 60, in &lt;module&gt;</a:t>
            </a:r>
          </a:p>
          <a:p>
            <a:pPr lvl="0" eaLnBrk="0" fontAlgn="base" hangingPunct="0">
              <a:spcBef>
                <a:spcPct val="0"/>
              </a:spcBef>
              <a:spcAft>
                <a:spcPct val="0"/>
              </a:spcAft>
            </a:pPr>
            <a:r>
              <a:rPr lang="fr-FR" altLang="fr-FR" sz="1050" dirty="0">
                <a:solidFill>
                  <a:srgbClr val="89DDFF"/>
                </a:solidFill>
                <a:latin typeface="JetBrains Mono"/>
              </a:rPr>
              <a:t>        print(next(mon_iterateur))</a:t>
            </a:r>
          </a:p>
          <a:p>
            <a:pPr lvl="0" eaLnBrk="0" fontAlgn="base" hangingPunct="0">
              <a:spcBef>
                <a:spcPct val="0"/>
              </a:spcBef>
              <a:spcAft>
                <a:spcPct val="0"/>
              </a:spcAft>
            </a:pPr>
            <a:r>
              <a:rPr lang="fr-FR" altLang="fr-FR" sz="1050" dirty="0">
                <a:solidFill>
                  <a:srgbClr val="89DDFF"/>
                </a:solidFill>
                <a:latin typeface="JetBrains Mono"/>
              </a:rPr>
              <a:t>        StopIteration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15498"/>
          </a:xfrm>
          <a:prstGeom prst="rect">
            <a:avLst/>
          </a:prstGeom>
          <a:noFill/>
        </p:spPr>
        <p:txBody>
          <a:bodyPr wrap="square" rtlCol="0">
            <a:spAutoFit/>
          </a:bodyPr>
          <a:lstStyle/>
          <a:p>
            <a:r>
              <a:rPr lang="fr-FR" sz="1050" dirty="0"/>
              <a:t>Je pense que cela vous rappelle quelque chose ! Cette fonction, à part l'utilisation de </a:t>
            </a:r>
            <a:r>
              <a:rPr lang="fr-FR" sz="1050" b="1" dirty="0"/>
              <a:t>yield</a:t>
            </a:r>
            <a:r>
              <a:rPr lang="fr-FR" sz="1050" dirty="0"/>
              <a:t>, est plutôt classique. Quand on l'exécute, on se retrouve avec un générateur. Ce générateur est un objet créé par Python qui définit sa propre méthode spéciale </a:t>
            </a:r>
            <a:r>
              <a:rPr lang="fr-FR" sz="1050" b="1" dirty="0"/>
              <a:t>__iter__ </a:t>
            </a:r>
            <a:r>
              <a:rPr lang="fr-FR" sz="105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2AAFF"/>
                </a:solidFill>
                <a:effectLst/>
                <a:latin typeface="JetBrains Mono"/>
              </a:rPr>
              <a:t>mon_generateur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Attention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061829"/>
          </a:xfrm>
          <a:prstGeom prst="rect">
            <a:avLst/>
          </a:prstGeom>
          <a:noFill/>
        </p:spPr>
        <p:txBody>
          <a:bodyPr wrap="square" rtlCol="0">
            <a:spAutoFit/>
          </a:bodyPr>
          <a:lstStyle/>
          <a:p>
            <a:r>
              <a:rPr lang="fr-FR" sz="1050" dirty="0"/>
              <a:t>Cela rend quand même le code bien plus simple à comprendre.</a:t>
            </a:r>
          </a:p>
          <a:p>
            <a:r>
              <a:rPr lang="fr-FR" sz="1050" dirty="0"/>
              <a:t>Notez qu'on doit exécuter la fonction mon_generateur pour obtenir un générateur. Si vous essayez de parcourir notre fonction (for nombre in mon_generateur), cela ne marchera pas.</a:t>
            </a:r>
          </a:p>
          <a:p>
            <a:r>
              <a:rPr lang="fr-FR" sz="1050" dirty="0"/>
              <a:t>Bien entendu, la plupart du temps, on ne se contentera pas d'appeler </a:t>
            </a:r>
            <a:r>
              <a:rPr lang="fr-FR" sz="1050" b="1" dirty="0"/>
              <a:t>yield</a:t>
            </a:r>
            <a:r>
              <a:rPr lang="fr-FR" sz="1050" dirty="0"/>
              <a:t> comme cela. Le générateur de notre exemple n'a pas beaucoup d'intérêt, il faut bien le reconnaître.</a:t>
            </a:r>
          </a:p>
          <a:p>
            <a:r>
              <a:rPr lang="fr-FR" sz="105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05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23412"/>
          </a:xfrm>
          <a:prstGeom prst="rect">
            <a:avLst/>
          </a:prstGeom>
          <a:solidFill>
            <a:schemeClr val="tx1"/>
          </a:solidFill>
        </p:spPr>
        <p:txBody>
          <a:bodyPr wrap="square" rtlCol="0">
            <a:spAutoFit/>
          </a:bodyPr>
          <a:lstStyle/>
          <a:p>
            <a:r>
              <a:rPr lang="fr-FR" sz="1050" dirty="0">
                <a:solidFill>
                  <a:schemeClr val="bg1"/>
                </a:solidFill>
              </a:rPr>
              <a:t>&gt;&gt;&gt; for nombre in intervalle(5, 10):</a:t>
            </a:r>
          </a:p>
          <a:p>
            <a:r>
              <a:rPr lang="fr-FR" sz="1050" dirty="0">
                <a:solidFill>
                  <a:schemeClr val="bg1"/>
                </a:solidFill>
              </a:rPr>
              <a:t>...     print(nombre)</a:t>
            </a:r>
          </a:p>
          <a:p>
            <a:r>
              <a:rPr lang="fr-FR" sz="1050" dirty="0">
                <a:solidFill>
                  <a:schemeClr val="bg1"/>
                </a:solidFill>
              </a:rPr>
              <a:t>... </a:t>
            </a:r>
          </a:p>
          <a:p>
            <a:r>
              <a:rPr lang="fr-FR" sz="1050" dirty="0">
                <a:solidFill>
                  <a:schemeClr val="bg1"/>
                </a:solidFill>
              </a:rPr>
              <a:t>6</a:t>
            </a:r>
          </a:p>
          <a:p>
            <a:r>
              <a:rPr lang="fr-FR" sz="1050" dirty="0">
                <a:solidFill>
                  <a:schemeClr val="bg1"/>
                </a:solidFill>
              </a:rPr>
              <a:t>7</a:t>
            </a:r>
          </a:p>
          <a:p>
            <a:r>
              <a:rPr lang="fr-FR" sz="1050" dirty="0">
                <a:solidFill>
                  <a:schemeClr val="bg1"/>
                </a:solidFill>
              </a:rPr>
              <a:t>8</a:t>
            </a:r>
          </a:p>
          <a:p>
            <a:r>
              <a:rPr lang="fr-FR" sz="105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3808735"/>
          </a:xfrm>
          <a:prstGeom prst="rect">
            <a:avLst/>
          </a:prstGeom>
          <a:noFill/>
        </p:spPr>
        <p:txBody>
          <a:bodyPr wrap="square" rtlCol="0">
            <a:spAutoFit/>
          </a:bodyPr>
          <a:lstStyle/>
          <a:p>
            <a:r>
              <a:rPr lang="fr-FR" sz="1050" dirty="0"/>
              <a:t>Là encore, vous pouvez améliorer cette fonction. Pourquoi ne pas faire en sorte que, si la borne inférieure est supérieure à la borne supérieure, le parcours se fasse dans l'autre sens ?</a:t>
            </a:r>
          </a:p>
          <a:p>
            <a:endParaRPr lang="fr-FR" sz="1050" dirty="0"/>
          </a:p>
          <a:p>
            <a:r>
              <a:rPr lang="fr-FR" sz="105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050" dirty="0"/>
          </a:p>
          <a:p>
            <a:r>
              <a:rPr lang="fr-FR" sz="105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050" b="1" dirty="0"/>
          </a:p>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r>
              <a:rPr lang="fr-FR" sz="1050" dirty="0"/>
              <a:t>Interrompre la boucle</a:t>
            </a:r>
          </a:p>
          <a:p>
            <a:endParaRPr lang="fr-FR" sz="1050" dirty="0"/>
          </a:p>
          <a:p>
            <a:r>
              <a:rPr lang="fr-FR" sz="105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700739"/>
          </a:xfrm>
          <a:prstGeom prst="rect">
            <a:avLst/>
          </a:prstGeom>
          <a:noFill/>
        </p:spPr>
        <p:txBody>
          <a:bodyPr wrap="square" rtlCol="0">
            <a:spAutoFit/>
          </a:bodyPr>
          <a:lstStyle/>
          <a:p>
            <a:r>
              <a:rPr lang="fr-FR" sz="1050" b="1" dirty="0"/>
              <a:t>Les générateurs comme co-routines</a:t>
            </a:r>
          </a:p>
          <a:p>
            <a:endParaRPr lang="fr-FR" sz="1050" dirty="0"/>
          </a:p>
          <a:p>
            <a:r>
              <a:rPr lang="fr-FR" sz="105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050" dirty="0"/>
          </a:p>
          <a:p>
            <a:r>
              <a:rPr lang="fr-FR" sz="105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050" dirty="0"/>
          </a:p>
          <a:p>
            <a:r>
              <a:rPr lang="fr-FR" sz="1050" dirty="0"/>
              <a:t>Les co-routines sont un moyen d'altérer le parcours… pendant le parcours. Par exemple, dans notre générateur intervalle, on pourrait vouloir passer directement de 5 à 10.</a:t>
            </a:r>
          </a:p>
          <a:p>
            <a:endParaRPr lang="fr-FR" sz="1050" dirty="0"/>
          </a:p>
          <a:p>
            <a:r>
              <a:rPr lang="fr-FR" sz="1050" dirty="0"/>
              <a:t>Le système des co-routines en Python est contenu dans le mot-clé yield que nous avons vu plus haut et l'utilisation de certaines méthodes de notre générateur.</a:t>
            </a:r>
          </a:p>
          <a:p>
            <a:endParaRPr lang="fr-FR" sz="1050" dirty="0"/>
          </a:p>
          <a:p>
            <a:r>
              <a:rPr lang="fr-FR" sz="1050" b="1" dirty="0"/>
              <a:t>Interrompre la boucle</a:t>
            </a:r>
          </a:p>
          <a:p>
            <a:endParaRPr lang="fr-FR" sz="1050" dirty="0"/>
          </a:p>
          <a:p>
            <a:r>
              <a:rPr lang="fr-FR" sz="105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4084926"/>
            <a:ext cx="11715748"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17</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Interruption de la boucle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C402FB1-41CA-4195-8C18-0DC69D0954B1}"/>
              </a:ext>
            </a:extLst>
          </p:cNvPr>
          <p:cNvSpPr txBox="1"/>
          <p:nvPr/>
        </p:nvSpPr>
        <p:spPr>
          <a:xfrm>
            <a:off x="285758" y="4966723"/>
            <a:ext cx="11744319" cy="415498"/>
          </a:xfrm>
          <a:prstGeom prst="rect">
            <a:avLst/>
          </a:prstGeom>
          <a:noFill/>
        </p:spPr>
        <p:txBody>
          <a:bodyPr wrap="square" rtlCol="0">
            <a:spAutoFit/>
          </a:bodyPr>
          <a:lstStyle/>
          <a:p>
            <a:r>
              <a:rPr lang="fr-FR" sz="105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454</a:t>
            </a:fld>
            <a:endParaRPr lang="fr-FR" dirty="0"/>
          </a:p>
        </p:txBody>
      </p:sp>
      <p:sp>
        <p:nvSpPr>
          <p:cNvPr id="10" name="Rectangle 1">
            <a:extLst>
              <a:ext uri="{FF2B5EF4-FFF2-40B4-BE49-F238E27FC236}">
                <a16:creationId xmlns:a16="http://schemas.microsoft.com/office/drawing/2014/main" id="{BEA388AA-43C7-4041-969B-A0123C509F7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625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384995"/>
          </a:xfrm>
          <a:prstGeom prst="rect">
            <a:avLst/>
          </a:prstGeom>
          <a:noFill/>
        </p:spPr>
        <p:txBody>
          <a:bodyPr wrap="square" rtlCol="0">
            <a:spAutoFit/>
          </a:bodyPr>
          <a:lstStyle/>
          <a:p>
            <a:r>
              <a:rPr lang="fr-FR" sz="1050" b="1" dirty="0"/>
              <a:t>Envoyer des données à notre générateur</a:t>
            </a:r>
          </a:p>
          <a:p>
            <a:endParaRPr lang="fr-FR" sz="1050" dirty="0"/>
          </a:p>
          <a:p>
            <a:r>
              <a:rPr lang="fr-FR" sz="1050" dirty="0"/>
              <a:t>Pour cet exemple, nous allons étendre notre générateur pour qu'il accepte de recevoir des données pendant son exécution.</a:t>
            </a:r>
          </a:p>
          <a:p>
            <a:endParaRPr lang="fr-FR" sz="1050" dirty="0"/>
          </a:p>
          <a:p>
            <a:r>
              <a:rPr lang="fr-FR" sz="105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050" dirty="0"/>
          </a:p>
          <a:p>
            <a:r>
              <a:rPr lang="fr-FR" sz="105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19290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"""Générateur parcourant la série des entiers entre borne_inf et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Notre générateur doit pouvoir "sauter" une certaine plage de nombres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en fonction d'une valeur qu'on lui donne pendant le parcours.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valeur qu'on lui passe est la nouvelle valeur de borne_inf.</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Note: borne_inf doit être inférieure à borne_sup"""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borne_sup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F78C6C"/>
                </a:solidFill>
                <a:effectLst/>
                <a:latin typeface="JetBrains Mono"/>
              </a:rPr>
              <a:t>borne_inf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valeur_recue </a:t>
            </a:r>
            <a:r>
              <a:rPr kumimoji="0" lang="fr-FR" altLang="fr-FR" sz="1050" b="0" i="1" u="none" strike="noStrike" cap="none" normalizeH="0" baseline="0" dirty="0">
                <a:ln>
                  <a:noFill/>
                </a:ln>
                <a:solidFill>
                  <a:srgbClr val="C792EA"/>
                </a:solidFill>
                <a:effectLst/>
                <a:latin typeface="JetBrains Mono"/>
              </a:rPr>
              <a:t>is not None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Notre générateur a reçu quelque chose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valeur_recue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borne_inf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708160"/>
          </a:xfrm>
          <a:prstGeom prst="rect">
            <a:avLst/>
          </a:prstGeom>
          <a:noFill/>
        </p:spPr>
        <p:txBody>
          <a:bodyPr wrap="square" rtlCol="0">
            <a:spAutoFit/>
          </a:bodyPr>
          <a:lstStyle/>
          <a:p>
            <a:r>
              <a:rPr lang="fr-FR" sz="1050" dirty="0"/>
              <a:t>Nous configurons notre générateur pour qu'il accepte une valeur éventuelle au cours du parcours. S'il reçoit une valeur, il va l'attribuer au point du parcours.</a:t>
            </a:r>
          </a:p>
          <a:p>
            <a:endParaRPr lang="fr-FR" sz="1050" dirty="0"/>
          </a:p>
          <a:p>
            <a:r>
              <a:rPr lang="fr-FR" sz="1050" dirty="0"/>
              <a:t>Autrement dit, au cours de la boucle, vous pouvez demander au générateur de sauter tout de suite à 20 si le nombre est 15.</a:t>
            </a:r>
          </a:p>
          <a:p>
            <a:endParaRPr lang="fr-FR" sz="1050" dirty="0"/>
          </a:p>
          <a:p>
            <a:r>
              <a:rPr lang="fr-FR" sz="1050" dirty="0"/>
              <a:t>Tout se passe à partir de la ligne du </a:t>
            </a:r>
            <a:r>
              <a:rPr lang="fr-FR" sz="1050" b="1" dirty="0"/>
              <a:t>yield</a:t>
            </a:r>
            <a:r>
              <a:rPr lang="fr-FR" sz="1050" dirty="0"/>
              <a:t>. Au lieu de simplement renvoyer une valeur à notre boucle, on capture une éventuelle valeur dans valeur_recue. La syntaxe est simple : variable = (</a:t>
            </a:r>
            <a:r>
              <a:rPr lang="fr-FR" sz="1050" b="1" dirty="0"/>
              <a:t>yield</a:t>
            </a:r>
            <a:r>
              <a:rPr lang="fr-FR" sz="1050" dirty="0"/>
              <a:t> valeur_a_renvoyer). N'oubliez pas les parenthèses autour de </a:t>
            </a:r>
            <a:r>
              <a:rPr lang="fr-FR" sz="1050" b="1" dirty="0"/>
              <a:t>yield</a:t>
            </a:r>
            <a:r>
              <a:rPr lang="fr-FR" sz="1050" dirty="0"/>
              <a:t> valeur.</a:t>
            </a:r>
          </a:p>
          <a:p>
            <a:endParaRPr lang="fr-FR" sz="1050" dirty="0"/>
          </a:p>
          <a:p>
            <a:r>
              <a:rPr lang="fr-FR" sz="1050" dirty="0"/>
              <a:t>Si aucune valeur n'a été passée à notre générateur, notre valeur_recue vaudra None. On vérifie donc si elle ne vaut pas None et, dans ce cas, on affecte la nouvelle valeur à borne_inf.</a:t>
            </a:r>
          </a:p>
          <a:p>
            <a:endParaRPr lang="fr-FR" sz="1050" dirty="0"/>
          </a:p>
          <a:p>
            <a:r>
              <a:rPr lang="fr-FR" sz="105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428999"/>
            <a:ext cx="11715748"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generateur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intervalle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nombre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saute à 20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generateur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nombre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4539166"/>
            <a:ext cx="11820522" cy="253916"/>
          </a:xfrm>
          <a:prstGeom prst="rect">
            <a:avLst/>
          </a:prstGeom>
          <a:noFill/>
        </p:spPr>
        <p:txBody>
          <a:bodyPr wrap="square" rtlCol="0">
            <a:spAutoFit/>
          </a:bodyPr>
          <a:lstStyle/>
          <a:p>
            <a:r>
              <a:rPr lang="fr-FR" sz="105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1641908" y="1559256"/>
            <a:ext cx="10696576" cy="1869743"/>
          </a:xfrm>
          <a:prstGeom prst="rect">
            <a:avLst/>
          </a:prstGeom>
          <a:noFill/>
        </p:spPr>
        <p:txBody>
          <a:bodyPr wrap="square" rtlCol="0">
            <a:spAutoFit/>
          </a:bodyPr>
          <a:lstStyle/>
          <a:p>
            <a:pPr marL="171450" indent="-171450">
              <a:buFont typeface="Arial" panose="020B0604020202020204" pitchFamily="34" charset="0"/>
              <a:buChar char="•"/>
            </a:pPr>
            <a:r>
              <a:rPr lang="fr-FR" sz="1050" dirty="0"/>
              <a:t>Quand on utilise la boucle for </a:t>
            </a:r>
            <a:r>
              <a:rPr lang="fr-FR" sz="1050" b="1" dirty="0"/>
              <a:t>element</a:t>
            </a:r>
            <a:r>
              <a:rPr lang="fr-FR" sz="1050" dirty="0"/>
              <a:t> in </a:t>
            </a:r>
            <a:r>
              <a:rPr lang="fr-FR" sz="1050" b="1" dirty="0"/>
              <a:t>sequence</a:t>
            </a:r>
            <a:r>
              <a:rPr lang="fr-FR" sz="1050" dirty="0"/>
              <a:t>:, un itérateur de cette séquence permet de la parcourir.</a:t>
            </a:r>
          </a:p>
          <a:p>
            <a:endParaRPr lang="fr-FR" sz="1050" dirty="0"/>
          </a:p>
          <a:p>
            <a:r>
              <a:rPr lang="fr-FR" sz="1050" dirty="0"/>
              <a:t>    On peut récupérer l'itérateur d'une séquence grâce à la fonction iter.</a:t>
            </a:r>
          </a:p>
          <a:p>
            <a:endParaRPr lang="fr-FR" sz="1050" dirty="0"/>
          </a:p>
          <a:p>
            <a:pPr marL="171450" indent="-171450">
              <a:buFont typeface="Arial" panose="020B0604020202020204" pitchFamily="34" charset="0"/>
              <a:buChar char="•"/>
            </a:pPr>
            <a:r>
              <a:rPr lang="fr-FR" sz="1050" dirty="0"/>
              <a:t>Une séquence renvoie l'itérateur permettant de la parcourir grâce à la méthode spéciale __iter__.</a:t>
            </a:r>
          </a:p>
          <a:p>
            <a:endParaRPr lang="fr-FR" sz="1050" dirty="0"/>
          </a:p>
          <a:p>
            <a:pPr marL="171450" indent="-171450">
              <a:buFont typeface="Arial" panose="020B0604020202020204" pitchFamily="34" charset="0"/>
              <a:buChar char="•"/>
            </a:pPr>
            <a:r>
              <a:rPr lang="fr-FR" sz="1050" dirty="0"/>
              <a:t>Un itérateur possède une méthode spéciale, __next__, qui renvoie le prochain élément à parcourir ou lève l'exception StopIteration qui arrête la boucle.</a:t>
            </a:r>
          </a:p>
          <a:p>
            <a:endParaRPr lang="fr-FR" sz="1050" dirty="0"/>
          </a:p>
          <a:p>
            <a:pPr marL="171450" indent="-171450">
              <a:buFont typeface="Arial" panose="020B0604020202020204" pitchFamily="34" charset="0"/>
              <a:buChar char="•"/>
            </a:pPr>
            <a:r>
              <a:rPr lang="fr-FR" sz="1050" dirty="0"/>
              <a:t>Les générateurs permettent de créer plus simplement des itérateurs.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458</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23193"/>
          </a:xfrm>
          <a:prstGeom prst="rect">
            <a:avLst/>
          </a:prstGeom>
          <a:noFill/>
        </p:spPr>
        <p:txBody>
          <a:bodyPr wrap="square" rtlCol="0">
            <a:spAutoFit/>
          </a:bodyPr>
          <a:lstStyle/>
          <a:p>
            <a:r>
              <a:rPr lang="fr-FR" sz="105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15498"/>
          </a:xfrm>
          <a:prstGeom prst="rect">
            <a:avLst/>
          </a:prstGeom>
          <a:noFill/>
        </p:spPr>
        <p:txBody>
          <a:bodyPr wrap="square" rtlCol="0">
            <a:spAutoFit/>
          </a:bodyPr>
          <a:lstStyle/>
          <a:p>
            <a:r>
              <a:rPr lang="fr-FR" sz="1050" dirty="0"/>
              <a:t>Ceci peut être optimise comme suit:</a:t>
            </a:r>
          </a:p>
          <a:p>
            <a:endParaRPr lang="fr-FR" sz="105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status_code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200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 l’évaluation de l’expression est déjà un booléen !</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237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br>
              <a:rPr lang="en-US" sz="9600" b="1" dirty="0">
                <a:solidFill>
                  <a:schemeClr val="accent5">
                    <a:lumMod val="75000"/>
                  </a:schemeClr>
                </a:solidFill>
              </a:rPr>
            </a:br>
            <a:r>
              <a:rPr lang="fr-FR" sz="1050" dirty="0">
                <a:solidFill>
                  <a:schemeClr val="accent5">
                    <a:lumMod val="75000"/>
                  </a:schemeClr>
                </a:solidFill>
                <a:hlinkClick r:id="rId2"/>
              </a:rPr>
              <a:t>https://www.teclado.com/30-days-of-python/python-30-day-5-conditionals-booleans</a:t>
            </a:r>
            <a:endParaRPr 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43088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746358"/>
          </a:xfrm>
          <a:prstGeom prst="rect">
            <a:avLst/>
          </a:prstGeom>
          <a:noFill/>
        </p:spPr>
        <p:txBody>
          <a:bodyPr wrap="square" rtlCol="0">
            <a:spAutoFit/>
          </a:bodyPr>
          <a:lstStyle/>
          <a:p>
            <a:r>
              <a:rPr lang="fr-FR" sz="1050" dirty="0"/>
              <a:t>On va tirer partie du fait que True et False ont une valeur:</a:t>
            </a:r>
          </a:p>
          <a:p>
            <a:r>
              <a:rPr lang="fr-FR" sz="1050" dirty="0"/>
              <a:t>True - &gt; 1</a:t>
            </a:r>
          </a:p>
          <a:p>
            <a:r>
              <a:rPr lang="fr-FR" sz="105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progress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user_solution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is_correct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41513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06182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default_value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"Entrer un nombre: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474252"/>
            <a:ext cx="11506194" cy="261610"/>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else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15498"/>
          </a:xfrm>
          <a:prstGeom prst="rect">
            <a:avLst/>
          </a:prstGeom>
          <a:noFill/>
        </p:spPr>
        <p:txBody>
          <a:bodyPr wrap="square" rtlCol="0">
            <a:spAutoFit/>
          </a:bodyPr>
          <a:lstStyle/>
          <a:p>
            <a:r>
              <a:rPr lang="fr-FR" sz="105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value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user_input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default_value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36290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74635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fr</a:t>
            </a: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 </a:t>
            </a:r>
            <a:r>
              <a:rPr kumimoji="0" lang="fr-FR" altLang="fr-FR" sz="1050" b="0" i="1" u="none" strike="noStrike" cap="none" normalizeH="0" baseline="0" dirty="0">
                <a:ln>
                  <a:noFill/>
                </a:ln>
                <a:solidFill>
                  <a:srgbClr val="C792EA"/>
                </a:solidFill>
                <a:effectLst/>
                <a:latin typeface="JetBrains Mono"/>
              </a:rPr>
              <a:t>or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False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13785"/>
            <a:ext cx="11506194" cy="4154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True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53916"/>
          </a:xfrm>
          <a:prstGeom prst="rect">
            <a:avLst/>
          </a:prstGeom>
          <a:noFill/>
        </p:spPr>
        <p:txBody>
          <a:bodyPr wrap="square" rtlCol="0">
            <a:spAutoFit/>
          </a:bodyPr>
          <a:lstStyle/>
          <a:p>
            <a:r>
              <a:rPr lang="fr-FR" sz="105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53916"/>
          </a:xfrm>
          <a:prstGeom prst="rect">
            <a:avLst/>
          </a:prstGeom>
          <a:noFill/>
        </p:spPr>
        <p:txBody>
          <a:bodyPr wrap="square" rtlCol="0">
            <a:spAutoFit/>
          </a:bodyPr>
          <a:lstStyle/>
          <a:p>
            <a:r>
              <a:rPr lang="fr-FR" sz="105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94741" y="4709245"/>
            <a:ext cx="11506194" cy="25391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country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'it'</a:t>
            </a: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64911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event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send_invoice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554272"/>
          </a:xfrm>
          <a:prstGeom prst="rect">
            <a:avLst/>
          </a:prstGeom>
          <a:solidFill>
            <a:schemeClr val="tx1"/>
          </a:solidFill>
        </p:spPr>
        <p:txBody>
          <a:bodyPr wrap="square" numCol="1" rtlCol="0">
            <a:spAutoFit/>
          </a:bodyPr>
          <a:lstStyle/>
          <a:p>
            <a:r>
              <a:rPr lang="fr-FR" sz="1100" dirty="0">
                <a:solidFill>
                  <a:schemeClr val="bg1"/>
                </a:solidFill>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"payment"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process_payment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"subscribe"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subscribe_user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"delete"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delete_user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"invoice"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send_invoice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func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event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default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br>
              <a:rPr lang="fr-FR" altLang="fr-FR" sz="9600" b="1" dirty="0">
                <a:solidFill>
                  <a:schemeClr val="accent5">
                    <a:lumMod val="75000"/>
                  </a:schemeClr>
                </a:solidFill>
              </a:rPr>
            </a:br>
            <a:r>
              <a:rPr lang="fr-FR" altLang="fr-FR" sz="1050" b="1" dirty="0">
                <a:hlinkClick r:id="rId2"/>
              </a:rPr>
              <a:t>https://blog.teclado.com/decorators-in-python/</a:t>
            </a:r>
            <a:endParaRPr lang="fr-FR" altLang="fr-FR" sz="105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464</a:t>
            </a:fld>
            <a:endParaRPr lang="fr-FR" dirty="0"/>
          </a:p>
        </p:txBody>
      </p:sp>
      <p:graphicFrame>
        <p:nvGraphicFramePr>
          <p:cNvPr id="7" name="Objet 6">
            <a:extLst>
              <a:ext uri="{FF2B5EF4-FFF2-40B4-BE49-F238E27FC236}">
                <a16:creationId xmlns:a16="http://schemas.microsoft.com/office/drawing/2014/main" id="{74216F36-12E8-4649-9B54-7C059291578D}"/>
              </a:ext>
            </a:extLst>
          </p:cNvPr>
          <p:cNvGraphicFramePr>
            <a:graphicFrameLocks noChangeAspect="1"/>
          </p:cNvGraphicFramePr>
          <p:nvPr>
            <p:extLst>
              <p:ext uri="{D42A27DB-BD31-4B8C-83A1-F6EECF244321}">
                <p14:modId xmlns:p14="http://schemas.microsoft.com/office/powerpoint/2010/main" val="1523783464"/>
              </p:ext>
            </p:extLst>
          </p:nvPr>
        </p:nvGraphicFramePr>
        <p:xfrm>
          <a:off x="6797675" y="4104480"/>
          <a:ext cx="2457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457360" imgH="524880" progId="Package">
                  <p:embed/>
                </p:oleObj>
              </mc:Choice>
              <mc:Fallback>
                <p:oleObj name="Objet d’environnement du Gestionnaire de liaisons" showAsIcon="1" r:id="rId3" imgW="2457360" imgH="524880" progId="Package">
                  <p:embed/>
                  <p:pic>
                    <p:nvPicPr>
                      <p:cNvPr id="0" name=""/>
                      <p:cNvPicPr/>
                      <p:nvPr/>
                    </p:nvPicPr>
                    <p:blipFill>
                      <a:blip r:embed="rId4"/>
                      <a:stretch>
                        <a:fillRect/>
                      </a:stretch>
                    </p:blipFill>
                    <p:spPr>
                      <a:xfrm>
                        <a:off x="6797675" y="4104480"/>
                        <a:ext cx="2457450" cy="525463"/>
                      </a:xfrm>
                      <a:prstGeom prst="rect">
                        <a:avLst/>
                      </a:prstGeom>
                    </p:spPr>
                  </p:pic>
                </p:oleObj>
              </mc:Fallback>
            </mc:AlternateContent>
          </a:graphicData>
        </a:graphic>
      </p:graphicFrame>
    </p:spTree>
    <p:extLst>
      <p:ext uri="{BB962C8B-B14F-4D97-AF65-F5344CB8AC3E}">
        <p14:creationId xmlns:p14="http://schemas.microsoft.com/office/powerpoint/2010/main" val="312443911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5270674"/>
          </a:xfrm>
          <a:prstGeom prst="rect">
            <a:avLst/>
          </a:prstGeom>
          <a:noFill/>
        </p:spPr>
        <p:txBody>
          <a:bodyPr wrap="square" rtlCol="0">
            <a:spAutoFit/>
          </a:bodyPr>
          <a:lstStyle/>
          <a:p>
            <a:r>
              <a:rPr lang="fr-FR" sz="105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050" dirty="0"/>
          </a:p>
          <a:p>
            <a:r>
              <a:rPr lang="fr-FR" sz="105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050" dirty="0"/>
              <a:t>Qu'est-ce que c'est ?</a:t>
            </a:r>
          </a:p>
          <a:p>
            <a:endParaRPr lang="fr-FR" sz="1050" dirty="0"/>
          </a:p>
          <a:p>
            <a:r>
              <a:rPr lang="fr-FR" sz="105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050" dirty="0"/>
          </a:p>
          <a:p>
            <a:r>
              <a:rPr lang="fr-FR" sz="1050" dirty="0"/>
              <a:t>Mais quel est l'intérêt ? Si on veut juste qu'une fonction fasse quelque chose de différent, il suffit de la modifier, non ? Pourquoi s'encombrer la tête avec une nouvelle fonctionnalité plus complexe ?</a:t>
            </a:r>
          </a:p>
          <a:p>
            <a:endParaRPr lang="fr-FR" sz="1050" dirty="0"/>
          </a:p>
          <a:p>
            <a:r>
              <a:rPr lang="fr-FR" sz="1050" dirty="0"/>
              <a:t>Il peut y avoir de nombreux cas dans lesquels les décorateurs sont un choix intéressant. Pour comprendre l'idée, je vais prendre un unique exemple.</a:t>
            </a:r>
          </a:p>
          <a:p>
            <a:endParaRPr lang="fr-FR" sz="1050" dirty="0"/>
          </a:p>
          <a:p>
            <a:r>
              <a:rPr lang="fr-FR" sz="1050" dirty="0"/>
              <a:t>On souhaite tester les performances de certaines de nos fonctions, en l'occurrence, calculer combien de temps elles mettent pour s'exécuter.</a:t>
            </a:r>
          </a:p>
          <a:p>
            <a:endParaRPr lang="fr-FR" sz="1050" dirty="0"/>
          </a:p>
          <a:p>
            <a:r>
              <a:rPr lang="fr-FR" sz="1050" dirty="0"/>
              <a:t>Une possibilité, effectivement, consiste à modifier chacune des fonctions devant intégrer ce test. Mais ce n'est pas très élégant, ni très pratique, ni très sûr… bref ce n'est pas la meilleure solution.</a:t>
            </a:r>
          </a:p>
          <a:p>
            <a:endParaRPr lang="fr-FR" sz="1050" dirty="0"/>
          </a:p>
          <a:p>
            <a:r>
              <a:rPr lang="fr-FR" sz="1050" dirty="0"/>
              <a:t>Une autre possibilité consiste à utiliser un décorateur. Ce décorateur se chargera d'exécuter notre fonction en calculant le temps qu'elle met et pourra, par exemple, afficher une alerte si cette durée est trop élevée.</a:t>
            </a:r>
          </a:p>
          <a:p>
            <a:endParaRPr lang="fr-FR" sz="1050" dirty="0"/>
          </a:p>
          <a:p>
            <a:r>
              <a:rPr lang="fr-FR" sz="1050" dirty="0"/>
              <a:t>Pour indiquer qu'une fonction doit intégrer ce test, il suffira d'ajouter une simple ligne avant sa définition. C'est bien plus simple, clair et adapté à la situation.</a:t>
            </a:r>
          </a:p>
          <a:p>
            <a:endParaRPr lang="fr-FR" sz="1050" dirty="0"/>
          </a:p>
          <a:p>
            <a:r>
              <a:rPr lang="fr-FR" sz="1050" dirty="0"/>
              <a:t>Et ce n'est qu'un exemple d'application.</a:t>
            </a:r>
          </a:p>
          <a:p>
            <a:endParaRPr lang="fr-FR" sz="1050" dirty="0"/>
          </a:p>
          <a:p>
            <a:r>
              <a:rPr lang="fr-FR" sz="105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050" dirty="0"/>
          </a:p>
          <a:p>
            <a:r>
              <a:rPr lang="fr-FR" sz="105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384995"/>
          </a:xfrm>
          <a:prstGeom prst="rect">
            <a:avLst/>
          </a:prstGeom>
          <a:noFill/>
        </p:spPr>
        <p:txBody>
          <a:bodyPr wrap="square" rtlCol="0">
            <a:spAutoFit/>
          </a:bodyPr>
          <a:lstStyle/>
          <a:p>
            <a:r>
              <a:rPr lang="fr-FR" sz="105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050" dirty="0"/>
              <a:t>Format le plus simple</a:t>
            </a:r>
          </a:p>
          <a:p>
            <a:endParaRPr lang="fr-FR" sz="1050" dirty="0"/>
          </a:p>
          <a:p>
            <a:r>
              <a:rPr lang="fr-FR" sz="1050" dirty="0"/>
              <a:t>Comme je l'ai dit, les décorateurs sont des fonctions « classiques » de Python, dans leur définition. Ils ont une petite subtilité en ce qu'ils prennent en paramètre une fonction et renvoient une fonction.</a:t>
            </a:r>
          </a:p>
          <a:p>
            <a:endParaRPr lang="fr-FR" sz="1050" dirty="0"/>
          </a:p>
          <a:p>
            <a:r>
              <a:rPr lang="fr-FR" sz="105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@nom_du_decorateur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ma_fonction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577081"/>
          </a:xfrm>
          <a:prstGeom prst="rect">
            <a:avLst/>
          </a:prstGeom>
          <a:noFill/>
        </p:spPr>
        <p:txBody>
          <a:bodyPr wrap="square" rtlCol="0">
            <a:spAutoFit/>
          </a:bodyPr>
          <a:lstStyle/>
          <a:p>
            <a:r>
              <a:rPr lang="fr-FR" sz="1050" dirty="0"/>
              <a:t>Le décorateur s'exécute au moment de la définition de fonction et non lors de l'appel. Ceci est important. Il prend en paramètre, comme je l'ai dit, une fonction (celle qu'il modifie) et renvoie une fonction (qui peut être la même).</a:t>
            </a:r>
          </a:p>
          <a:p>
            <a:r>
              <a:rPr lang="fr-FR" sz="105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76229" y="4150049"/>
            <a:ext cx="11106145"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"""Premier exemple de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"Notre décorateur est appelé avec en paramètre la fonction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fonction</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modifiée par notre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Notre décorateur est appelé avec en paramètre la fonction &lt;function salut at 0x00BA5198&gt;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53916"/>
          </a:xfrm>
          <a:prstGeom prst="rect">
            <a:avLst/>
          </a:prstGeom>
          <a:noFill/>
        </p:spPr>
        <p:txBody>
          <a:bodyPr wrap="square" rtlCol="0">
            <a:spAutoFit/>
          </a:bodyPr>
          <a:lstStyle/>
          <a:p>
            <a:r>
              <a:rPr lang="fr-FR" sz="1050" dirty="0"/>
              <a:t>Euh… qu'est-ce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466</a:t>
            </a:fld>
            <a:endParaRPr lang="fr-FR" dirty="0"/>
          </a:p>
        </p:txBody>
      </p:sp>
      <p:sp>
        <p:nvSpPr>
          <p:cNvPr id="14" name="Rectangle 2">
            <a:extLst>
              <a:ext uri="{FF2B5EF4-FFF2-40B4-BE49-F238E27FC236}">
                <a16:creationId xmlns:a16="http://schemas.microsoft.com/office/drawing/2014/main" id="{0F705988-1A50-46CD-90A6-DC1E1A35AA7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A95BB2B-84A8-479A-AE18-F0303DC3BDE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84998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523768"/>
          </a:xfrm>
          <a:prstGeom prst="rect">
            <a:avLst/>
          </a:prstGeom>
          <a:noFill/>
        </p:spPr>
        <p:txBody>
          <a:bodyPr wrap="square" rtlCol="0">
            <a:spAutoFit/>
          </a:bodyPr>
          <a:lstStyle/>
          <a:p>
            <a:r>
              <a:rPr lang="fr-FR" sz="1100" dirty="0"/>
              <a:t> </a:t>
            </a:r>
            <a:r>
              <a:rPr lang="fr-FR" sz="1050" dirty="0"/>
              <a:t>D'abord, on crée le décorateur. Il prend en paramètre, comme je vous l'ai dit, la fonction qu'il modifie. Dans notre exemple, il se contente d'afficher cette fonction puis de la renvoyer.</a:t>
            </a:r>
          </a:p>
          <a:p>
            <a:endParaRPr lang="fr-FR" sz="1050" dirty="0"/>
          </a:p>
          <a:p>
            <a:r>
              <a:rPr lang="fr-FR" sz="1050" dirty="0"/>
              <a:t>    On crée ensuite la fonctionsalut. Comme vous le voyez, on indique avant la définition la </a:t>
            </a:r>
            <a:r>
              <a:rPr lang="fr-FR" sz="1050" dirty="0" err="1"/>
              <a:t>ligne@mon_decorateur</a:t>
            </a:r>
            <a:r>
              <a:rPr lang="fr-FR" sz="1050" dirty="0"/>
              <a:t>, qui précise à Python que cette fonction doit être modifiée par notre décorateur. Notre fonction est très utile : elle affiche « Salut ! » et c'est tout.</a:t>
            </a:r>
          </a:p>
          <a:p>
            <a:endParaRPr lang="fr-FR" sz="1050" dirty="0"/>
          </a:p>
          <a:p>
            <a:r>
              <a:rPr lang="fr-FR" sz="105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050" dirty="0"/>
          </a:p>
          <a:p>
            <a:r>
              <a:rPr lang="fr-FR" sz="105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050" dirty="0"/>
          </a:p>
          <a:p>
            <a:r>
              <a:rPr lang="fr-FR" sz="105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050" dirty="0"/>
          </a:p>
          <a:p>
            <a:r>
              <a:rPr lang="fr-FR" sz="105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4" y="3693110"/>
            <a:ext cx="2666995"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avec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002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Exemple équivalent, sans décorateur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154984"/>
          </a:xfrm>
          <a:prstGeom prst="rect">
            <a:avLst/>
          </a:prstGeom>
          <a:noFill/>
        </p:spPr>
        <p:txBody>
          <a:bodyPr wrap="square" rtlCol="0">
            <a:spAutoFit/>
          </a:bodyPr>
          <a:lstStyle/>
          <a:p>
            <a:r>
              <a:rPr lang="fr-FR" sz="1200" dirty="0"/>
              <a:t> </a:t>
            </a:r>
            <a:r>
              <a:rPr lang="fr-FR" sz="1050" dirty="0"/>
              <a:t>Relisez bien ces deux codes, ils font la même chose. Le second est là pour que vous compreniez ce que fait Python quand il manipule des fonctions modifiées par un (ou plusieurs) décorateur(s).</a:t>
            </a:r>
          </a:p>
          <a:p>
            <a:endParaRPr lang="fr-FR" sz="1050" dirty="0"/>
          </a:p>
          <a:p>
            <a:r>
              <a:rPr lang="fr-FR" sz="105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050" b="1" dirty="0"/>
          </a:p>
          <a:p>
            <a:r>
              <a:rPr lang="fr-FR" sz="1050" b="1" dirty="0"/>
              <a:t>Modifier le comportement de notre fonction</a:t>
            </a:r>
          </a:p>
          <a:p>
            <a:endParaRPr lang="fr-FR" sz="1050" dirty="0"/>
          </a:p>
          <a:p>
            <a:r>
              <a:rPr lang="fr-FR" sz="105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050" dirty="0"/>
          </a:p>
          <a:p>
            <a:r>
              <a:rPr lang="fr-FR" sz="1050" dirty="0"/>
              <a:t>Comment faire pour modifier le comportement de notre fonction ?</a:t>
            </a:r>
          </a:p>
          <a:p>
            <a:endParaRPr lang="fr-FR" sz="1050" dirty="0"/>
          </a:p>
          <a:p>
            <a:r>
              <a:rPr lang="fr-FR" sz="105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050" dirty="0"/>
          </a:p>
          <a:p>
            <a:r>
              <a:rPr lang="fr-FR" sz="1050" dirty="0"/>
              <a:t>Mais alors… il faut définir encore une fonction ?</a:t>
            </a:r>
          </a:p>
          <a:p>
            <a:endParaRPr lang="fr-FR" sz="1050" dirty="0"/>
          </a:p>
          <a:p>
            <a:r>
              <a:rPr lang="fr-FR" sz="105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050" dirty="0"/>
          </a:p>
          <a:p>
            <a:r>
              <a:rPr lang="fr-FR" sz="1050" dirty="0"/>
              <a:t>Je suis perdu. Comment cela marche-t-il, concrètement ?</a:t>
            </a:r>
          </a:p>
          <a:p>
            <a:endParaRPr lang="fr-FR" sz="1050" dirty="0"/>
          </a:p>
          <a:p>
            <a:r>
              <a:rPr lang="fr-FR" sz="105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927011"/>
            <a:ext cx="10448924" cy="31624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050" dirty="0"/>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mon_decorateur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 il va afficher un message avant l'appel de la</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fonction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que l'on va renvoyer. Il s'agit en fait d'une version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 peu modifiée de notre fonction originellement définie. On 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contente d'afficher un avertissement avant d'exécuter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originellement définie"""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"Attention ! On appelle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"Salut !"</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53916"/>
          </a:xfrm>
          <a:prstGeom prst="rect">
            <a:avLst/>
          </a:prstGeom>
          <a:noFill/>
        </p:spPr>
        <p:txBody>
          <a:bodyPr wrap="square" rtlCol="0">
            <a:spAutoFit/>
          </a:bodyPr>
          <a:lstStyle/>
          <a:p>
            <a:r>
              <a:rPr lang="fr-FR" sz="105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Attention ! On appelle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salut at </a:t>
            </a:r>
            <a:r>
              <a:rPr kumimoji="0" lang="fr-FR" altLang="fr-FR" sz="1050" b="0" i="0" u="none" strike="noStrike" cap="none" normalizeH="0" baseline="0" dirty="0">
                <a:ln>
                  <a:noFill/>
                </a:ln>
                <a:solidFill>
                  <a:srgbClr val="F78C6C"/>
                </a:solidFill>
                <a:effectLst/>
                <a:latin typeface="JetBrains Mono"/>
              </a:rPr>
              <a:t>0x00BA54F8</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Salut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90510" y="5222662"/>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552366"/>
            <a:ext cx="5276850"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salut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fonction_modifiee at </a:t>
            </a:r>
            <a:r>
              <a:rPr kumimoji="0" lang="fr-FR" altLang="fr-FR" sz="1050" b="0" i="0" u="none" strike="noStrike" cap="none" normalizeH="0" baseline="0" dirty="0">
                <a:ln>
                  <a:noFill/>
                </a:ln>
                <a:solidFill>
                  <a:srgbClr val="F78C6C"/>
                </a:solidFill>
                <a:effectLst/>
                <a:latin typeface="JetBrains Mono"/>
              </a:rPr>
              <a:t>0x00BA54B0</a:t>
            </a:r>
            <a:r>
              <a:rPr kumimoji="0" lang="fr-FR" altLang="fr-FR" sz="1050" b="0" i="0" u="none" strike="noStrike" cap="none" normalizeH="0" baseline="0" dirty="0">
                <a:ln>
                  <a:noFill/>
                </a:ln>
                <a:solidFill>
                  <a:srgbClr val="89DDFF"/>
                </a:solidFill>
                <a:effectLst/>
                <a:latin typeface="JetBrains Mono"/>
              </a:rPr>
              <a:t>&gt;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2723823"/>
          </a:xfrm>
          <a:prstGeom prst="rect">
            <a:avLst/>
          </a:prstGeom>
          <a:noFill/>
        </p:spPr>
        <p:txBody>
          <a:bodyPr wrap="square" rtlCol="0">
            <a:spAutoFit/>
          </a:bodyPr>
          <a:lstStyle/>
          <a:p>
            <a:r>
              <a:rPr lang="fr-FR" sz="1050" dirty="0"/>
              <a:t>Pour comprendre, revenons sur le code de notre décorateur :</a:t>
            </a:r>
          </a:p>
          <a:p>
            <a:endParaRPr lang="fr-FR" sz="1050" dirty="0"/>
          </a:p>
          <a:p>
            <a:r>
              <a:rPr lang="fr-FR" sz="1050" dirty="0"/>
              <a:t>    Comme toujours, il prend en paramètre une fonction. Cette fonction, quand on place l'appel au décorateur au-dessus de def salut, c’est salut (la fonction définie à l'origine).</a:t>
            </a:r>
          </a:p>
          <a:p>
            <a:endParaRPr lang="fr-FR" sz="1050" dirty="0"/>
          </a:p>
          <a:p>
            <a:r>
              <a:rPr lang="fr-FR" sz="105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050" dirty="0"/>
          </a:p>
          <a:p>
            <a:r>
              <a:rPr lang="fr-FR" sz="1050" dirty="0"/>
              <a:t>    De retour dans notre décorateur, on indique qu'il faut renvoyer fonction_modifiee.</a:t>
            </a:r>
          </a:p>
          <a:p>
            <a:endParaRPr lang="fr-FR" sz="1050" dirty="0"/>
          </a:p>
          <a:p>
            <a:r>
              <a:rPr lang="fr-FR" sz="105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050" dirty="0"/>
          </a:p>
          <a:p>
            <a:r>
              <a:rPr lang="fr-FR" sz="1050" dirty="0"/>
              <a:t>Vous le voyez bien, d'ailleurs : quand on cherche à afficher salut dans l'interpréteur, on obtient fonction_modifiee.</a:t>
            </a:r>
          </a:p>
          <a:p>
            <a:endParaRPr lang="fr-FR" sz="1200" dirty="0"/>
          </a:p>
          <a:p>
            <a:r>
              <a:rPr lang="fr-FR" sz="105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3895204"/>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@mon_decorateur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salut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53916"/>
          </a:xfrm>
          <a:prstGeom prst="rect">
            <a:avLst/>
          </a:prstGeom>
          <a:noFill/>
        </p:spPr>
        <p:txBody>
          <a:bodyPr wrap="square" rtlCol="0">
            <a:spAutoFit/>
          </a:bodyPr>
          <a:lstStyle/>
          <a:p>
            <a:r>
              <a:rPr lang="fr-FR" sz="105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salut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82AAFF"/>
                </a:solidFill>
                <a:effectLst/>
                <a:latin typeface="JetBrains Mono"/>
              </a:rPr>
              <a:t>mon_decorateur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salut</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384995"/>
          </a:xfrm>
          <a:prstGeom prst="rect">
            <a:avLst/>
          </a:prstGeom>
          <a:noFill/>
        </p:spPr>
        <p:txBody>
          <a:bodyPr wrap="square" rtlCol="0">
            <a:spAutoFit/>
          </a:bodyPr>
          <a:lstStyle/>
          <a:p>
            <a:r>
              <a:rPr lang="fr-FR" sz="1050" dirty="0"/>
              <a:t>Ce n'est peut-être pas plus clair. Prenez le temps de lire et de bien comprendre l'exemple. Ce n'est pas simple, la logique est bel et bien là mais il faut passer un certain temps à tester avant de bien intégrer cette notion.</a:t>
            </a:r>
          </a:p>
          <a:p>
            <a:endParaRPr lang="fr-FR" sz="1050" dirty="0"/>
          </a:p>
          <a:p>
            <a:r>
              <a:rPr lang="fr-FR" sz="1050" dirty="0"/>
              <a:t>Pour résumer, notre décorateur renvoie une fonction de substitution. Quand on appelle salut, on appelle en fait notre fonction modifiée qui appelle également salut après avoir affiché un petit message d'avertissement.</a:t>
            </a:r>
          </a:p>
          <a:p>
            <a:endParaRPr lang="fr-FR" sz="1050" dirty="0"/>
          </a:p>
          <a:p>
            <a:r>
              <a:rPr lang="fr-FR" sz="105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09554" y="2625766"/>
            <a:ext cx="5276850"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obsolete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"""Décorateur levant une exception pour noter que la fonction_origine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est obsolète"""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RuntimeError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est obsolète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fonction_origine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143651" y="4101711"/>
            <a:ext cx="10534644" cy="1384995"/>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b="1" dirty="0"/>
              <a:t>Un décorateur avec des paramètres</a:t>
            </a:r>
          </a:p>
          <a:p>
            <a:endParaRPr lang="fr-FR" sz="1050" dirty="0"/>
          </a:p>
          <a:p>
            <a:r>
              <a:rPr lang="fr-FR" sz="105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050" dirty="0"/>
          </a:p>
          <a:p>
            <a:r>
              <a:rPr lang="fr-FR" sz="105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5595956"/>
            <a:ext cx="5276850"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2,5 secondes maximum pour la fonction ci-dessous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061829"/>
          </a:xfrm>
          <a:prstGeom prst="rect">
            <a:avLst/>
          </a:prstGeom>
          <a:noFill/>
        </p:spPr>
        <p:txBody>
          <a:bodyPr wrap="square" rtlCol="0">
            <a:spAutoFit/>
          </a:bodyPr>
          <a:lstStyle/>
          <a:p>
            <a:r>
              <a:rPr lang="fr-FR" sz="105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050" dirty="0"/>
          </a:p>
          <a:p>
            <a:r>
              <a:rPr lang="fr-FR" sz="1050" dirty="0"/>
              <a:t>Encore et toujours perdu. Pourquoi est-ce si compliqué de passer des paramètres à notre décorateur ?</a:t>
            </a:r>
          </a:p>
          <a:p>
            <a:endParaRPr lang="fr-FR" sz="1050" dirty="0"/>
          </a:p>
          <a:p>
            <a:r>
              <a:rPr lang="fr-FR" sz="105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329693"/>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3942632"/>
            <a:ext cx="10534644" cy="1546577"/>
          </a:xfrm>
          <a:prstGeom prst="rect">
            <a:avLst/>
          </a:prstGeom>
          <a:noFill/>
        </p:spPr>
        <p:txBody>
          <a:bodyPr wrap="square" rtlCol="0">
            <a:spAutoFit/>
          </a:bodyPr>
          <a:lstStyle/>
          <a:p>
            <a:r>
              <a:rPr lang="fr-FR" sz="1050" dirty="0"/>
              <a:t>Là encore, faites quelques essais : tout deviendra limpide après quelques manipulations.</a:t>
            </a:r>
          </a:p>
          <a:p>
            <a:endParaRPr lang="fr-FR" sz="1050" b="1" dirty="0"/>
          </a:p>
          <a:p>
            <a:r>
              <a:rPr lang="fr-FR" sz="1050" dirty="0"/>
              <a:t>C'est la dernière ligne du second exemple que vous devez retenir et essayer de comprendre :fonction = decorateur(fonction).</a:t>
            </a:r>
          </a:p>
          <a:p>
            <a:endParaRPr lang="fr-FR" sz="1050" dirty="0"/>
          </a:p>
          <a:p>
            <a:r>
              <a:rPr lang="fr-FR" sz="1050" dirty="0"/>
              <a:t>On remplace la fonction que nous avons définie au-dessus par la fonction que renvoie notre décorateur.</a:t>
            </a:r>
          </a:p>
          <a:p>
            <a:endParaRPr lang="fr-FR" sz="1050" dirty="0"/>
          </a:p>
          <a:p>
            <a:r>
              <a:rPr lang="fr-FR" sz="1050" dirty="0"/>
              <a:t>C'est le mécanisme qui se cache derrière </a:t>
            </a:r>
            <a:r>
              <a:rPr lang="fr-FR" sz="1050" dirty="0" err="1"/>
              <a:t>notre@decorateur</a:t>
            </a:r>
            <a:r>
              <a:rPr lang="fr-FR" sz="1050" dirty="0"/>
              <a:t>.</a:t>
            </a:r>
          </a:p>
          <a:p>
            <a:endParaRPr lang="fr-FR" sz="1050" dirty="0"/>
          </a:p>
          <a:p>
            <a:r>
              <a:rPr lang="fr-FR" sz="105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69560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parametre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045086"/>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061829"/>
          </a:xfrm>
          <a:prstGeom prst="rect">
            <a:avLst/>
          </a:prstGeom>
          <a:noFill/>
        </p:spPr>
        <p:txBody>
          <a:bodyPr wrap="square" rtlCol="0">
            <a:spAutoFit/>
          </a:bodyPr>
          <a:lstStyle/>
          <a:p>
            <a:r>
              <a:rPr lang="fr-FR" sz="1050" dirty="0"/>
              <a:t>Je vous avais prévenus, ce n'est pas très intuitif ! Mais relisez bien ces exemples, le déclic devrait se faire tôt ou tard.</a:t>
            </a:r>
          </a:p>
          <a:p>
            <a:endParaRPr lang="fr-FR" sz="1050" dirty="0"/>
          </a:p>
          <a:p>
            <a:r>
              <a:rPr lang="fr-FR" sz="105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050" dirty="0"/>
          </a:p>
          <a:p>
            <a:r>
              <a:rPr lang="fr-FR" sz="105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516073"/>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"""Pour gérer le temps, on importe le module time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utiliser surtout la fonction time() de ce module qui renvoie le nombre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de secondes écoulées depuis le premier janvier 1970 (habituellement).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On va s'en servir pour calculer le temps mis par notre fonction pour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s'exécuter"""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"""Contrôle le temps mis par une fonction pour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Si le temps d'exécution est supérieur à nb_secs, on affiche une alerte"""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717CB4"/>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C'est lui qui est appelé directement LORS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LA DEFINITION de notre fonction (fonction_a_executer)"""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3384"/>
            <a:ext cx="5276850"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fonction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53916"/>
          </a:xfrm>
          <a:prstGeom prst="rect">
            <a:avLst/>
          </a:prstGeom>
          <a:noFill/>
        </p:spPr>
        <p:txBody>
          <a:bodyPr wrap="square" rtlCol="0">
            <a:spAutoFit/>
          </a:bodyPr>
          <a:lstStyle/>
          <a:p>
            <a:r>
              <a:rPr lang="fr-FR" sz="105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36218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1100" dirty="0">
                <a:solidFill>
                  <a:schemeClr val="bg1"/>
                </a:solidFill>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renvoyée par notre décorateur. Elle se charge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calculer le temps mis par la fonction à s'exécuter"""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Avant d'exécuter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valeur_renvoyee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exécute la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tps_apres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tps_avant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tps_execution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nb_secs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 fonction {0} a mis {1} pour s'exécuter"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fonction_a_executer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tps_execution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valeur_renvoyee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900246"/>
          </a:xfrm>
          <a:prstGeom prst="rect">
            <a:avLst/>
          </a:prstGeom>
          <a:noFill/>
        </p:spPr>
        <p:txBody>
          <a:bodyPr wrap="square" rtlCol="0">
            <a:spAutoFit/>
          </a:bodyPr>
          <a:lstStyle/>
          <a:p>
            <a:r>
              <a:rPr lang="fr-FR" sz="1050" dirty="0"/>
              <a:t>Ouf ! Trois niveaux dans notre fonction ! D'abord controler_temps, qui définit dans son corps notre décorateur decorateur, qui définit lui-même dans son corps notre fonction modifiée fonction_modifiee.</a:t>
            </a:r>
          </a:p>
          <a:p>
            <a:r>
              <a:rPr lang="fr-FR" sz="105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05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2" y="2220529"/>
            <a:ext cx="10285453" cy="154657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input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Je vais appuyer sur Entrée presque tout de suite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Cette fois, j'attends plus longtemps</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Appuyez sur Entrée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La fonction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0" u="none" strike="noStrike" cap="none" normalizeH="0" baseline="0" dirty="0">
                <a:ln>
                  <a:noFill/>
                </a:ln>
                <a:solidFill>
                  <a:srgbClr val="C3CEE3"/>
                </a:solidFill>
                <a:effectLst/>
                <a:latin typeface="JetBrains Mono"/>
              </a:rPr>
              <a:t>function attendre at </a:t>
            </a:r>
            <a:r>
              <a:rPr kumimoji="0" lang="fr-FR" altLang="fr-FR" sz="1050" b="0" i="0" u="none" strike="noStrike" cap="none" normalizeH="0" baseline="0" dirty="0">
                <a:ln>
                  <a:noFill/>
                </a:ln>
                <a:solidFill>
                  <a:srgbClr val="F78C6C"/>
                </a:solidFill>
                <a:effectLst/>
                <a:latin typeface="JetBrains Mono"/>
              </a:rPr>
              <a:t>0x00BA5810</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C3CEE3"/>
                </a:solidFill>
                <a:effectLst/>
                <a:latin typeface="JetBrains Mono"/>
              </a:rPr>
              <a:t>a mis </a:t>
            </a:r>
            <a:r>
              <a:rPr kumimoji="0" lang="fr-FR" altLang="fr-FR" sz="1050" b="0" i="0" u="none" strike="noStrike" cap="none" normalizeH="0" baseline="0" dirty="0">
                <a:ln>
                  <a:noFill/>
                </a:ln>
                <a:solidFill>
                  <a:srgbClr val="F78C6C"/>
                </a:solidFill>
                <a:effectLst/>
                <a:latin typeface="JetBrains Mono"/>
              </a:rPr>
              <a:t>4.14100003242 </a:t>
            </a:r>
            <a:r>
              <a:rPr kumimoji="0" lang="fr-FR" altLang="fr-FR" sz="1050" b="0" i="0" u="none" strike="noStrike" cap="none" normalizeH="0" baseline="0" dirty="0">
                <a:ln>
                  <a:noFill/>
                </a:ln>
                <a:solidFill>
                  <a:srgbClr val="C3CEE3"/>
                </a:solidFill>
                <a:effectLst/>
                <a:latin typeface="JetBrains Mono"/>
              </a:rPr>
              <a:t>pour s</a:t>
            </a:r>
            <a:r>
              <a:rPr kumimoji="0" lang="fr-FR" altLang="fr-FR" sz="1050" b="0" i="0" u="none" strike="noStrike" cap="none" normalizeH="0" baseline="0" dirty="0">
                <a:ln>
                  <a:noFill/>
                </a:ln>
                <a:solidFill>
                  <a:srgbClr val="C3E88D"/>
                </a:solidFill>
                <a:effectLst/>
                <a:latin typeface="JetBrains Mono"/>
              </a:rPr>
              <a:t>'exécuter</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3861979"/>
            <a:ext cx="10534644" cy="415498"/>
          </a:xfrm>
          <a:prstGeom prst="rect">
            <a:avLst/>
          </a:prstGeom>
          <a:noFill/>
        </p:spPr>
        <p:txBody>
          <a:bodyPr wrap="square" rtlCol="0">
            <a:spAutoFit/>
          </a:bodyPr>
          <a:lstStyle/>
          <a:p>
            <a:r>
              <a:rPr lang="fr-FR" sz="1050" dirty="0"/>
              <a:t>Ça marche ! Et même si vous devez passer un peu de temps sur votre décorateur, vu ses différents niveaux, vous êtes obligés de reconnaître qu'il s'utilise assez simplement.</a:t>
            </a:r>
          </a:p>
          <a:p>
            <a:r>
              <a:rPr lang="fr-FR" sz="105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2" y="4321794"/>
            <a:ext cx="9039219" cy="41549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4845102"/>
            <a:ext cx="10534644" cy="253916"/>
          </a:xfrm>
          <a:prstGeom prst="rect">
            <a:avLst/>
          </a:prstGeom>
          <a:noFill/>
        </p:spPr>
        <p:txBody>
          <a:bodyPr wrap="square" rtlCol="0">
            <a:spAutoFit/>
          </a:bodyPr>
          <a:lstStyle/>
          <a:p>
            <a:r>
              <a:rPr lang="fr-FR" sz="105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143445"/>
            <a:ext cx="9039219"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attendre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controler_temps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attendre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677656"/>
          </a:xfrm>
          <a:prstGeom prst="rect">
            <a:avLst/>
          </a:prstGeom>
          <a:noFill/>
        </p:spPr>
        <p:txBody>
          <a:bodyPr wrap="square" rtlCol="0">
            <a:spAutoFit/>
          </a:bodyPr>
          <a:lstStyle/>
          <a:p>
            <a:r>
              <a:rPr lang="fr-FR" sz="1050" dirty="0"/>
              <a:t>Tenir compte des paramètres de notre fonction</a:t>
            </a:r>
          </a:p>
          <a:p>
            <a:endParaRPr lang="fr-FR" sz="1050" dirty="0"/>
          </a:p>
          <a:p>
            <a:r>
              <a:rPr lang="fr-FR" sz="1050" dirty="0"/>
              <a:t>Jusqu'ici, nous n'avons travaillé qu'avec des fonctions ne prenant aucun paramètre. C'est pourquoi notre fonction fonction_modifiee n'en prenait pas non plus.</a:t>
            </a:r>
          </a:p>
          <a:p>
            <a:endParaRPr lang="fr-FR" sz="1050" dirty="0"/>
          </a:p>
          <a:p>
            <a:r>
              <a:rPr lang="fr-FR" sz="1050" dirty="0"/>
              <a:t>Oui mais… tenir compte des paramètres, cela peut être utile. Sans quoi on ne pourrait construire que des décorateurs s'appliquant à des fonctions sans paramètre.</a:t>
            </a:r>
          </a:p>
          <a:p>
            <a:endParaRPr lang="fr-FR" sz="1050" dirty="0"/>
          </a:p>
          <a:p>
            <a:r>
              <a:rPr lang="fr-FR" sz="105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050" dirty="0"/>
          </a:p>
          <a:p>
            <a:r>
              <a:rPr lang="fr-FR" sz="105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050" dirty="0"/>
          </a:p>
          <a:p>
            <a:r>
              <a:rPr lang="fr-FR" sz="105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193899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fonction_modifiee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renvoyée par notre décorateur. Elle se charge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de calculer le temps mis par la fonction à s'exécuter"""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avant d'exécuter la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fonction_a_executer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parametres_non_nommes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parametres_nommes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tps_apres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tps_avant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tps_execution </a:t>
            </a:r>
            <a:r>
              <a:rPr kumimoji="0" lang="fr-FR" altLang="fr-FR" sz="1000" b="0" i="0" u="none" strike="noStrike" cap="none" normalizeH="0" baseline="0" dirty="0">
                <a:ln>
                  <a:noFill/>
                </a:ln>
                <a:solidFill>
                  <a:srgbClr val="89DDFF"/>
                </a:solidFill>
                <a:effectLst/>
                <a:latin typeface="JetBrains Mono"/>
              </a:rPr>
              <a:t>&gt;= </a:t>
            </a:r>
            <a:r>
              <a:rPr kumimoji="0" lang="fr-FR" altLang="fr-FR" sz="1000" b="0" i="0" u="none" strike="noStrike" cap="none" normalizeH="0" baseline="0" dirty="0">
                <a:ln>
                  <a:noFill/>
                </a:ln>
                <a:solidFill>
                  <a:srgbClr val="C3CEE3"/>
                </a:solidFill>
                <a:effectLst/>
                <a:latin typeface="JetBrains Mono"/>
              </a:rPr>
              <a:t>nb_secs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"La fonction {0} a mis {1} pour s'exécuter"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fonction_a_executer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tps_execution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253916"/>
          </a:xfrm>
          <a:prstGeom prst="rect">
            <a:avLst/>
          </a:prstGeom>
          <a:noFill/>
        </p:spPr>
        <p:txBody>
          <a:bodyPr wrap="square" rtlCol="0">
            <a:spAutoFit/>
          </a:bodyPr>
          <a:lstStyle/>
          <a:p>
            <a:r>
              <a:rPr lang="fr-FR" sz="105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738664"/>
          </a:xfrm>
          <a:prstGeom prst="rect">
            <a:avLst/>
          </a:prstGeom>
          <a:noFill/>
        </p:spPr>
        <p:txBody>
          <a:bodyPr wrap="square" rtlCol="0">
            <a:spAutoFit/>
          </a:bodyPr>
          <a:lstStyle/>
          <a:p>
            <a:r>
              <a:rPr lang="fr-FR" sz="1050" b="1" dirty="0"/>
              <a:t>Des décorateurs s'appliquant aux définitions de classes</a:t>
            </a:r>
          </a:p>
          <a:p>
            <a:endParaRPr lang="fr-FR" sz="1050" dirty="0"/>
          </a:p>
          <a:p>
            <a:r>
              <a:rPr lang="fr-FR" sz="105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54657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"Définition de la classe {0}"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classe</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@decorateur</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Test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pass</a:t>
            </a:r>
            <a:br>
              <a:rPr kumimoji="0" lang="fr-FR" altLang="fr-FR" sz="1050" b="0" i="1" u="none" strike="noStrike" cap="none" normalizeH="0" baseline="0" dirty="0">
                <a:ln>
                  <a:noFill/>
                </a:ln>
                <a:solidFill>
                  <a:srgbClr val="C792EA"/>
                </a:solidFill>
                <a:effectLst/>
                <a:latin typeface="JetBrains Mono"/>
              </a:rPr>
            </a:br>
            <a:br>
              <a:rPr kumimoji="0" lang="fr-FR" altLang="fr-FR" sz="1050" b="0" i="1" u="none" strike="noStrike" cap="none" normalizeH="0" baseline="0" dirty="0">
                <a:ln>
                  <a:noFill/>
                </a:ln>
                <a:solidFill>
                  <a:srgbClr val="C792EA"/>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Définition de la classe </a:t>
            </a: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'__</a:t>
            </a:r>
            <a:r>
              <a:rPr kumimoji="0" lang="fr-FR" altLang="fr-FR" sz="1050" b="0" i="0" u="none" strike="noStrike" cap="none" normalizeH="0" baseline="0" dirty="0" err="1">
                <a:ln>
                  <a:noFill/>
                </a:ln>
                <a:solidFill>
                  <a:srgbClr val="C3E88D"/>
                </a:solidFill>
                <a:effectLst/>
                <a:latin typeface="JetBrains Mono"/>
              </a:rPr>
              <a:t>main__.Test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&gt;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900246"/>
          </a:xfrm>
          <a:prstGeom prst="rect">
            <a:avLst/>
          </a:prstGeom>
          <a:noFill/>
        </p:spPr>
        <p:txBody>
          <a:bodyPr wrap="square" rtlCol="0">
            <a:spAutoFit/>
          </a:bodyPr>
          <a:lstStyle/>
          <a:p>
            <a:r>
              <a:rPr lang="fr-FR" sz="1050" dirty="0"/>
              <a:t>Voilà. Vous verrez dans la section suivante quel peut être l'intérêt de manipuler nos définitions de classes à travers des décorateurs. Il existe d'autres exemples que celui que je vais vous montrer, bien entendu.</a:t>
            </a:r>
          </a:p>
          <a:p>
            <a:r>
              <a:rPr lang="fr-FR" sz="1050" b="1" dirty="0"/>
              <a:t>Chaîner nos décorateurs</a:t>
            </a:r>
          </a:p>
          <a:p>
            <a:endParaRPr lang="fr-FR" sz="1050" b="1" dirty="0"/>
          </a:p>
          <a:p>
            <a:r>
              <a:rPr lang="fr-FR" sz="105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@decorateur1</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@decorateur2</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fonction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738664"/>
          </a:xfrm>
          <a:prstGeom prst="rect">
            <a:avLst/>
          </a:prstGeom>
          <a:noFill/>
        </p:spPr>
        <p:txBody>
          <a:bodyPr wrap="square" rtlCol="0">
            <a:spAutoFit/>
          </a:bodyPr>
          <a:lstStyle/>
          <a:p>
            <a:r>
              <a:rPr lang="fr-FR" sz="1050" dirty="0"/>
              <a:t>Ce n'est pas plus compliqué que ce que vous venez de faire. Je vous le montre pour qu'il ne subsiste aucun doute dans votre esprit, vous pouvez tester à loisir cette possibilité, par vous-mêmes.</a:t>
            </a:r>
          </a:p>
          <a:p>
            <a:endParaRPr lang="fr-FR" sz="1050" dirty="0"/>
          </a:p>
          <a:p>
            <a:r>
              <a:rPr lang="fr-FR" sz="105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Decorating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64715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keeps the name and the documentation of get_admin_password() if there are any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admin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br>
              <a:rPr kumimoji="0" lang="fr-FR" altLang="fr-FR" sz="1050" b="0" i="0" u="none" strike="noStrike" cap="none" normalizeH="0" baseline="0" dirty="0">
                <a:ln>
                  <a:noFill/>
                </a:ln>
                <a:solidFill>
                  <a:srgbClr val="82AA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panel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"1234"</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F78C6C"/>
                </a:solidFill>
                <a:effectLst/>
                <a:latin typeface="JetBrains Mono"/>
              </a:rPr>
              <a:t>panel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"super_secure_password"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get_password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"billing"</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br>
              <a:rPr lang="fr-FR" altLang="fr-FR" sz="6000" b="1" dirty="0">
                <a:solidFill>
                  <a:schemeClr val="accent5">
                    <a:lumMod val="75000"/>
                  </a:schemeClr>
                </a:solidFill>
              </a:rPr>
            </a:br>
            <a:r>
              <a:rPr lang="fr-FR" altLang="fr-FR" sz="1050" b="1" dirty="0">
                <a:solidFill>
                  <a:schemeClr val="accent5">
                    <a:lumMod val="75000"/>
                  </a:schemeClr>
                </a:solidFill>
                <a:hlinkClick r:id="rId2"/>
              </a:rPr>
              <a:t>https://www.youtube.com/watch?v=iF_yhsrGbbM</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104774" y="1277959"/>
            <a:ext cx="11982450" cy="534733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functools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@functools.wraps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secure_function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f"No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permissions for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secure_function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decorator</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"admin: 1234"</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@make_secure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"guest"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"user: user_password"</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"username"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"anna"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"access_level"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"admin"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get_admin_password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get_dashboard_password</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admin permissions for jose.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user: user_password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admin: 1234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No guest permissions for anna.</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2862322"/>
          </a:xfrm>
          <a:prstGeom prst="rect">
            <a:avLst/>
          </a:prstGeom>
          <a:noFill/>
        </p:spPr>
        <p:txBody>
          <a:bodyPr wrap="square" rtlCol="0">
            <a:spAutoFit/>
          </a:bodyPr>
          <a:lstStyle/>
          <a:p>
            <a:r>
              <a:rPr lang="fr-FR" sz="105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050" dirty="0"/>
          </a:p>
          <a:p>
            <a:r>
              <a:rPr lang="fr-FR" sz="1050" b="1" dirty="0"/>
              <a:t>Les classes singleton</a:t>
            </a:r>
          </a:p>
          <a:p>
            <a:endParaRPr lang="fr-FR" sz="1050" dirty="0"/>
          </a:p>
          <a:p>
            <a:r>
              <a:rPr lang="fr-FR" sz="1050" dirty="0"/>
              <a:t>Certains reconnaîtront sûrement cette appellation. Pour les autres, sachez qu'une classe dite singleton est une classe qui ne peut être instanciée qu'une fois.</a:t>
            </a:r>
          </a:p>
          <a:p>
            <a:endParaRPr lang="fr-FR" sz="1050" dirty="0"/>
          </a:p>
          <a:p>
            <a:r>
              <a:rPr lang="fr-FR" sz="1050" dirty="0"/>
              <a:t>Autrement dit, on ne peut créer qu'un seul objet de cette classe.</a:t>
            </a:r>
          </a:p>
          <a:p>
            <a:endParaRPr lang="fr-FR" sz="1050" dirty="0"/>
          </a:p>
          <a:p>
            <a:r>
              <a:rPr lang="fr-FR" sz="105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050" dirty="0"/>
          </a:p>
          <a:p>
            <a:r>
              <a:rPr lang="fr-FR" sz="1050" dirty="0"/>
              <a:t>Ceci est très facile à modéliser grâce à des décorateurs.</a:t>
            </a:r>
          </a:p>
          <a:p>
            <a:endParaRPr lang="fr-FR" sz="1050" b="1" dirty="0"/>
          </a:p>
          <a:p>
            <a:r>
              <a:rPr lang="fr-FR" sz="105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3663793"/>
            <a:ext cx="9039219" cy="138499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singleton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Dictionnaire de nos instances singletons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get_instance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classe_definie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notre premier objet de classe_definie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82AAFF"/>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instances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classe_definie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get_instance</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5487"/>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@singleton</a:t>
            </a:r>
            <a:br>
              <a:rPr kumimoji="0" lang="fr-FR" altLang="fr-FR" sz="1000" b="0" i="0" u="none" strike="noStrike" cap="none" normalizeH="0" baseline="0" dirty="0">
                <a:ln>
                  <a:noFill/>
                </a:ln>
                <a:solidFill>
                  <a:srgbClr val="82AAFF"/>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Test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True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000821"/>
          </a:xfrm>
          <a:prstGeom prst="rect">
            <a:avLst/>
          </a:prstGeom>
          <a:noFill/>
        </p:spPr>
        <p:txBody>
          <a:bodyPr wrap="square" rtlCol="0">
            <a:spAutoFit/>
          </a:bodyPr>
          <a:lstStyle/>
          <a:p>
            <a:r>
              <a:rPr lang="fr-FR" sz="1050" dirty="0"/>
              <a:t>Quand on crée notre premier objet celui se trouvant dans, notre constructeur est bien appelé. Quand on souhaite créer un second objet, c'est celui contenu dans a qui est renvoyé. Ainsi, a et b pointent vers le même objet.</a:t>
            </a:r>
          </a:p>
          <a:p>
            <a:endParaRPr lang="fr-FR" sz="1050" dirty="0"/>
          </a:p>
          <a:p>
            <a:r>
              <a:rPr lang="fr-FR" sz="1050" dirty="0"/>
              <a:t>Intéressons-nous maintenant à notre décorateur. Il définit dans son corps un dictionnaire. Ce dictionnaire contient en guise de clé la classe singleton et en tant que valeur l'objet créé correspondant. Il renvoie notre fonction interne get_instance qui va remplacer notre classe. Ainsi, quand on voudra créer un nouvel objet, ce sera get_instance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050" dirty="0"/>
          </a:p>
          <a:p>
            <a:r>
              <a:rPr lang="fr-FR" sz="1050" dirty="0"/>
              <a:t>Grâce à ce système, on peut avoir plusieurs classes déclarées comme des singleton et on est sûr que, pour chacune de ces classes, un seul objet sera créé.</a:t>
            </a:r>
          </a:p>
          <a:p>
            <a:endParaRPr lang="fr-FR" sz="1050" dirty="0"/>
          </a:p>
          <a:p>
            <a:r>
              <a:rPr lang="fr-FR" sz="1050" b="1" dirty="0"/>
              <a:t>Contrôler les types passés à notre fonction</a:t>
            </a:r>
          </a:p>
          <a:p>
            <a:endParaRPr lang="fr-FR" sz="1050" b="1" dirty="0"/>
          </a:p>
          <a:p>
            <a:r>
              <a:rPr lang="fr-FR" sz="105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050" dirty="0"/>
          </a:p>
          <a:p>
            <a:r>
              <a:rPr lang="fr-FR" sz="1050" dirty="0"/>
              <a:t>Il pourrait être utile de coder un décorateur qui vérifie les types passés en paramètres à notre fonction et qui lève une exception si les types attendus ne correspondent pas à ceux reçus lors de l'appel à la fonction.</a:t>
            </a:r>
          </a:p>
          <a:p>
            <a:endParaRPr lang="fr-FR" sz="1050" dirty="0"/>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80979" y="1400889"/>
            <a:ext cx="11734791" cy="38713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controler_types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"""On attend en paramètres du décorateur les types souhaités. On accepte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une liste de paramètres indéterminés, étant donné que notre fonction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définie pourra être appelée avec un nombre variable de paramètres et que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chacun doit être contrôlé"""</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decorateur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décorateur. Il doit renvoyer fonction_modifiee"""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fonction_modifiee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fonction modifiée. Elle se charge de contrôler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les types qu'on lui passe en paramètres"""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La liste des paramètres attendus (a_args) doit être de même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Longueur que celle reçue (args)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d'arguments attendu n'est pas égal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 nombre reçu"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la liste des arguments reçus et non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du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parcourt à présent la liste des paramètres reçus et nommés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cle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n'a aucun type "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"précisé"</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"l'argument {0} n'est pas de type" </a:t>
            </a:r>
            <a:r>
              <a:rPr kumimoji="0" lang="fr-FR" altLang="fr-FR" sz="1050" b="0" i="0" u="none" strike="noStrike" cap="none" normalizeH="0" baseline="0" dirty="0">
                <a:ln>
                  <a:noFill/>
                </a:ln>
                <a:solidFill>
                  <a:srgbClr val="C3CEE3"/>
                </a:solidFill>
                <a:effectLst/>
                <a:latin typeface="JetBrains Mono"/>
              </a:rPr>
              <a: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repr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a_kwargs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82AAFF"/>
                </a:solidFill>
                <a:effectLst/>
                <a:latin typeface="JetBrains Mono"/>
              </a:rPr>
              <a:t>fonction_a_executer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kwargs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fonction_modifiee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decorateur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738664"/>
          </a:xfrm>
          <a:prstGeom prst="rect">
            <a:avLst/>
          </a:prstGeom>
          <a:noFill/>
        </p:spPr>
        <p:txBody>
          <a:bodyPr wrap="square" rtlCol="0">
            <a:spAutoFit/>
          </a:bodyPr>
          <a:lstStyle/>
          <a:p>
            <a:r>
              <a:rPr lang="fr-FR" sz="1050" dirty="0"/>
              <a:t>Notre décorateur controler_types doit s'assurer qu'à chaque fois qu'on appelle la fonction intervalle, ce sont des entiers qui sont passés en paramètres en tant que base_infetbase_sup.</a:t>
            </a:r>
          </a:p>
          <a:p>
            <a:r>
              <a:rPr lang="fr-FR" sz="1050" dirty="0"/>
              <a:t>Ce décorateur est plus complexe, bien que j'aie simplifié au maximum l'exemple de la PEP 318.</a:t>
            </a:r>
          </a:p>
          <a:p>
            <a:r>
              <a:rPr lang="fr-FR" sz="1050" dirty="0"/>
              <a:t>Encore une fois, s'il est un peu long à écrire, il est d'une simplicité enfantine à utiliser.</a:t>
            </a:r>
          </a:p>
          <a:p>
            <a:r>
              <a:rPr lang="fr-FR" sz="105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482</a:t>
            </a:fld>
            <a:endParaRPr lang="fr-FR" dirty="0"/>
          </a:p>
        </p:txBody>
      </p:sp>
      <p:sp>
        <p:nvSpPr>
          <p:cNvPr id="8" name="Rectangle 1">
            <a:extLst>
              <a:ext uri="{FF2B5EF4-FFF2-40B4-BE49-F238E27FC236}">
                <a16:creationId xmlns:a16="http://schemas.microsoft.com/office/drawing/2014/main" id="{C5A40762-A032-413B-B5D3-25EA75911DB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399209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262881"/>
            <a:ext cx="9039219" cy="2246769"/>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@controler_types</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"Intervalle de {0} à {1}"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base_inf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base_sup</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Intervalle de 1 à 8</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intervalle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"oups!"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Intervalle de 1 à 8</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Traceback (most recent call last):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90,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intervalle(5, "oups!")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File "C:\Users\MOTTIER LUCIE\Documents\GitHub\TheCompletePythonCourse\test.py", line 67, in fonction_modifiee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    raise TypeError("l'argument {0} n'est pas du type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TypeError: l'argument 1 n'est pas du type &lt;class 'int'&gt;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577081"/>
          </a:xfrm>
          <a:prstGeom prst="rect">
            <a:avLst/>
          </a:prstGeom>
          <a:noFill/>
        </p:spPr>
        <p:txBody>
          <a:bodyPr wrap="square" rtlCol="0">
            <a:spAutoFit/>
          </a:bodyPr>
          <a:lstStyle/>
          <a:p>
            <a:r>
              <a:rPr lang="fr-FR" sz="1050" b="1" dirty="0"/>
              <a:t>Explications</a:t>
            </a:r>
          </a:p>
          <a:p>
            <a:endParaRPr lang="fr-FR" sz="1050" dirty="0"/>
          </a:p>
          <a:p>
            <a:r>
              <a:rPr lang="fr-FR" sz="1050" dirty="0"/>
              <a:t>C'est un décorateur assez complexe (et pourtant, croyez-moi, je l'ai simplifié autant que possible). Nous allons d'abord voir comment l'utiliser :</a:t>
            </a:r>
            <a:endParaRPr lang="fr-FR" sz="105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509650"/>
            <a:ext cx="11601253" cy="3162404"/>
          </a:xfrm>
          <a:prstGeom prst="rect">
            <a:avLst/>
          </a:prstGeom>
          <a:noFill/>
        </p:spPr>
        <p:txBody>
          <a:bodyPr wrap="none" rtlCol="0">
            <a:spAutoFit/>
          </a:bodyPr>
          <a:lstStyle/>
          <a:p>
            <a:r>
              <a:rPr lang="fr-FR" sz="1050" dirty="0"/>
              <a:t>Là encore, l'utilisation est des plus simples. Intéressons-nous au décorateur proprement dit, c'est déjà un peu plus complexe.</a:t>
            </a:r>
          </a:p>
          <a:p>
            <a:endParaRPr lang="fr-FR" sz="1050" dirty="0"/>
          </a:p>
          <a:p>
            <a:r>
              <a:rPr lang="fr-FR" sz="1050" dirty="0"/>
              <a:t>Notre décorateur doit prendre des paramètres (une liste de paramètres indéterminés d'ailleurs, car notre fonction doit elle aussi prendre une liste de paramètres indéterminés et l'on doit contrôler chacun </a:t>
            </a:r>
          </a:p>
          <a:p>
            <a:r>
              <a:rPr lang="fr-FR" sz="1050" dirty="0"/>
              <a:t>d'eux). On définit donc un paramètre a_args qui contient la liste des types des paramètres non nommés attendus, et un second paramètre </a:t>
            </a:r>
            <a:r>
              <a:rPr lang="fr-FR" sz="1050" dirty="0" err="1"/>
              <a:t>a_kwargs</a:t>
            </a:r>
            <a:r>
              <a:rPr lang="fr-FR" sz="1050" dirty="0"/>
              <a:t> qui contient le dictionnaire des types des paramètres </a:t>
            </a:r>
          </a:p>
          <a:p>
            <a:r>
              <a:rPr lang="fr-FR" sz="1050" dirty="0"/>
              <a:t>nommés attendus.</a:t>
            </a:r>
          </a:p>
          <a:p>
            <a:endParaRPr lang="fr-FR" sz="1050" dirty="0"/>
          </a:p>
          <a:p>
            <a:r>
              <a:rPr lang="fr-FR" sz="1050" dirty="0"/>
              <a:t>Vous suivez toujours ?</a:t>
            </a:r>
          </a:p>
          <a:p>
            <a:endParaRPr lang="fr-FR" sz="1050" dirty="0"/>
          </a:p>
          <a:p>
            <a:r>
              <a:rPr lang="fr-FR" sz="1050" dirty="0"/>
              <a:t>Vous devriez comprendre la construction d'ensemble, nous l'avons vue un peu plus haut. Elle comprend trois niveaux, puisque nous devons influer sur le comportement de la fonction et que notre décorateur </a:t>
            </a:r>
          </a:p>
          <a:p>
            <a:r>
              <a:rPr lang="fr-FR" sz="1050" dirty="0"/>
              <a:t>prend des paramètres. Notre code de contrôle se trouve, comme il se doit, dans notre fonction fonction_modifiee(qui va prendre la place de notre fonction_a_executer).</a:t>
            </a:r>
          </a:p>
          <a:p>
            <a:endParaRPr lang="fr-FR" sz="1050" dirty="0"/>
          </a:p>
          <a:p>
            <a:r>
              <a:rPr lang="fr-FR" sz="1050" dirty="0"/>
              <a:t>On commence par vérifier que la liste des paramètres non nommés attendus est bien égale en taille à la liste des paramètres non nommés reçus. On vérifie ensuite individuellement chaque paramètre reçu, en </a:t>
            </a:r>
          </a:p>
          <a:p>
            <a:r>
              <a:rPr lang="fr-FR" sz="1050" dirty="0"/>
              <a:t>contrôlant son type. Si le type reçu est égal au type attendu, tout va bien. Sinon, on lève une exception. On répète l'opération sur les paramètres nommés (avec une petite différence, puisqu'il s'agit de </a:t>
            </a:r>
          </a:p>
          <a:p>
            <a:r>
              <a:rPr lang="fr-FR" sz="1050" dirty="0"/>
              <a:t>paramètres nommés : ils sont contenus dans un dictionnaire, pas une liste).</a:t>
            </a:r>
          </a:p>
          <a:p>
            <a:endParaRPr lang="fr-FR" sz="1050" dirty="0"/>
          </a:p>
          <a:p>
            <a:r>
              <a:rPr lang="fr-FR" sz="1050" dirty="0"/>
              <a:t>Si tout va bien (aucune exception n'a été levée), on exécute notre fonction en renvoyant son résultat.</a:t>
            </a:r>
          </a:p>
          <a:p>
            <a:endParaRPr lang="fr-FR" sz="1050" dirty="0"/>
          </a:p>
          <a:p>
            <a:r>
              <a:rPr lang="fr-FR" sz="1050" dirty="0"/>
              <a:t>Voilà nos exemples d'applications. Il y en a bien d'autres, vous pouvez en retrouver plusieurs sur la PEP 318 consacrée aux décorateurs, ainsi que des informations supplémentaires : n'hésitez pas à y faire un </a:t>
            </a:r>
          </a:p>
          <a:p>
            <a:r>
              <a:rPr lang="fr-FR" sz="1050" dirty="0"/>
              <a:t>petit tour.</a:t>
            </a:r>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483</a:t>
            </a:fld>
            <a:endParaRPr lang="fr-FR" dirty="0"/>
          </a:p>
        </p:txBody>
      </p:sp>
      <p:sp>
        <p:nvSpPr>
          <p:cNvPr id="9" name="Rectangle 1">
            <a:extLst>
              <a:ext uri="{FF2B5EF4-FFF2-40B4-BE49-F238E27FC236}">
                <a16:creationId xmlns:a16="http://schemas.microsoft.com/office/drawing/2014/main" id="{481453D2-DF1A-4837-BB14-FB5ED523888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6507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1869743"/>
          </a:xfrm>
          <a:prstGeom prst="rect">
            <a:avLst/>
          </a:prstGeom>
          <a:noFill/>
        </p:spPr>
        <p:txBody>
          <a:bodyPr wrap="square" rtlCol="0">
            <a:spAutoFit/>
          </a:bodyPr>
          <a:lstStyle/>
          <a:p>
            <a:r>
              <a:rPr lang="fr-FR" sz="1050" b="1" dirty="0"/>
              <a:t>En résumé</a:t>
            </a:r>
          </a:p>
          <a:p>
            <a:endParaRPr lang="fr-FR" sz="1050" b="1" dirty="0"/>
          </a:p>
          <a:p>
            <a:pPr marL="171450" indent="-36000">
              <a:buFont typeface="Arial" panose="020B0604020202020204" pitchFamily="34" charset="0"/>
              <a:buChar char="•"/>
            </a:pPr>
            <a:r>
              <a:rPr lang="fr-FR" sz="1050" b="1" dirty="0"/>
              <a:t>    </a:t>
            </a:r>
            <a:r>
              <a:rPr lang="fr-FR" sz="1050" dirty="0"/>
              <a:t>Les décorateurs permettent de modifier le comportement d'une fonction.</a:t>
            </a:r>
          </a:p>
          <a:p>
            <a:pPr marL="171450" indent="-17145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Ce sont eux-mêmes des fonctions, prenant en paramètre une fonction et renvoyant une fonction (qui peut être la même).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On peut déclarer une fonction comme décorée en plaçant, au-dessus de la ligne de sa définition, la ligne@nom_decorateur.</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Au moment de la définition de la fonction, le décorateur est appelé et la fonction qu'il renvoie sera celle utilisée.</a:t>
            </a:r>
          </a:p>
          <a:p>
            <a:pPr marL="171450" indent="-36000">
              <a:buFont typeface="Arial" panose="020B0604020202020204" pitchFamily="34" charset="0"/>
              <a:buChar char="•"/>
            </a:pPr>
            <a:endParaRPr lang="fr-FR" sz="1050" dirty="0"/>
          </a:p>
          <a:p>
            <a:pPr marL="171450" indent="-36000">
              <a:buFont typeface="Arial" panose="020B0604020202020204" pitchFamily="34" charset="0"/>
              <a:buChar char="•"/>
            </a:pPr>
            <a:r>
              <a:rPr lang="fr-FR" sz="105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738664"/>
          </a:xfrm>
          <a:prstGeom prst="rect">
            <a:avLst/>
          </a:prstGeom>
          <a:noFill/>
        </p:spPr>
        <p:txBody>
          <a:bodyPr wrap="square" rtlCol="0">
            <a:spAutoFit/>
          </a:bodyPr>
          <a:lstStyle/>
          <a:p>
            <a:r>
              <a:rPr lang="fr-FR" sz="1050" dirty="0"/>
              <a:t>Découvrez les métaclasses</a:t>
            </a:r>
          </a:p>
          <a:p>
            <a:endParaRPr lang="fr-FR" sz="1050" dirty="0"/>
          </a:p>
          <a:p>
            <a:r>
              <a:rPr lang="fr-FR" sz="105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Depuis la troisième partie de ce cours, nous avons créé bon nombre d'objets. Nous avons découvert au début de cette partie le constructeur, cette méthode appelée quand on souhaite créer un objet.</a:t>
            </a:r>
          </a:p>
          <a:p>
            <a:endParaRPr lang="fr-FR" sz="1050" dirty="0"/>
          </a:p>
          <a:p>
            <a:r>
              <a:rPr lang="fr-FR" sz="1050" dirty="0"/>
              <a:t>Je vous ai dit alors que les choses étaient un peu plus complexes que ce qu'il semblait. Nous allons maintenant voir en quoi !</a:t>
            </a:r>
          </a:p>
          <a:p>
            <a:endParaRPr lang="fr-FR" sz="1050" dirty="0"/>
          </a:p>
          <a:p>
            <a:r>
              <a:rPr lang="fr-FR" sz="105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30008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"""Classe définissant une personne.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possède comme attributs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 -- le nom de la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prenom -- son prénom</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age -- son âge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lieu_residence -- son lieu de résidence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personne."""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prenom</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FF5370"/>
                </a:solidFill>
                <a:effectLst/>
                <a:latin typeface="JetBrains Mono"/>
              </a:rPr>
              <a:t>self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lieu_residence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"Lyon"</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15498"/>
          </a:xfrm>
          <a:prstGeom prst="rect">
            <a:avLst/>
          </a:prstGeom>
          <a:noFill/>
        </p:spPr>
        <p:txBody>
          <a:bodyPr wrap="square" rtlCol="0">
            <a:spAutoFit/>
          </a:bodyPr>
          <a:lstStyle/>
          <a:p>
            <a:r>
              <a:rPr lang="fr-FR" sz="1050" dirty="0"/>
              <a:t>Cette syntaxe n'a rien de nouveau pour nous.</a:t>
            </a:r>
          </a:p>
          <a:p>
            <a:r>
              <a:rPr lang="fr-FR" sz="105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577081"/>
          </a:xfrm>
          <a:prstGeom prst="rect">
            <a:avLst/>
          </a:prstGeom>
          <a:noFill/>
        </p:spPr>
        <p:txBody>
          <a:bodyPr wrap="square" rtlCol="0">
            <a:spAutoFit/>
          </a:bodyPr>
          <a:lstStyle/>
          <a:p>
            <a:r>
              <a:rPr lang="fr-FR" sz="1050" dirty="0"/>
              <a:t>Lorsque l'on exécute cela, Python appelle notre constructeur__init__ en lui transmettant les arguments fournis à la construction de l'objet. Il y a cependant une étape intermédiaire.</a:t>
            </a:r>
          </a:p>
          <a:p>
            <a:endParaRPr lang="fr-FR" sz="1050" dirty="0"/>
          </a:p>
          <a:p>
            <a:r>
              <a:rPr lang="fr-FR" sz="105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3808735"/>
          </a:xfrm>
          <a:prstGeom prst="rect">
            <a:avLst/>
          </a:prstGeom>
          <a:noFill/>
        </p:spPr>
        <p:txBody>
          <a:bodyPr wrap="square" rtlCol="0">
            <a:spAutoFit/>
          </a:bodyPr>
          <a:lstStyle/>
          <a:p>
            <a:r>
              <a:rPr lang="fr-FR" sz="1050" dirty="0"/>
              <a:t>Vous ne remarquez rien d'étrange ? Peut-être pas, car vous avez été habitués à cette syntaxe depuis le début de cette partie : la méthode prend en premier paramètre self.</a:t>
            </a:r>
          </a:p>
          <a:p>
            <a:r>
              <a:rPr lang="fr-FR" sz="1050" dirty="0"/>
              <a:t>Or, self, vous vous en souvenez, c'est l'objet que nous manipulons. Sauf que, quand on crée un objet… on souhaite récupérer un nouvel objet mais on n'en passe aucun à la classe.</a:t>
            </a:r>
          </a:p>
          <a:p>
            <a:r>
              <a:rPr lang="fr-FR" sz="105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050" dirty="0"/>
              <a:t>La méthode__new__</a:t>
            </a:r>
          </a:p>
          <a:p>
            <a:endParaRPr lang="fr-FR" sz="1050" dirty="0"/>
          </a:p>
          <a:p>
            <a:r>
              <a:rPr lang="fr-FR" sz="1050" dirty="0"/>
              <a:t>La méthode__init__, comme nous l'avons vu, est là pour initialiser notre objet (en écrivant des attributs dedans, par exemple) mais elle n'est pas là pour le créer. La méthode qui s'en charge, c'est__new__.</a:t>
            </a:r>
          </a:p>
          <a:p>
            <a:endParaRPr lang="fr-FR" sz="1050" dirty="0"/>
          </a:p>
          <a:p>
            <a:r>
              <a:rPr lang="fr-FR" sz="1050" dirty="0"/>
              <a:t>C'est aussi une méthode spéciale, vous en reconnaissez la particularité. C'est également une méthode définie par object, que l'on peut redéfinir en cas de besoin.</a:t>
            </a:r>
          </a:p>
          <a:p>
            <a:r>
              <a:rPr lang="fr-FR" sz="1050" dirty="0"/>
              <a:t>Avant de voir ce qu'elle prend en paramètres, voyons plus précisément ce qui se passe quand on tente de construire un objet :</a:t>
            </a:r>
          </a:p>
          <a:p>
            <a:endParaRPr lang="fr-FR" sz="1050" dirty="0"/>
          </a:p>
          <a:p>
            <a:pPr marL="171450" indent="-171450">
              <a:buFont typeface="Arial" panose="020B0604020202020204" pitchFamily="34" charset="0"/>
              <a:buChar char="•"/>
            </a:pPr>
            <a:r>
              <a:rPr lang="fr-FR" sz="1050" dirty="0"/>
              <a:t>    On demande à créer un objet, en écrivant par exemple Personne("Doe", "John").</a:t>
            </a:r>
          </a:p>
          <a:p>
            <a:pPr marL="171450" indent="-171450">
              <a:buFont typeface="Arial" panose="020B0604020202020204" pitchFamily="34" charset="0"/>
              <a:buChar char="•"/>
            </a:pPr>
            <a:r>
              <a:rPr lang="fr-FR" sz="1050" dirty="0"/>
              <a:t>    La méthode__new__ de notre classe (ici Personne) est appelée et se charge de construire un nouvel objet.</a:t>
            </a:r>
          </a:p>
          <a:p>
            <a:pPr marL="171450" indent="-171450">
              <a:buFont typeface="Arial" panose="020B0604020202020204" pitchFamily="34" charset="0"/>
              <a:buChar char="•"/>
            </a:pPr>
            <a:r>
              <a:rPr lang="fr-FR" sz="1050" dirty="0"/>
              <a:t>    Si __new__ renvoie une instance de la classe, on appelle le constructeur __init__ en lui passant en paramètres cette nouvelle instance ainsi que les arguments passés lors de la création de l'objet.</a:t>
            </a:r>
          </a:p>
          <a:p>
            <a:endParaRPr lang="fr-FR" sz="1050" dirty="0"/>
          </a:p>
          <a:p>
            <a:r>
              <a:rPr lang="fr-FR" sz="1050" dirty="0"/>
              <a:t>Maintenant, intéressons-nous à la structure de notre méthode __new__.</a:t>
            </a:r>
          </a:p>
          <a:p>
            <a:r>
              <a:rPr lang="fr-FR" sz="1050" dirty="0"/>
              <a:t>C'est une méthode statique, ce qui signifie qu'elle ne prend pas self en paramètre. C'est logique, d'ailleurs : son but est de créer une nouvelle instance de classe, l'instance n'existe pas encore.</a:t>
            </a:r>
          </a:p>
          <a:p>
            <a:r>
              <a:rPr lang="fr-FR" sz="1050" dirty="0"/>
              <a:t>Elle ne prend donc pas self en premier paramètre (l'instance d'objet). Cependant, elle prend la classe manipulée cls.</a:t>
            </a:r>
          </a:p>
          <a:p>
            <a:r>
              <a:rPr lang="fr-FR" sz="1050" dirty="0"/>
              <a:t>Autrement dit, quand on souhaite créer un objet de la classe Personne, la méthode __new__ de la classePersonne est appelée et prend comme premier paramètre la classePersonne elle-même.</a:t>
            </a:r>
          </a:p>
          <a:p>
            <a:r>
              <a:rPr lang="fr-FR" sz="105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53916"/>
          </a:xfrm>
          <a:prstGeom prst="rect">
            <a:avLst/>
          </a:prstGeom>
          <a:noFill/>
        </p:spPr>
        <p:txBody>
          <a:bodyPr wrap="square" rtlCol="0">
            <a:spAutoFit/>
          </a:bodyPr>
          <a:lstStyle/>
          <a:p>
            <a:r>
              <a:rPr lang="fr-FR" sz="105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définissant une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possède comme attributs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le nom de la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prénom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age -- son âge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lieu_residence -- son lieu de résidence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 nom et le prénom doivent être passés au constructeur."""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__new__ de la classe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On laisse le travail à object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object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__new__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cls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"""Constructeur de notre personne."""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"Appel de la méthode __init__"</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53916"/>
          </a:xfrm>
          <a:prstGeom prst="rect">
            <a:avLst/>
          </a:prstGeom>
          <a:noFill/>
        </p:spPr>
        <p:txBody>
          <a:bodyPr wrap="square" rtlCol="0">
            <a:spAutoFit/>
          </a:bodyPr>
          <a:lstStyle/>
          <a:p>
            <a:r>
              <a:rPr lang="fr-FR" sz="105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"Doe"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"John"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89DDFF"/>
                </a:solidFill>
                <a:latin typeface="JetBrains Mono"/>
              </a:rPr>
              <a:t>&gt;&gt;&gt; Appel de la méthode __new__ de la classe &lt;class '__main__.Personne’&gt;</a:t>
            </a:r>
          </a:p>
          <a:p>
            <a:r>
              <a:rPr lang="fr-FR" sz="1000" dirty="0">
                <a:solidFill>
                  <a:srgbClr val="89DDFF"/>
                </a:solidFill>
                <a:latin typeface="JetBrains Mono"/>
              </a:rPr>
              <a:t>&gt;&gt;&gt; 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738664"/>
          </a:xfrm>
          <a:prstGeom prst="rect">
            <a:avLst/>
          </a:prstGeom>
          <a:noFill/>
        </p:spPr>
        <p:txBody>
          <a:bodyPr wrap="square" rtlCol="0">
            <a:spAutoFit/>
          </a:bodyPr>
          <a:lstStyle/>
          <a:p>
            <a:r>
              <a:rPr lang="fr-FR" sz="105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050" dirty="0"/>
          </a:p>
          <a:p>
            <a:r>
              <a:rPr lang="fr-FR" sz="105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061829"/>
          </a:xfrm>
          <a:prstGeom prst="rect">
            <a:avLst/>
          </a:prstGeom>
          <a:noFill/>
        </p:spPr>
        <p:txBody>
          <a:bodyPr wrap="square" rtlCol="0">
            <a:spAutoFit/>
          </a:bodyPr>
          <a:lstStyle/>
          <a:p>
            <a:r>
              <a:rPr lang="fr-FR" sz="105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050" b="1" dirty="0"/>
          </a:p>
          <a:p>
            <a:r>
              <a:rPr lang="fr-FR" sz="1050" b="1" dirty="0"/>
              <a:t>La méthode que nous connaissons</a:t>
            </a:r>
          </a:p>
          <a:p>
            <a:endParaRPr lang="fr-FR" sz="1050" dirty="0"/>
          </a:p>
          <a:p>
            <a:r>
              <a:rPr lang="fr-FR" sz="105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223412"/>
          </a:xfrm>
          <a:prstGeom prst="rect">
            <a:avLst/>
          </a:prstGeom>
          <a:noFill/>
        </p:spPr>
        <p:txBody>
          <a:bodyPr wrap="square" rtlCol="0">
            <a:spAutoFit/>
          </a:bodyPr>
          <a:lstStyle/>
          <a:p>
            <a:r>
              <a:rPr lang="fr-FR" sz="1050" dirty="0"/>
              <a:t>Vous pouvez ensuite créer des instances sur le modèle de cette classe, je ne vous apprends rien.</a:t>
            </a:r>
          </a:p>
          <a:p>
            <a:endParaRPr lang="fr-FR" sz="1050" dirty="0"/>
          </a:p>
          <a:p>
            <a:r>
              <a:rPr lang="fr-FR" sz="1050" dirty="0"/>
              <a:t>Mais là où cela se complique, c'est que les classes sont également des objets.</a:t>
            </a:r>
          </a:p>
          <a:p>
            <a:endParaRPr lang="fr-FR" sz="1050" dirty="0"/>
          </a:p>
          <a:p>
            <a:r>
              <a:rPr lang="fr-FR" sz="1050" dirty="0"/>
              <a:t>Si les classes sont des objets… cela veut dire que les classes sont elles-mêmes modelées sur des classes ?</a:t>
            </a:r>
          </a:p>
          <a:p>
            <a:endParaRPr lang="fr-FR" sz="1050" dirty="0"/>
          </a:p>
          <a:p>
            <a:r>
              <a:rPr lang="fr-FR" sz="105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050016"/>
            <a:ext cx="4595813" cy="214674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"une chaîne"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int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'int'&gt;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'str'&gt;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'list'&gt;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fr-FR" sz="1000" dirty="0">
                <a:solidFill>
                  <a:srgbClr val="89DDFF"/>
                </a:solidFill>
                <a:latin typeface="JetBrains Mono"/>
              </a:rPr>
              <a:t>&lt;class 'type'&gt;</a:t>
            </a:r>
            <a:endParaRPr lang="fr-FR" altLang="fr-FR" sz="1000" dirty="0">
              <a:solidFill>
                <a:srgbClr val="89DDFF"/>
              </a:solidFill>
              <a:latin typeface="JetBrains Mono"/>
            </a:endParaRP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976446" y="992175"/>
            <a:ext cx="10534644" cy="4778231"/>
          </a:xfrm>
          <a:prstGeom prst="rect">
            <a:avLst/>
          </a:prstGeom>
          <a:noFill/>
        </p:spPr>
        <p:txBody>
          <a:bodyPr wrap="square" rtlCol="0">
            <a:spAutoFit/>
          </a:bodyPr>
          <a:lstStyle/>
          <a:p>
            <a:r>
              <a:rPr lang="fr-FR" sz="1050" dirty="0"/>
              <a:t>On demande le type d'un entier et Python nous répond class int. Sans surprise. Mais si on lui demande la classe de int, Python nous répond class type.</a:t>
            </a:r>
          </a:p>
          <a:p>
            <a:endParaRPr lang="fr-FR" sz="1050" dirty="0"/>
          </a:p>
          <a:p>
            <a:r>
              <a:rPr lang="fr-FR" sz="1050" dirty="0"/>
              <a:t>En fait, par défaut, toutes nos classes sont modelées sur la classe type. Cela signifie que :</a:t>
            </a:r>
          </a:p>
          <a:p>
            <a:endParaRPr lang="fr-FR" sz="1050" dirty="0"/>
          </a:p>
          <a:p>
            <a:r>
              <a:rPr lang="fr-FR" sz="1050" dirty="0"/>
              <a:t>    quand on crée une nouvelle classe (class Personne: par exemple), Python appelle la méthode__new__ de la classe type;</a:t>
            </a:r>
          </a:p>
          <a:p>
            <a:endParaRPr lang="fr-FR" sz="1050" dirty="0"/>
          </a:p>
          <a:p>
            <a:r>
              <a:rPr lang="fr-FR" sz="1050" dirty="0"/>
              <a:t>    une fois la classe créée, on appelle le constructeur__init__ de la classe type.</a:t>
            </a:r>
          </a:p>
          <a:p>
            <a:endParaRPr lang="fr-FR" sz="1050" dirty="0"/>
          </a:p>
          <a:p>
            <a:r>
              <a:rPr lang="fr-FR" sz="1050" dirty="0"/>
              <a:t>Cela semble sans doute encore obscur. Ne désespérez pas, vous comprendrez peut-être un peu mieux ce dont je parle en lisant la suite. Sinon, n'hésitez pas à relire ce passage et à faire des tests par vous-mêmes.</a:t>
            </a:r>
          </a:p>
          <a:p>
            <a:r>
              <a:rPr lang="fr-FR" sz="1050" dirty="0"/>
              <a:t>Créer une classe dynamiquement</a:t>
            </a:r>
          </a:p>
          <a:p>
            <a:endParaRPr lang="fr-FR" sz="1050" dirty="0"/>
          </a:p>
          <a:p>
            <a:r>
              <a:rPr lang="fr-FR" sz="1050" b="1" dirty="0"/>
              <a:t>Résumons :</a:t>
            </a:r>
          </a:p>
          <a:p>
            <a:endParaRPr lang="fr-FR" sz="1050" dirty="0"/>
          </a:p>
          <a:p>
            <a:r>
              <a:rPr lang="fr-FR" sz="1050" dirty="0"/>
              <a:t>    nous savons que les objets sont modelés sur des classes ;</a:t>
            </a:r>
          </a:p>
          <a:p>
            <a:endParaRPr lang="fr-FR" sz="1050" dirty="0"/>
          </a:p>
          <a:p>
            <a:r>
              <a:rPr lang="fr-FR" sz="1050" dirty="0"/>
              <a:t>    nous savons que nos classes, étant elles-mêmes des objets, sont modelées sur une classe ;</a:t>
            </a:r>
          </a:p>
          <a:p>
            <a:endParaRPr lang="fr-FR" sz="1050" dirty="0"/>
          </a:p>
          <a:p>
            <a:r>
              <a:rPr lang="fr-FR" sz="1050" dirty="0"/>
              <a:t>    la classe sur laquelle toutes les autres sont modelées par défaut s'appelle type.</a:t>
            </a:r>
          </a:p>
          <a:p>
            <a:endParaRPr lang="fr-FR" sz="1050" dirty="0"/>
          </a:p>
          <a:p>
            <a:r>
              <a:rPr lang="fr-FR" sz="1050" dirty="0"/>
              <a:t>Je vous propose d'essayer de créer une classe dynamiquement, sans passer par le mot-clé class mais par la classe type directement.</a:t>
            </a:r>
          </a:p>
          <a:p>
            <a:endParaRPr lang="fr-FR" sz="1050" dirty="0"/>
          </a:p>
          <a:p>
            <a:r>
              <a:rPr lang="fr-FR" sz="1050" dirty="0"/>
              <a:t>La classe type prend trois arguments pour se construire :</a:t>
            </a:r>
          </a:p>
          <a:p>
            <a:endParaRPr lang="fr-FR" sz="1050" dirty="0"/>
          </a:p>
          <a:p>
            <a:r>
              <a:rPr lang="fr-FR" sz="1050" dirty="0"/>
              <a:t>    le nom de la classe à créer ;</a:t>
            </a:r>
          </a:p>
          <a:p>
            <a:endParaRPr lang="fr-FR" sz="1050" dirty="0"/>
          </a:p>
          <a:p>
            <a:r>
              <a:rPr lang="fr-FR" sz="1050" dirty="0"/>
              <a:t>    un tuple contenant les classes dont notre nouvelle classe va hériter ;</a:t>
            </a:r>
          </a:p>
          <a:p>
            <a:endParaRPr lang="fr-FR" sz="1050" dirty="0"/>
          </a:p>
          <a:p>
            <a:r>
              <a:rPr lang="fr-FR" sz="105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708160"/>
          </a:xfrm>
          <a:prstGeom prst="rect">
            <a:avLst/>
          </a:prstGeom>
          <a:noFill/>
        </p:spPr>
        <p:txBody>
          <a:bodyPr wrap="square" rtlCol="0">
            <a:spAutoFit/>
          </a:bodyPr>
          <a:lstStyle/>
          <a:p>
            <a:r>
              <a:rPr lang="fr-FR" sz="1050" dirty="0"/>
              <a:t>J'ai simplifié le code au maximum. Nous créons bel et bien une nouvelle classe que nous stockons dans notre variable Personne, mais elle est vide. Elle n'hérite d'aucune classe et elle ne définit aucun attribut ni méthode de classe.</a:t>
            </a:r>
          </a:p>
          <a:p>
            <a:endParaRPr lang="fr-FR" sz="1050" dirty="0"/>
          </a:p>
          <a:p>
            <a:r>
              <a:rPr lang="fr-FR" sz="1050" dirty="0"/>
              <a:t>Nous allons essayer de créer deux méthodes pour notre classe :</a:t>
            </a:r>
          </a:p>
          <a:p>
            <a:endParaRPr lang="fr-FR" sz="1050" dirty="0"/>
          </a:p>
          <a:p>
            <a:r>
              <a:rPr lang="fr-FR" sz="1050" dirty="0"/>
              <a:t>    un constructeur__init__;</a:t>
            </a:r>
          </a:p>
          <a:p>
            <a:endParaRPr lang="fr-FR" sz="1050" dirty="0"/>
          </a:p>
          <a:p>
            <a:r>
              <a:rPr lang="fr-FR" sz="1050" dirty="0"/>
              <a:t>    une méthode présenter affichant le prénom et le nom de la personne.</a:t>
            </a:r>
          </a:p>
          <a:p>
            <a:endParaRPr lang="fr-FR" sz="1050" dirty="0"/>
          </a:p>
          <a:p>
            <a:r>
              <a:rPr lang="fr-FR" sz="105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54657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dir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&lt;class '__main__.Personne'&gt;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['__class__', '__delattr__', '__dict__', '__dir__', '__doc__', '__eq__', '__format__', '__ge__', '__getattribute__', '__gt__', '__hash__', '__init__', '__init_subclass__', '__le__', '__lt__', '__module__', '__ne__', '__new__', '__reduce__', '__reduce_ex__', '__repr__', '__setattr__', '__sizeof__', '__str__', '__subclasshook__', '__weakref__']</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698229"/>
            <a:ext cx="9617414" cy="579318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"""La fonction qui jouera le rôle de constructeur pour notre classe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prend en paramètre, outre la personne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nom -- son nom</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prenom -- son prenom"""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prenom</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lieu_residence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"Lyon"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présentant la personne.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Elle affiche son prénom et son nom"""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prenom</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nom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Dictionnaire des méthodes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methodes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creer_personne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"presenter"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presenter_personne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Création dynamique de la classe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Personne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type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"Personne"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methodes</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eaLnBrk="0" fontAlgn="base" hangingPunct="0">
              <a:spcBef>
                <a:spcPct val="0"/>
              </a:spcBef>
              <a:spcAft>
                <a:spcPct val="0"/>
              </a:spcAft>
            </a:pPr>
            <a:r>
              <a:rPr kumimoji="0" lang="fr-FR" altLang="fr-FR" sz="1050" b="0" i="1" u="none" strike="noStrike" cap="none" normalizeH="0" baseline="0" dirty="0">
                <a:ln>
                  <a:noFill/>
                </a:ln>
                <a:solidFill>
                  <a:srgbClr val="717CB4"/>
                </a:solidFill>
                <a:effectLst/>
                <a:latin typeface="JetBrains Mono"/>
              </a:rPr>
              <a:t># Création dynamique de la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Personne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CEE3"/>
                </a:solidFill>
                <a:effectLst/>
                <a:latin typeface="JetBrains Mono"/>
              </a:rPr>
              <a:t>methodes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Personne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"Doe"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age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john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presenter</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Doe</a:t>
            </a:r>
          </a:p>
          <a:p>
            <a:pPr eaLnBrk="0" fontAlgn="base" hangingPunct="0">
              <a:spcBef>
                <a:spcPct val="0"/>
              </a:spcBef>
              <a:spcAft>
                <a:spcPct val="0"/>
              </a:spcAft>
            </a:pPr>
            <a:r>
              <a:rPr lang="fr-FR" altLang="fr-FR" sz="1050" dirty="0">
                <a:solidFill>
                  <a:srgbClr val="89DDFF"/>
                </a:solidFill>
                <a:latin typeface="JetBrains Mono"/>
              </a:rPr>
              <a:t>&gt;&gt;&gt; John</a:t>
            </a:r>
          </a:p>
          <a:p>
            <a:pPr eaLnBrk="0" fontAlgn="base" hangingPunct="0">
              <a:spcBef>
                <a:spcPct val="0"/>
              </a:spcBef>
              <a:spcAft>
                <a:spcPct val="0"/>
              </a:spcAft>
            </a:pPr>
            <a:r>
              <a:rPr lang="fr-FR" altLang="fr-FR" sz="1050" dirty="0">
                <a:solidFill>
                  <a:srgbClr val="89DDFF"/>
                </a:solidFill>
                <a:latin typeface="JetBrains Mono"/>
              </a:rPr>
              <a:t>&gt;&gt;&gt; 21</a:t>
            </a:r>
          </a:p>
          <a:p>
            <a:pPr eaLnBrk="0" fontAlgn="base" hangingPunct="0">
              <a:spcBef>
                <a:spcPct val="0"/>
              </a:spcBef>
              <a:spcAft>
                <a:spcPct val="0"/>
              </a:spcAft>
            </a:pPr>
            <a:r>
              <a:rPr lang="fr-FR" altLang="fr-FR" sz="1050" dirty="0">
                <a:solidFill>
                  <a:srgbClr val="89DDFF"/>
                </a:solidFill>
                <a:latin typeface="JetBrains Mono"/>
              </a:rPr>
              <a:t>&gt;&gt;&gt; John Doe</a:t>
            </a:r>
          </a:p>
          <a:p>
            <a:endParaRPr lang="fr-FR" sz="1000" dirty="0">
              <a:solidFill>
                <a:schemeClr val="bg1"/>
              </a:solidFill>
            </a:endParaRP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3670236"/>
          </a:xfrm>
          <a:prstGeom prst="rect">
            <a:avLst/>
          </a:prstGeom>
          <a:noFill/>
        </p:spPr>
        <p:txBody>
          <a:bodyPr wrap="square" rtlCol="0">
            <a:spAutoFit/>
          </a:bodyPr>
          <a:lstStyle/>
          <a:p>
            <a:r>
              <a:rPr lang="fr-FR" sz="1050" dirty="0"/>
              <a:t>Je ne vous le cache pas, c'est une fonctionnalité que vous utiliserez sans doute assez rarement. Mais cette explication était à propos quand on s'intéresse aux métaclasses.</a:t>
            </a:r>
          </a:p>
          <a:p>
            <a:endParaRPr lang="fr-FR" sz="1050" dirty="0"/>
          </a:p>
          <a:p>
            <a:r>
              <a:rPr lang="fr-FR" sz="1050" dirty="0"/>
              <a:t>Pour l'heure, décomposons notre code :</a:t>
            </a:r>
          </a:p>
          <a:p>
            <a:pPr marL="228600" indent="-72000">
              <a:buFont typeface="+mj-lt"/>
              <a:buAutoNum type="arabicPeriod"/>
            </a:pPr>
            <a:r>
              <a:rPr lang="fr-FR" sz="1050" dirty="0"/>
              <a:t>    On commence par créer deux fonctions, creer_personne et presenter_personne. Elles sont amenées à devenir les méthodes __init__ et présenter de notre future classe. Étant de futures méthodes d'instance, elles doivent prendre en premier paramètre l'objet manipulé.</a:t>
            </a:r>
          </a:p>
          <a:p>
            <a:pPr marL="228600" indent="-72000">
              <a:buFont typeface="+mj-lt"/>
              <a:buAutoNum type="arabicPeriod"/>
            </a:pPr>
            <a:r>
              <a:rPr lang="fr-FR" sz="1050" dirty="0"/>
              <a:t>    On place ces deux fonctions dans un dictionnaire. En clé se trouve le nom de la future méthode et en valeur, la fonction correspondante.</a:t>
            </a:r>
          </a:p>
          <a:p>
            <a:pPr marL="228600" indent="-72000">
              <a:buFont typeface="+mj-lt"/>
              <a:buAutoNum type="arabicPeriod"/>
            </a:pPr>
            <a:r>
              <a:rPr lang="fr-FR" sz="1050" dirty="0"/>
              <a:t>    Enfin, on fait appel à type en lui passant, en troisième paramètre, le dictionnaire que l'on vient de constituer.</a:t>
            </a:r>
          </a:p>
          <a:p>
            <a:endParaRPr lang="fr-FR" sz="1050" dirty="0"/>
          </a:p>
          <a:p>
            <a:r>
              <a:rPr lang="fr-FR" sz="1050" dirty="0"/>
              <a:t>Si vous essayez de mettre des attributs dans ce dictionnaire passé à </a:t>
            </a:r>
            <a:r>
              <a:rPr lang="fr-FR" sz="1050" i="1" dirty="0"/>
              <a:t>type</a:t>
            </a:r>
            <a:r>
              <a:rPr lang="fr-FR" sz="1050" dirty="0"/>
              <a:t>, vous devez être conscients du fait qu'il s'agira d'attributs de classe, pas d'attributs d'instance.</a:t>
            </a:r>
          </a:p>
          <a:p>
            <a:endParaRPr lang="fr-FR" sz="1050" b="1" dirty="0"/>
          </a:p>
          <a:p>
            <a:r>
              <a:rPr lang="fr-FR" sz="1050" b="1" dirty="0"/>
              <a:t>Définition d'une métaclasse</a:t>
            </a:r>
          </a:p>
          <a:p>
            <a:endParaRPr lang="fr-FR" sz="1050" dirty="0"/>
          </a:p>
          <a:p>
            <a:r>
              <a:rPr lang="fr-FR" sz="1050" dirty="0"/>
              <a:t>Nous avons vu que </a:t>
            </a:r>
            <a:r>
              <a:rPr lang="fr-FR" sz="1050" i="1" dirty="0"/>
              <a:t>type</a:t>
            </a:r>
            <a:r>
              <a:rPr lang="fr-FR" sz="1050" dirty="0"/>
              <a:t> est la métaclasse de toutes les classes par défaut. Cependant, une classe peut posséder une autre métaclasse que </a:t>
            </a:r>
            <a:r>
              <a:rPr lang="fr-FR" sz="1050" i="1" dirty="0"/>
              <a:t>type</a:t>
            </a:r>
            <a:r>
              <a:rPr lang="fr-FR" sz="1050" dirty="0"/>
              <a:t>.</a:t>
            </a:r>
          </a:p>
          <a:p>
            <a:endParaRPr lang="fr-FR" sz="1050" dirty="0"/>
          </a:p>
          <a:p>
            <a:r>
              <a:rPr lang="fr-FR" sz="1050" dirty="0"/>
              <a:t>Construire une métaclasse se fait de la même façon que construire une classe. Les métaclasses héritent de </a:t>
            </a:r>
            <a:r>
              <a:rPr lang="fr-FR" sz="1050" i="1" dirty="0"/>
              <a:t>type</a:t>
            </a:r>
            <a:r>
              <a:rPr lang="fr-FR" sz="1050" dirty="0"/>
              <a:t>. Nous allons retrouver la structure de base des classes que nous avons vues auparavant.</a:t>
            </a:r>
          </a:p>
          <a:p>
            <a:endParaRPr lang="fr-FR" sz="1050" dirty="0"/>
          </a:p>
          <a:p>
            <a:r>
              <a:rPr lang="fr-FR" sz="1050" dirty="0"/>
              <a:t>Nous allons notamment nous intéresser à deux méthodes que nous avons utilisées dans nos définitions de classes :</a:t>
            </a:r>
          </a:p>
          <a:p>
            <a:endParaRPr lang="fr-FR" sz="1050" dirty="0"/>
          </a:p>
          <a:p>
            <a:pPr marL="171450" indent="-72000">
              <a:buFont typeface="Arial" panose="020B0604020202020204" pitchFamily="34" charset="0"/>
              <a:buChar char="•"/>
            </a:pPr>
            <a:r>
              <a:rPr lang="fr-FR" sz="1050" dirty="0"/>
              <a:t>    la méthode </a:t>
            </a:r>
            <a:r>
              <a:rPr lang="fr-FR" sz="1050" i="1" dirty="0"/>
              <a:t>__new__</a:t>
            </a:r>
            <a:r>
              <a:rPr lang="fr-FR" sz="1050" dirty="0"/>
              <a:t>, appelée pour créer une classe ;</a:t>
            </a:r>
          </a:p>
          <a:p>
            <a:pPr marL="171450" indent="-72000">
              <a:buFont typeface="Arial" panose="020B0604020202020204" pitchFamily="34" charset="0"/>
              <a:buChar char="•"/>
            </a:pPr>
            <a:r>
              <a:rPr lang="fr-FR" sz="1050" dirty="0"/>
              <a:t>    la méthode __init__,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215991"/>
          </a:xfrm>
          <a:prstGeom prst="rect">
            <a:avLst/>
          </a:prstGeom>
          <a:noFill/>
        </p:spPr>
        <p:txBody>
          <a:bodyPr wrap="square" rtlCol="0">
            <a:spAutoFit/>
          </a:bodyPr>
          <a:lstStyle/>
          <a:p>
            <a:endParaRPr lang="fr-FR" sz="1200" dirty="0"/>
          </a:p>
          <a:p>
            <a:r>
              <a:rPr lang="fr-FR" sz="1050" b="1" dirty="0"/>
              <a:t>La méthode__new__</a:t>
            </a:r>
          </a:p>
          <a:p>
            <a:endParaRPr lang="fr-FR" sz="1050" dirty="0"/>
          </a:p>
          <a:p>
            <a:r>
              <a:rPr lang="fr-FR" sz="1050" dirty="0"/>
              <a:t>Elle prend quatre paramètres :</a:t>
            </a:r>
          </a:p>
          <a:p>
            <a:endParaRPr lang="fr-FR" sz="1050" dirty="0"/>
          </a:p>
          <a:p>
            <a:pPr marL="171450" indent="-171450">
              <a:buFont typeface="Arial" panose="020B0604020202020204" pitchFamily="34" charset="0"/>
              <a:buChar char="•"/>
            </a:pPr>
            <a:r>
              <a:rPr lang="fr-FR" sz="1050" dirty="0"/>
              <a:t>    la métaclasse servant de base à la création de notre nouvelle classe ;</a:t>
            </a:r>
          </a:p>
          <a:p>
            <a:pPr marL="171450" indent="-171450">
              <a:buFont typeface="Arial" panose="020B0604020202020204" pitchFamily="34" charset="0"/>
              <a:buChar char="•"/>
            </a:pPr>
            <a:r>
              <a:rPr lang="fr-FR" sz="1050" dirty="0"/>
              <a:t>    le nom de notre nouvelle classe ;</a:t>
            </a:r>
          </a:p>
          <a:p>
            <a:pPr marL="171450" indent="-171450">
              <a:buFont typeface="Arial" panose="020B0604020202020204" pitchFamily="34" charset="0"/>
              <a:buChar char="•"/>
            </a:pPr>
            <a:r>
              <a:rPr lang="fr-FR" sz="1050" dirty="0"/>
              <a:t>    un </a:t>
            </a:r>
            <a:r>
              <a:rPr lang="fr-FR" sz="1050" b="1" dirty="0"/>
              <a:t>tuple</a:t>
            </a:r>
            <a:r>
              <a:rPr lang="fr-FR" sz="1050" dirty="0"/>
              <a:t> contenant les classes dont héritent notre classe à créer ;</a:t>
            </a:r>
          </a:p>
          <a:p>
            <a:pPr marL="171450" indent="-171450">
              <a:buFont typeface="Arial" panose="020B0604020202020204" pitchFamily="34" charset="0"/>
              <a:buChar char="•"/>
            </a:pPr>
            <a:r>
              <a:rPr lang="fr-FR" sz="1050" dirty="0"/>
              <a:t>    le dictionnaire des attributs et méthodes de la classe à créer.</a:t>
            </a:r>
          </a:p>
          <a:p>
            <a:endParaRPr lang="fr-FR" sz="1050" dirty="0"/>
          </a:p>
          <a:p>
            <a:r>
              <a:rPr lang="fr-FR" sz="1050" dirty="0"/>
              <a:t>Les trois derniers paramètres, vous devriez les reconnaître : ce sont les mêmes que ceux passés à </a:t>
            </a:r>
            <a:r>
              <a:rPr lang="fr-FR" sz="1050" i="1" dirty="0"/>
              <a:t>type</a:t>
            </a:r>
            <a:r>
              <a:rPr lang="fr-FR" sz="1050" dirty="0"/>
              <a:t>.</a:t>
            </a:r>
          </a:p>
          <a:p>
            <a:endParaRPr lang="fr-FR" sz="1050" dirty="0"/>
          </a:p>
          <a:p>
            <a:r>
              <a:rPr lang="fr-FR" sz="1050" dirty="0"/>
              <a:t>Voici une méthode </a:t>
            </a:r>
            <a:r>
              <a:rPr lang="fr-FR" sz="1050" i="1" dirty="0"/>
              <a:t>__new__ </a:t>
            </a:r>
            <a:r>
              <a:rPr lang="fr-FR" sz="105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8499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MaMetaClasse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"""Exemple d'une métaclasse."""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"""Création de notre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crée la classe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__new__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metacls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53916"/>
          </a:xfrm>
          <a:prstGeom prst="rect">
            <a:avLst/>
          </a:prstGeom>
          <a:noFill/>
        </p:spPr>
        <p:txBody>
          <a:bodyPr wrap="square" rtlCol="0">
            <a:spAutoFit/>
          </a:bodyPr>
          <a:lstStyle/>
          <a:p>
            <a:r>
              <a:rPr lang="fr-FR" sz="105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MaClasse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MaMetaClasse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53916"/>
          </a:xfrm>
          <a:prstGeom prst="rect">
            <a:avLst/>
          </a:prstGeom>
          <a:noFill/>
        </p:spPr>
        <p:txBody>
          <a:bodyPr wrap="square" rtlCol="0">
            <a:spAutoFit/>
          </a:bodyPr>
          <a:lstStyle/>
          <a:p>
            <a:r>
              <a:rPr lang="fr-FR" sz="105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53916"/>
          </a:xfrm>
          <a:prstGeom prst="rect">
            <a:avLst/>
          </a:prstGeom>
          <a:solidFill>
            <a:schemeClr val="tx1"/>
          </a:solidFill>
        </p:spPr>
        <p:txBody>
          <a:bodyPr wrap="square" rtlCol="0">
            <a:spAutoFit/>
          </a:bodyPr>
          <a:lstStyle/>
          <a:p>
            <a:pPr eaLnBrk="0" fontAlgn="base" hangingPunct="0">
              <a:spcBef>
                <a:spcPct val="0"/>
              </a:spcBef>
              <a:spcAft>
                <a:spcPct val="0"/>
              </a:spcAft>
            </a:pPr>
            <a:r>
              <a:rPr lang="fr-FR" sz="1050" dirty="0">
                <a:solidFill>
                  <a:srgbClr val="89DDFF"/>
                </a:solidFill>
                <a:latin typeface="JetBrains Mono"/>
              </a:rPr>
              <a:t>&gt;&gt;&gt; 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162404"/>
          </a:xfrm>
          <a:prstGeom prst="rect">
            <a:avLst/>
          </a:prstGeom>
          <a:noFill/>
        </p:spPr>
        <p:txBody>
          <a:bodyPr wrap="square" rtlCol="0">
            <a:spAutoFit/>
          </a:bodyPr>
          <a:lstStyle/>
          <a:p>
            <a:r>
              <a:rPr lang="fr-FR" sz="1050" dirty="0"/>
              <a:t>La méthode__init__</a:t>
            </a:r>
          </a:p>
          <a:p>
            <a:endParaRPr lang="fr-FR" sz="1050" dirty="0"/>
          </a:p>
          <a:p>
            <a:r>
              <a:rPr lang="fr-FR" sz="1050" dirty="0"/>
              <a:t>Le constructeur d'une métaclasse prend les mêmes paramètres que __new__, sauf le premier, qui n'est plus la métaclasse servant de modèle mais la classe que l'on vient de créer.</a:t>
            </a:r>
          </a:p>
          <a:p>
            <a:endParaRPr lang="fr-FR" sz="1050" dirty="0"/>
          </a:p>
          <a:p>
            <a:r>
              <a:rPr lang="fr-FR" sz="1050" dirty="0"/>
              <a:t>Les trois paramètres suivants restent les mêmes : le nom, le tuple des classes-mères et le dictionnaire des attributs et méthodes de classe.</a:t>
            </a:r>
          </a:p>
          <a:p>
            <a:endParaRPr lang="fr-FR" sz="1050" dirty="0"/>
          </a:p>
          <a:p>
            <a:r>
              <a:rPr lang="fr-FR" sz="1050" dirty="0"/>
              <a:t>Il n'y a rien de très compliqué dans le procédé, l'exemple ci-dessus peut être repris en le modifiant quelque peu pour qu'il s'adapte à la méthode__init__.</a:t>
            </a:r>
          </a:p>
          <a:p>
            <a:endParaRPr lang="fr-FR" sz="1050" dirty="0"/>
          </a:p>
          <a:p>
            <a:r>
              <a:rPr lang="fr-FR" sz="1050" dirty="0"/>
              <a:t>Maintenant, voyons concrètement à quoi cela peut servir.</a:t>
            </a:r>
          </a:p>
          <a:p>
            <a:r>
              <a:rPr lang="fr-FR" sz="1050" dirty="0"/>
              <a:t>Les métaclasses en action</a:t>
            </a:r>
          </a:p>
          <a:p>
            <a:endParaRPr lang="fr-FR" sz="1050" dirty="0"/>
          </a:p>
          <a:p>
            <a:r>
              <a:rPr lang="fr-FR" sz="105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050" dirty="0"/>
          </a:p>
          <a:p>
            <a:r>
              <a:rPr lang="fr-FR" sz="1050" dirty="0"/>
              <a:t>Je vous propose quelque chose de plus simple. Il va de soi qu'il existe bien d'autres usages, dont certains complexes, des métaclasses.</a:t>
            </a:r>
          </a:p>
          <a:p>
            <a:endParaRPr lang="fr-FR" sz="1050" dirty="0"/>
          </a:p>
          <a:p>
            <a:r>
              <a:rPr lang="fr-FR" sz="1050" dirty="0"/>
              <a:t>Nous allons essayer de garder nos classes créées dans un dictionnaire prenant comme clé le nom de la classe et comme valeur la classe elle-même.</a:t>
            </a:r>
          </a:p>
          <a:p>
            <a:endParaRPr lang="fr-FR" sz="105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8" y="2109472"/>
            <a:ext cx="9686923"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Widget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Bouton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CaseACocher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Menu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Cadre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384995"/>
          </a:xfrm>
          <a:prstGeom prst="rect">
            <a:avLst/>
          </a:prstGeom>
          <a:noFill/>
        </p:spPr>
        <p:txBody>
          <a:bodyPr wrap="square" rtlCol="0">
            <a:spAutoFit/>
          </a:bodyPr>
          <a:lstStyle/>
          <a:p>
            <a:r>
              <a:rPr lang="fr-FR" sz="105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050" dirty="0"/>
          </a:p>
          <a:p>
            <a:r>
              <a:rPr lang="fr-FR" sz="1050" dirty="0"/>
              <a:t>Par exemple, la classe mère de tous nos widgets s'appellera Widget. De cette classe hériteront les classes Bouton, CaseACocher, Menu, Cadre, etc. L'utilisateur de la bibliothèque pourra par ailleurs en dériver ses propres classes.</a:t>
            </a:r>
          </a:p>
          <a:p>
            <a:endParaRPr lang="fr-FR" sz="1050" dirty="0"/>
          </a:p>
          <a:p>
            <a:r>
              <a:rPr lang="fr-FR" sz="105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381931"/>
            <a:ext cx="10534644" cy="738664"/>
          </a:xfrm>
          <a:prstGeom prst="rect">
            <a:avLst/>
          </a:prstGeom>
          <a:noFill/>
        </p:spPr>
        <p:txBody>
          <a:bodyPr wrap="square" rtlCol="0">
            <a:spAutoFit/>
          </a:bodyPr>
          <a:lstStyle/>
          <a:p>
            <a:r>
              <a:rPr lang="fr-FR" sz="1050" dirty="0"/>
              <a:t>Ce dictionnaire pourrait être rempli manuellement à chaque fois qu'on crée une classe héritant de Widget mais avouez que ce ne serait pas très pratique.</a:t>
            </a:r>
          </a:p>
          <a:p>
            <a:endParaRPr lang="fr-FR" sz="1050" dirty="0"/>
          </a:p>
          <a:p>
            <a:r>
              <a:rPr lang="fr-FR" sz="105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7" y="4201767"/>
            <a:ext cx="9686923"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trace_classes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Notre dictionnaire vide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MetaWidget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"""Notre métaclasse pour nos Widgets.</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hérite de type, puisque c'est une métaclasse.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Elle va écrire dans le dictionnaire trace_classes à chaque fois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qu'une classe sera créée, utilisant cette métaclasse naturellement."""</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1"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"""Constructeur de notre métaclasse, appelé quand on crée une classe."""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__init__</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bases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dict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trace_classes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FF5370"/>
                </a:solidFill>
                <a:effectLst/>
                <a:latin typeface="JetBrains Mono"/>
              </a:rPr>
              <a:t>cls</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Widget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metaclass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MetaWidget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"""Classe mère de tous nos widgets."""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53916"/>
          </a:xfrm>
          <a:prstGeom prst="rect">
            <a:avLst/>
          </a:prstGeom>
          <a:noFill/>
        </p:spPr>
        <p:txBody>
          <a:bodyPr wrap="square" rtlCol="0">
            <a:spAutoFit/>
          </a:bodyPr>
          <a:lstStyle/>
          <a:p>
            <a:r>
              <a:rPr lang="fr-FR" sz="105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53916"/>
          </a:xfrm>
          <a:prstGeom prst="rect">
            <a:avLst/>
          </a:prstGeom>
          <a:noFill/>
        </p:spPr>
        <p:txBody>
          <a:bodyPr wrap="square" rtlCol="0">
            <a:spAutoFit/>
          </a:bodyPr>
          <a:lstStyle/>
          <a:p>
            <a:r>
              <a:rPr lang="fr-FR" sz="105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8" y="2374515"/>
            <a:ext cx="9686923" cy="407804"/>
          </a:xfrm>
          <a:prstGeom prst="rect">
            <a:avLst/>
          </a:prstGeom>
          <a:solidFill>
            <a:schemeClr val="tx1"/>
          </a:solidFill>
        </p:spPr>
        <p:txBody>
          <a:bodyPr wrap="square" rtlCol="0">
            <a:spAutoFit/>
          </a:bodyPr>
          <a:lstStyle/>
          <a:p>
            <a:r>
              <a:rPr lang="en-US" sz="1000" dirty="0">
                <a:solidFill>
                  <a:schemeClr val="bg1"/>
                </a:solidFill>
              </a:rPr>
              <a:t>trace_classes</a:t>
            </a:r>
          </a:p>
          <a:p>
            <a:r>
              <a:rPr lang="en-US" sz="1050" dirty="0">
                <a:solidFill>
                  <a:srgbClr val="89DDFF"/>
                </a:solidFill>
                <a:latin typeface="JetBrains Mono"/>
              </a:rPr>
              <a:t>&gt;&gt;&gt; {'Widget': &lt;class '__</a:t>
            </a:r>
            <a:r>
              <a:rPr lang="en-US" sz="1050" dirty="0" err="1">
                <a:solidFill>
                  <a:srgbClr val="89DDFF"/>
                </a:solidFill>
                <a:latin typeface="JetBrains Mono"/>
              </a:rPr>
              <a:t>main__.Widget</a:t>
            </a:r>
            <a:r>
              <a:rPr lang="en-US" sz="1050" dirty="0">
                <a:solidFill>
                  <a:srgbClr val="89DDFF"/>
                </a:solidFill>
                <a:latin typeface="JetBrains Mono"/>
              </a:rPr>
              <a: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53916"/>
          </a:xfrm>
          <a:prstGeom prst="rect">
            <a:avLst/>
          </a:prstGeom>
          <a:noFill/>
        </p:spPr>
        <p:txBody>
          <a:bodyPr wrap="square" rtlCol="0">
            <a:spAutoFit/>
          </a:bodyPr>
          <a:lstStyle/>
          <a:p>
            <a:r>
              <a:rPr lang="fr-FR" sz="105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546577"/>
          </a:xfrm>
          <a:prstGeom prst="rect">
            <a:avLst/>
          </a:prstGeom>
          <a:noFill/>
        </p:spPr>
        <p:txBody>
          <a:bodyPr wrap="square" rtlCol="0">
            <a:spAutoFit/>
          </a:bodyPr>
          <a:lstStyle/>
          <a:p>
            <a:r>
              <a:rPr lang="fr-FR" sz="105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050" dirty="0"/>
          </a:p>
          <a:p>
            <a:r>
              <a:rPr lang="fr-FR" sz="1050" dirty="0"/>
              <a:t>Vous pouvez étoffer cet exemple, faire en sorte que l'aide de la classe soit également conservée, ou qu'une exception soit levée si une classe du même nom existe déjà dans le dictionnaire.</a:t>
            </a:r>
          </a:p>
          <a:p>
            <a:endParaRPr lang="fr-FR" sz="1050" dirty="0"/>
          </a:p>
          <a:p>
            <a:r>
              <a:rPr lang="fr-FR" sz="1050" b="1" dirty="0"/>
              <a:t>Pour conclure</a:t>
            </a:r>
          </a:p>
          <a:p>
            <a:endParaRPr lang="fr-FR" sz="1050" dirty="0"/>
          </a:p>
          <a:p>
            <a:r>
              <a:rPr lang="fr-FR" sz="105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1009397" y="1201377"/>
            <a:ext cx="10534644" cy="2839239"/>
          </a:xfrm>
          <a:prstGeom prst="rect">
            <a:avLst/>
          </a:prstGeom>
          <a:noFill/>
        </p:spPr>
        <p:txBody>
          <a:bodyPr wrap="square" rtlCol="0">
            <a:spAutoFit/>
          </a:bodyPr>
          <a:lstStyle/>
          <a:p>
            <a:r>
              <a:rPr lang="fr-FR" sz="1050" b="1" dirty="0"/>
              <a:t>En résumé</a:t>
            </a:r>
          </a:p>
          <a:p>
            <a:endParaRPr lang="fr-FR" sz="1050" dirty="0"/>
          </a:p>
          <a:p>
            <a:r>
              <a:rPr lang="fr-FR" sz="1050" dirty="0"/>
              <a:t>    Le processus d'instanciation d'un objet est assuré par deux méthodes, </a:t>
            </a:r>
            <a:r>
              <a:rPr lang="fr-FR" sz="1050" i="1" dirty="0"/>
              <a:t>__new__ </a:t>
            </a:r>
            <a:r>
              <a:rPr lang="fr-FR" sz="1050" dirty="0"/>
              <a:t>et </a:t>
            </a:r>
            <a:r>
              <a:rPr lang="fr-FR" sz="1050" i="1" dirty="0"/>
              <a:t>__init__</a:t>
            </a:r>
            <a:r>
              <a:rPr lang="fr-FR" sz="1050" dirty="0"/>
              <a:t>.</a:t>
            </a:r>
          </a:p>
          <a:p>
            <a:endParaRPr lang="fr-FR" sz="1050" dirty="0"/>
          </a:p>
          <a:p>
            <a:r>
              <a:rPr lang="fr-FR" sz="1050" dirty="0"/>
              <a:t>    __new__ est chargée de la création de l'objet et prend en premier paramètre sa classe.</a:t>
            </a:r>
          </a:p>
          <a:p>
            <a:endParaRPr lang="fr-FR" sz="1050" dirty="0"/>
          </a:p>
          <a:p>
            <a:r>
              <a:rPr lang="fr-FR" sz="1050" dirty="0"/>
              <a:t>    </a:t>
            </a:r>
            <a:r>
              <a:rPr lang="fr-FR" sz="1050" i="1" dirty="0"/>
              <a:t>__init__ </a:t>
            </a:r>
            <a:r>
              <a:rPr lang="fr-FR" sz="1050" dirty="0"/>
              <a:t>est chargée de l'initialisation des attributs de l'objet et prend en premier paramètre l'objet précédemment créé par </a:t>
            </a:r>
            <a:r>
              <a:rPr lang="fr-FR" sz="1050" i="1" dirty="0"/>
              <a:t>__new__</a:t>
            </a:r>
            <a:r>
              <a:rPr lang="fr-FR" sz="1050" dirty="0"/>
              <a:t>.</a:t>
            </a:r>
          </a:p>
          <a:p>
            <a:endParaRPr lang="fr-FR" sz="1050" dirty="0"/>
          </a:p>
          <a:p>
            <a:r>
              <a:rPr lang="fr-FR" sz="1050" dirty="0"/>
              <a:t>    Les classes étant des objets, elles sont toutes modelées sur une classe appelée </a:t>
            </a:r>
            <a:r>
              <a:rPr lang="fr-FR" sz="1050" b="1" dirty="0"/>
              <a:t>métaclasse</a:t>
            </a:r>
            <a:r>
              <a:rPr lang="fr-FR" sz="1050" dirty="0"/>
              <a:t>.</a:t>
            </a:r>
          </a:p>
          <a:p>
            <a:endParaRPr lang="fr-FR" sz="1050" dirty="0"/>
          </a:p>
          <a:p>
            <a:r>
              <a:rPr lang="fr-FR" sz="1050" dirty="0"/>
              <a:t>    À moins d'être explicitement modifiée, la métaclasse de toutes les classes est </a:t>
            </a:r>
            <a:r>
              <a:rPr lang="fr-FR" sz="1050" i="1" dirty="0"/>
              <a:t>type</a:t>
            </a:r>
            <a:r>
              <a:rPr lang="fr-FR" sz="1050" dirty="0"/>
              <a:t>.</a:t>
            </a:r>
          </a:p>
          <a:p>
            <a:endParaRPr lang="fr-FR" sz="1050" dirty="0"/>
          </a:p>
          <a:p>
            <a:r>
              <a:rPr lang="fr-FR" sz="1050" dirty="0"/>
              <a:t>    On peut utiliser </a:t>
            </a:r>
            <a:r>
              <a:rPr lang="fr-FR" sz="1050" i="1" dirty="0"/>
              <a:t>type</a:t>
            </a:r>
            <a:r>
              <a:rPr lang="fr-FR" sz="1050" dirty="0"/>
              <a:t> pour créer des classes dynamiquement.</a:t>
            </a:r>
          </a:p>
          <a:p>
            <a:endParaRPr lang="fr-FR" sz="1050" dirty="0"/>
          </a:p>
          <a:p>
            <a:r>
              <a:rPr lang="fr-FR" sz="1050" dirty="0"/>
              <a:t>    On peut faire hériter une classe de </a:t>
            </a:r>
            <a:r>
              <a:rPr lang="fr-FR" sz="1050" i="1" dirty="0"/>
              <a:t>type</a:t>
            </a:r>
            <a:r>
              <a:rPr lang="fr-FR" sz="1050" dirty="0"/>
              <a:t> pour créer une nouvelle métaclasse.</a:t>
            </a:r>
          </a:p>
          <a:p>
            <a:endParaRPr lang="fr-FR" sz="1050" dirty="0"/>
          </a:p>
          <a:p>
            <a:r>
              <a:rPr lang="fr-FR" sz="1050" dirty="0"/>
              <a:t>    Dans le corps d'une classe, pour spécifier sa métaclasse, on exploite la syntaxe suivante :class MaClasse(</a:t>
            </a:r>
            <a:r>
              <a:rPr lang="fr-FR" sz="1050" i="1" dirty="0"/>
              <a:t>metaclass=NomDeLaMetaClasse</a:t>
            </a:r>
            <a:r>
              <a:rPr lang="fr-FR" sz="105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5609228"/>
          </a:xfrm>
          <a:prstGeom prst="rect">
            <a:avLst/>
          </a:prstGeom>
          <a:noFill/>
        </p:spPr>
        <p:txBody>
          <a:bodyPr wrap="square" rtlCol="0">
            <a:spAutoFit/>
          </a:bodyPr>
          <a:lstStyle/>
          <a:p>
            <a:r>
              <a:rPr lang="fr-FR" sz="1050" dirty="0"/>
              <a:t>Pour s’entrainer aux expressions régulières: </a:t>
            </a:r>
            <a:r>
              <a:rPr lang="fr-FR" sz="1050" dirty="0">
                <a:hlinkClick r:id="rId2"/>
              </a:rPr>
              <a:t>https://regexr.com/</a:t>
            </a:r>
            <a:endParaRPr lang="fr-FR" sz="1050" dirty="0"/>
          </a:p>
          <a:p>
            <a:endParaRPr lang="fr-FR" sz="1050" dirty="0"/>
          </a:p>
          <a:p>
            <a:r>
              <a:rPr lang="fr-FR" sz="1050" dirty="0"/>
              <a:t>Dans ce chapitre, je vais m'attarder sur les expressions régulières et sur le module </a:t>
            </a:r>
            <a:r>
              <a:rPr lang="fr-FR" sz="1050" i="1" dirty="0"/>
              <a:t>re</a:t>
            </a:r>
            <a:r>
              <a:rPr lang="fr-FR" sz="1050" dirty="0"/>
              <a:t> qui permet de les manipuler. En quelques mots, sachez que les expressions régulières permettent de réaliser très rapidement et facilement des recherches sur des chaînes de caractères.</a:t>
            </a:r>
          </a:p>
          <a:p>
            <a:endParaRPr lang="fr-FR" sz="1050" dirty="0"/>
          </a:p>
          <a:p>
            <a:r>
              <a:rPr lang="fr-FR" sz="1050" dirty="0"/>
              <a:t>Il existe, naturellement, bien d'autres modules permettant de manipuler du texte. C'est toutefois sur celui-ci que je vais m'attarder aujourd'hui, tout en vous donnant les moyens d'aller plus loin si vous le désirez.</a:t>
            </a:r>
          </a:p>
          <a:p>
            <a:endParaRPr lang="fr-FR" sz="1050" dirty="0"/>
          </a:p>
          <a:p>
            <a:r>
              <a:rPr lang="fr-FR" sz="1050" b="1" dirty="0"/>
              <a:t>Que sont les expressions régulières ?</a:t>
            </a:r>
          </a:p>
          <a:p>
            <a:endParaRPr lang="fr-FR" sz="1050" dirty="0"/>
          </a:p>
          <a:p>
            <a:r>
              <a:rPr lang="fr-FR" sz="1050" dirty="0"/>
              <a:t>Les </a:t>
            </a:r>
            <a:r>
              <a:rPr lang="fr-FR" sz="1050" b="1" dirty="0"/>
              <a:t>expressions régulières </a:t>
            </a:r>
            <a:r>
              <a:rPr lang="fr-FR" sz="1050" dirty="0"/>
              <a:t>sont un puissant moyen de rechercher et d'isoler des expressions d'une chaîne de caractères.</a:t>
            </a:r>
          </a:p>
          <a:p>
            <a:endParaRPr lang="fr-FR" sz="1050" dirty="0"/>
          </a:p>
          <a:p>
            <a:r>
              <a:rPr lang="fr-FR" sz="105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050" dirty="0"/>
          </a:p>
          <a:p>
            <a:r>
              <a:rPr lang="fr-FR" sz="105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050" dirty="0"/>
          </a:p>
          <a:p>
            <a:r>
              <a:rPr lang="fr-FR" sz="105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050" b="1" dirty="0"/>
          </a:p>
          <a:p>
            <a:r>
              <a:rPr lang="fr-FR" sz="1050" b="1" dirty="0"/>
              <a:t>Quelques éléments de syntaxe pour les expressions régulières</a:t>
            </a:r>
          </a:p>
          <a:p>
            <a:endParaRPr lang="fr-FR" sz="1050" dirty="0"/>
          </a:p>
          <a:p>
            <a:r>
              <a:rPr lang="fr-FR" sz="1050" dirty="0"/>
              <a:t>Si vous connaissez déjà les expressions régulières et leur syntaxe, vous pouvez passer directement à la section consacrée au module </a:t>
            </a:r>
            <a:r>
              <a:rPr lang="fr-FR" sz="1050" i="1" dirty="0"/>
              <a:t>re</a:t>
            </a:r>
            <a:r>
              <a:rPr lang="fr-FR" sz="105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050" b="1" dirty="0"/>
          </a:p>
          <a:p>
            <a:r>
              <a:rPr lang="fr-FR" sz="1050" b="1" dirty="0"/>
              <a:t>Concrètement, comment cela se présente-t-il ?</a:t>
            </a:r>
          </a:p>
          <a:p>
            <a:endParaRPr lang="fr-FR" sz="1050" dirty="0"/>
          </a:p>
          <a:p>
            <a:r>
              <a:rPr lang="fr-FR" sz="1050" dirty="0"/>
              <a:t>Le module </a:t>
            </a:r>
            <a:r>
              <a:rPr lang="fr-FR" sz="1050" i="1" dirty="0"/>
              <a:t>re</a:t>
            </a:r>
            <a:r>
              <a:rPr lang="fr-FR" sz="105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chat','chapeau','chatterton', 'chattttttttt'…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504</a:t>
            </a:fld>
            <a:endParaRPr lang="fr-FR" dirty="0"/>
          </a:p>
        </p:txBody>
      </p:sp>
      <p:pic>
        <p:nvPicPr>
          <p:cNvPr id="11" name="Image 10">
            <a:extLst>
              <a:ext uri="{FF2B5EF4-FFF2-40B4-BE49-F238E27FC236}">
                <a16:creationId xmlns:a16="http://schemas.microsoft.com/office/drawing/2014/main" id="{D949C1CE-B805-4303-8AA3-C6E103CC3E6D}"/>
              </a:ext>
            </a:extLst>
          </p:cNvPr>
          <p:cNvPicPr>
            <a:picLocks noChangeAspect="1"/>
          </p:cNvPicPr>
          <p:nvPr/>
        </p:nvPicPr>
        <p:blipFill>
          <a:blip r:embed="rId3"/>
          <a:stretch>
            <a:fillRect/>
          </a:stretch>
        </p:blipFill>
        <p:spPr>
          <a:xfrm>
            <a:off x="8281987" y="1828666"/>
            <a:ext cx="2566981" cy="4939821"/>
          </a:xfrm>
          <a:prstGeom prst="rect">
            <a:avLst/>
          </a:prstGeom>
        </p:spPr>
      </p:pic>
    </p:spTree>
    <p:extLst>
      <p:ext uri="{BB962C8B-B14F-4D97-AF65-F5344CB8AC3E}">
        <p14:creationId xmlns:p14="http://schemas.microsoft.com/office/powerpoint/2010/main" val="243377747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646331"/>
          </a:xfrm>
          <a:prstGeom prst="rect">
            <a:avLst/>
          </a:prstGeom>
          <a:noFill/>
        </p:spPr>
        <p:txBody>
          <a:bodyPr wrap="square" rtlCol="0">
            <a:spAutoFit/>
          </a:bodyPr>
          <a:lstStyle/>
          <a:p>
            <a:r>
              <a:rPr lang="fr-FR" sz="1200" dirty="0"/>
              <a:t>Le module </a:t>
            </a:r>
            <a:r>
              <a:rPr lang="fr-FR" sz="1200" b="1" dirty="0"/>
              <a:t>re</a:t>
            </a:r>
            <a:r>
              <a:rPr lang="fr-FR" sz="1200" dirty="0"/>
              <a:t> a été spécialement conçu pour travailler avec les expressions régulières (Regular Expressions). Il définit plusieurs fonctions utiles, que nous allons découvrir, ainsi que des objets propres pour modéliser des expressions.</a:t>
            </a:r>
          </a:p>
          <a:p>
            <a:endParaRPr lang="fr-FR" sz="1200" dirty="0"/>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505</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295278" y="1266885"/>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18" name="ZoneTexte 17">
            <a:extLst>
              <a:ext uri="{FF2B5EF4-FFF2-40B4-BE49-F238E27FC236}">
                <a16:creationId xmlns:a16="http://schemas.microsoft.com/office/drawing/2014/main" id="{E8471783-A1AF-4754-A21A-1ABA56FF3797}"/>
              </a:ext>
            </a:extLst>
          </p:cNvPr>
          <p:cNvSpPr txBox="1"/>
          <p:nvPr/>
        </p:nvSpPr>
        <p:spPr>
          <a:xfrm>
            <a:off x="295277" y="3797739"/>
            <a:ext cx="10534644" cy="461665"/>
          </a:xfrm>
          <a:prstGeom prst="rect">
            <a:avLst/>
          </a:prstGeom>
          <a:noFill/>
        </p:spPr>
        <p:txBody>
          <a:bodyPr wrap="square" rtlCol="0">
            <a:spAutoFit/>
          </a:bodyPr>
          <a:lstStyle/>
          <a:p>
            <a:r>
              <a:rPr lang="fr-FR" sz="1200" dirty="0"/>
              <a:t>A better way to do the same as above will be:</a:t>
            </a:r>
          </a:p>
          <a:p>
            <a:endParaRPr lang="fr-FR" sz="1200" dirty="0"/>
          </a:p>
        </p:txBody>
      </p:sp>
      <p:sp>
        <p:nvSpPr>
          <p:cNvPr id="19" name="ZoneTexte 18">
            <a:extLst>
              <a:ext uri="{FF2B5EF4-FFF2-40B4-BE49-F238E27FC236}">
                <a16:creationId xmlns:a16="http://schemas.microsoft.com/office/drawing/2014/main" id="{726A0700-E769-49B6-A261-81F985C9CB0B}"/>
              </a:ext>
            </a:extLst>
          </p:cNvPr>
          <p:cNvSpPr txBox="1"/>
          <p:nvPr/>
        </p:nvSpPr>
        <p:spPr>
          <a:xfrm>
            <a:off x="295277" y="4107549"/>
            <a:ext cx="354715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 </a:t>
            </a:r>
            <a:r>
              <a:rPr kumimoji="0" lang="fr-FR" altLang="fr-FR" sz="1000" b="0" i="0" u="none" strike="noStrike" cap="none" normalizeH="0" baseline="0" dirty="0">
                <a:ln>
                  <a:noFill/>
                </a:ln>
                <a:solidFill>
                  <a:srgbClr val="7030A0"/>
                </a:solidFill>
                <a:effectLst/>
                <a:latin typeface="JetBrains Mono"/>
              </a:rPr>
              <a:t># compare to above here we add \.</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findall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chemeClr val="bg1"/>
              </a:solidFill>
            </a:endParaRPr>
          </a:p>
          <a:p>
            <a:r>
              <a:rPr lang="fr-FR" sz="1000" dirty="0">
                <a:solidFill>
                  <a:srgbClr val="00B0F0"/>
                </a:solidFill>
              </a:rPr>
              <a:t>&gt;&gt;&gt; ['jpalleau', 'gmail', 'com’]</a:t>
            </a:r>
          </a:p>
          <a:p>
            <a:r>
              <a:rPr lang="fr-FR" sz="1000" dirty="0">
                <a:solidFill>
                  <a:srgbClr val="00B0F0"/>
                </a:solidFill>
              </a:rPr>
              <a:t>&gt;&gt;&gt; jpalleau</a:t>
            </a:r>
          </a:p>
          <a:p>
            <a:r>
              <a:rPr lang="fr-FR" sz="1000" dirty="0">
                <a:solidFill>
                  <a:srgbClr val="00B0F0"/>
                </a:solidFill>
              </a:rPr>
              <a:t>&gt;&gt;&gt; gmail.com</a:t>
            </a:r>
          </a:p>
        </p:txBody>
      </p:sp>
      <p:sp>
        <p:nvSpPr>
          <p:cNvPr id="21" name="ZoneTexte 20">
            <a:extLst>
              <a:ext uri="{FF2B5EF4-FFF2-40B4-BE49-F238E27FC236}">
                <a16:creationId xmlns:a16="http://schemas.microsoft.com/office/drawing/2014/main" id="{D4BD05CA-2913-4C49-8629-4CBE809E953A}"/>
              </a:ext>
            </a:extLst>
          </p:cNvPr>
          <p:cNvSpPr txBox="1"/>
          <p:nvPr/>
        </p:nvSpPr>
        <p:spPr>
          <a:xfrm>
            <a:off x="6151523" y="1185574"/>
            <a:ext cx="6288124" cy="253916"/>
          </a:xfrm>
          <a:prstGeom prst="rect">
            <a:avLst/>
          </a:prstGeom>
          <a:noFill/>
        </p:spPr>
        <p:txBody>
          <a:bodyPr wrap="square" rtlCol="0">
            <a:spAutoFit/>
          </a:bodyPr>
          <a:lstStyle/>
          <a:p>
            <a:r>
              <a:rPr lang="en-US" sz="1050" dirty="0"/>
              <a:t>Note that in this case we don’t any regular expression at all, we can do the same with the split() metthod</a:t>
            </a:r>
            <a:endParaRPr lang="fr-FR" sz="1050" dirty="0"/>
          </a:p>
        </p:txBody>
      </p:sp>
      <p:cxnSp>
        <p:nvCxnSpPr>
          <p:cNvPr id="23" name="Connecteur droit 22">
            <a:extLst>
              <a:ext uri="{FF2B5EF4-FFF2-40B4-BE49-F238E27FC236}">
                <a16:creationId xmlns:a16="http://schemas.microsoft.com/office/drawing/2014/main" id="{B74B6FE9-6B0F-432E-8D85-CDC99B456BB1}"/>
              </a:ext>
            </a:extLst>
          </p:cNvPr>
          <p:cNvCxnSpPr/>
          <p:nvPr/>
        </p:nvCxnSpPr>
        <p:spPr>
          <a:xfrm>
            <a:off x="5145932" y="1548937"/>
            <a:ext cx="77821" cy="4807413"/>
          </a:xfrm>
          <a:prstGeom prst="line">
            <a:avLst/>
          </a:prstGeom>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38F8DDEF-CC17-4F59-845F-3CDCF2D38CE3}"/>
              </a:ext>
            </a:extLst>
          </p:cNvPr>
          <p:cNvSpPr txBox="1"/>
          <p:nvPr/>
        </p:nvSpPr>
        <p:spPr>
          <a:xfrm>
            <a:off x="6243638" y="1591802"/>
            <a:ext cx="3547150" cy="190821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email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'jpalleau@gmail.com'</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parts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email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domain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parts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domain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fr-FR" sz="1000" dirty="0">
                <a:solidFill>
                  <a:srgbClr val="00B0F0"/>
                </a:solidFill>
              </a:rPr>
              <a:t>&gt;&gt;&gt; jpalleau</a:t>
            </a:r>
          </a:p>
          <a:p>
            <a:r>
              <a:rPr lang="fr-FR" sz="1000" dirty="0">
                <a:solidFill>
                  <a:srgbClr val="00B0F0"/>
                </a:solidFill>
              </a:rPr>
              <a:t>&gt;&gt;&gt; gmail.com</a:t>
            </a:r>
          </a:p>
        </p:txBody>
      </p:sp>
      <p:sp>
        <p:nvSpPr>
          <p:cNvPr id="27" name="ZoneTexte 26">
            <a:extLst>
              <a:ext uri="{FF2B5EF4-FFF2-40B4-BE49-F238E27FC236}">
                <a16:creationId xmlns:a16="http://schemas.microsoft.com/office/drawing/2014/main" id="{B4BCC8C5-BFE9-4FFD-BD87-1BAE91F2BDE6}"/>
              </a:ext>
            </a:extLst>
          </p:cNvPr>
          <p:cNvSpPr txBox="1"/>
          <p:nvPr/>
        </p:nvSpPr>
        <p:spPr>
          <a:xfrm>
            <a:off x="6253262" y="3972629"/>
            <a:ext cx="3547150"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price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$189.50"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expression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"Price: \$([0-9]*\.[0-9]*)"</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matches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search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expression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entire match</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First thing in brackets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float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matches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group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price_number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189.50</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00B0F0"/>
                </a:solidFill>
              </a:rPr>
              <a:t>&gt;&gt;&gt; 189.5</a:t>
            </a:r>
          </a:p>
          <a:p>
            <a:endParaRPr lang="fr-FR" sz="1000" dirty="0">
              <a:solidFill>
                <a:srgbClr val="00B0F0"/>
              </a:solidFill>
            </a:endParaRPr>
          </a:p>
          <a:p>
            <a:endParaRPr lang="fr-FR" sz="1000" dirty="0">
              <a:solidFill>
                <a:srgbClr val="00B0F0"/>
              </a:solidFill>
            </a:endParaRPr>
          </a:p>
        </p:txBody>
      </p:sp>
    </p:spTree>
    <p:extLst>
      <p:ext uri="{BB962C8B-B14F-4D97-AF65-F5344CB8AC3E}">
        <p14:creationId xmlns:p14="http://schemas.microsoft.com/office/powerpoint/2010/main" val="341595846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numCol="1"/>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5335"/>
            <a:ext cx="12192000" cy="971550"/>
          </a:xfrm>
        </p:spPr>
        <p:txBody>
          <a:bodyPr>
            <a:noAutofit/>
          </a:bodyPr>
          <a:lstStyle/>
          <a:p>
            <a:pPr lvl="0" algn="ctr" fontAlgn="base">
              <a:spcAft>
                <a:spcPct val="0"/>
              </a:spcAft>
            </a:pPr>
            <a:r>
              <a:rPr lang="fr-FR" altLang="fr-FR" sz="6000" b="1" dirty="0">
                <a:solidFill>
                  <a:schemeClr val="accent5">
                    <a:lumMod val="75000"/>
                  </a:schemeClr>
                </a:solidFill>
              </a:rPr>
              <a:t>Exercice</a:t>
            </a:r>
            <a:br>
              <a:rPr lang="fr-FR" altLang="fr-FR" sz="6000" b="1" dirty="0">
                <a:solidFill>
                  <a:schemeClr val="accent5">
                    <a:lumMod val="75000"/>
                  </a:schemeClr>
                </a:solidFill>
              </a:rPr>
            </a:b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506</a:t>
            </a:fld>
            <a:endParaRPr lang="fr-FR" dirty="0"/>
          </a:p>
        </p:txBody>
      </p:sp>
      <p:sp>
        <p:nvSpPr>
          <p:cNvPr id="15" name="ZoneTexte 14">
            <a:extLst>
              <a:ext uri="{FF2B5EF4-FFF2-40B4-BE49-F238E27FC236}">
                <a16:creationId xmlns:a16="http://schemas.microsoft.com/office/drawing/2014/main" id="{D1C6AD3F-E0BC-45A3-9F18-2B8E04057DA2}"/>
              </a:ext>
            </a:extLst>
          </p:cNvPr>
          <p:cNvSpPr txBox="1"/>
          <p:nvPr/>
        </p:nvSpPr>
        <p:spPr>
          <a:xfrm>
            <a:off x="181232" y="3257944"/>
            <a:ext cx="7249298"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Our definition of a secure filename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start with an English letters or a number (a-zA-Z0-9).</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can **only** contain English letters, numbers and symbols among these four: `-_()`.</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The filename must end with a proper file extension among `.jpg`, `.jpeg`, `.png` and `.gif`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is_filename_safe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-&gt; </a:t>
            </a:r>
            <a:r>
              <a:rPr kumimoji="0" lang="fr-FR" altLang="fr-FR" sz="1000" b="0" i="1" u="none" strike="noStrike" cap="none" normalizeH="0" baseline="0" dirty="0">
                <a:ln>
                  <a:noFill/>
                </a:ln>
                <a:solidFill>
                  <a:srgbClr val="82AAFF"/>
                </a:solidFill>
                <a:effectLst/>
                <a:latin typeface="JetBrains Mono"/>
              </a:rPr>
              <a:t>bool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you only need to change the regular expression (regex) below</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regex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'^[a-zA-Z0-9][a-zA-Z0-9-_()]*\.(jpg|jpeg|png|gif)*$'</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match</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regex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is not None</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sz="1000" dirty="0">
              <a:solidFill>
                <a:srgbClr val="00B0F0"/>
              </a:solidFill>
            </a:endParaRPr>
          </a:p>
        </p:txBody>
      </p:sp>
      <p:sp>
        <p:nvSpPr>
          <p:cNvPr id="6" name="ZoneTexte 5">
            <a:extLst>
              <a:ext uri="{FF2B5EF4-FFF2-40B4-BE49-F238E27FC236}">
                <a16:creationId xmlns:a16="http://schemas.microsoft.com/office/drawing/2014/main" id="{6214D991-5786-4D33-8A37-A5CC8393C4CD}"/>
              </a:ext>
            </a:extLst>
          </p:cNvPr>
          <p:cNvSpPr txBox="1"/>
          <p:nvPr/>
        </p:nvSpPr>
        <p:spPr>
          <a:xfrm>
            <a:off x="209554" y="1711367"/>
            <a:ext cx="11801214" cy="1546577"/>
          </a:xfrm>
          <a:prstGeom prst="rect">
            <a:avLst/>
          </a:prstGeom>
          <a:noFill/>
        </p:spPr>
        <p:txBody>
          <a:bodyPr wrap="square" rtlCol="0">
            <a:spAutoFit/>
          </a:bodyPr>
          <a:lstStyle/>
          <a:p>
            <a:r>
              <a:rPr lang="en-US" sz="1050" dirty="0"/>
              <a:t>Build a secure filename checker using regex. It can be useful if you’re dealing with user uploads and you want to limit the filename characters as well as extensions.</a:t>
            </a:r>
          </a:p>
          <a:p>
            <a:r>
              <a:rPr lang="en-US" sz="1050" dirty="0"/>
              <a:t>Our definition of a secure filename is:</a:t>
            </a:r>
          </a:p>
          <a:p>
            <a:pPr marL="628650" lvl="1" indent="-171450">
              <a:buFont typeface="Arial" panose="020B0604020202020204" pitchFamily="34" charset="0"/>
              <a:buChar char="•"/>
            </a:pPr>
            <a:r>
              <a:rPr lang="en-US" sz="1050" dirty="0"/>
              <a:t>The filename must start with an English letters or a number (a-zZ-Z0-9).</a:t>
            </a:r>
          </a:p>
          <a:p>
            <a:pPr marL="628650" lvl="1" indent="-171450">
              <a:buFont typeface="Arial" panose="020B0604020202020204" pitchFamily="34" charset="0"/>
              <a:buChar char="•"/>
            </a:pPr>
            <a:r>
              <a:rPr lang="en-US" sz="1050" dirty="0"/>
              <a:t>The filename can only contains English letters, numbers and symbols among these four:</a:t>
            </a:r>
            <a:r>
              <a:rPr lang="en-US" sz="1050" dirty="0">
                <a:solidFill>
                  <a:schemeClr val="accent2">
                    <a:lumMod val="75000"/>
                  </a:schemeClr>
                </a:solidFill>
              </a:rPr>
              <a:t> -_() </a:t>
            </a:r>
            <a:r>
              <a:rPr lang="en-US" sz="1050" dirty="0"/>
              <a:t>.</a:t>
            </a:r>
          </a:p>
          <a:p>
            <a:pPr marL="628650" lvl="1" indent="-171450">
              <a:buFont typeface="Arial" panose="020B0604020202020204" pitchFamily="34" charset="0"/>
              <a:buChar char="•"/>
            </a:pPr>
            <a:r>
              <a:rPr lang="en-US" sz="1050" dirty="0"/>
              <a:t>The filename must end with a proper file extension among </a:t>
            </a:r>
            <a:r>
              <a:rPr lang="en-US" sz="1050" dirty="0">
                <a:solidFill>
                  <a:schemeClr val="accent2">
                    <a:lumMod val="75000"/>
                  </a:schemeClr>
                </a:solidFill>
              </a:rPr>
              <a:t>.jpg</a:t>
            </a:r>
            <a:r>
              <a:rPr lang="en-US" sz="1050" dirty="0"/>
              <a:t>, </a:t>
            </a:r>
            <a:r>
              <a:rPr lang="en-US" sz="1050" dirty="0">
                <a:solidFill>
                  <a:schemeClr val="accent2">
                    <a:lumMod val="75000"/>
                  </a:schemeClr>
                </a:solidFill>
              </a:rPr>
              <a:t>.jpeg</a:t>
            </a:r>
            <a:r>
              <a:rPr lang="en-US" sz="1050" dirty="0"/>
              <a:t>, </a:t>
            </a:r>
            <a:r>
              <a:rPr lang="en-US" sz="1050" dirty="0">
                <a:solidFill>
                  <a:schemeClr val="accent2">
                    <a:lumMod val="75000"/>
                  </a:schemeClr>
                </a:solidFill>
              </a:rPr>
              <a:t>.png </a:t>
            </a:r>
            <a:r>
              <a:rPr lang="en-US" sz="1050" dirty="0"/>
              <a:t>and</a:t>
            </a:r>
            <a:r>
              <a:rPr lang="en-US" sz="1050" dirty="0">
                <a:solidFill>
                  <a:schemeClr val="accent2">
                    <a:lumMod val="75000"/>
                  </a:schemeClr>
                </a:solidFill>
              </a:rPr>
              <a:t> .gif </a:t>
            </a:r>
            <a:endParaRPr lang="en-US" sz="1050" dirty="0"/>
          </a:p>
          <a:p>
            <a:r>
              <a:rPr lang="en-US" sz="1050" dirty="0"/>
              <a:t>Hint: The filename should not contains any dots </a:t>
            </a:r>
            <a:r>
              <a:rPr lang="en-US" sz="1050" dirty="0">
                <a:solidFill>
                  <a:schemeClr val="accent2">
                    <a:lumMod val="75000"/>
                  </a:schemeClr>
                </a:solidFill>
              </a:rPr>
              <a:t>.</a:t>
            </a:r>
            <a:r>
              <a:rPr lang="en-US" sz="1050" dirty="0"/>
              <a:t> Except for the one in the file extension.</a:t>
            </a:r>
          </a:p>
          <a:p>
            <a:r>
              <a:rPr lang="en-US" sz="1050" dirty="0"/>
              <a:t>We will build a function </a:t>
            </a:r>
            <a:r>
              <a:rPr lang="en-US" sz="1050" dirty="0">
                <a:solidFill>
                  <a:schemeClr val="accent2">
                    <a:lumMod val="75000"/>
                  </a:schemeClr>
                </a:solidFill>
              </a:rPr>
              <a:t>is_filename_safe()</a:t>
            </a:r>
            <a:r>
              <a:rPr lang="en-US" sz="1050" dirty="0"/>
              <a:t> that returns a Boolean value to indicate if the filename is secure according to our definition.</a:t>
            </a:r>
            <a:endParaRPr lang="fr-FR" sz="1050" dirty="0">
              <a:solidFill>
                <a:schemeClr val="accent2">
                  <a:lumMod val="75000"/>
                </a:schemeClr>
              </a:solidFill>
            </a:endParaRPr>
          </a:p>
          <a:p>
            <a:r>
              <a:rPr lang="fr-FR" sz="1050" dirty="0"/>
              <a:t>A sample implementation is shown below:</a:t>
            </a:r>
          </a:p>
          <a:p>
            <a:endParaRPr lang="en-US" sz="1050" dirty="0"/>
          </a:p>
        </p:txBody>
      </p:sp>
      <p:sp>
        <p:nvSpPr>
          <p:cNvPr id="9" name="Rectangle 1">
            <a:extLst>
              <a:ext uri="{FF2B5EF4-FFF2-40B4-BE49-F238E27FC236}">
                <a16:creationId xmlns:a16="http://schemas.microsoft.com/office/drawing/2014/main" id="{7F3CD13F-0433-4014-B082-E64FFCF251A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78556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061829"/>
          </a:xfrm>
          <a:prstGeom prst="rect">
            <a:avLst/>
          </a:prstGeom>
          <a:noFill/>
        </p:spPr>
        <p:txBody>
          <a:bodyPr wrap="square" rtlCol="0">
            <a:spAutoFit/>
          </a:bodyPr>
          <a:lstStyle/>
          <a:p>
            <a:r>
              <a:rPr lang="fr-FR" sz="105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050" dirty="0"/>
          </a:p>
          <a:p>
            <a:r>
              <a:rPr lang="fr-FR" sz="1050" dirty="0"/>
              <a:t>Il existe plusieurs façons de représenter des temps, que nous allons découvrir maintenant.</a:t>
            </a:r>
          </a:p>
          <a:p>
            <a:endParaRPr lang="fr-FR" sz="1050" dirty="0"/>
          </a:p>
          <a:p>
            <a:r>
              <a:rPr lang="fr-FR" sz="105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EDE8EAC9-4C16-45B2-935E-18D02EE6934B}"/>
              </a:ext>
            </a:extLst>
          </p:cNvPr>
          <p:cNvSpPr txBox="1">
            <a:spLocks/>
          </p:cNvSpPr>
          <p:nvPr/>
        </p:nvSpPr>
        <p:spPr>
          <a:xfrm>
            <a:off x="-1" y="0"/>
            <a:ext cx="12191999" cy="6857999"/>
          </a:xfrm>
          <a:prstGeom prst="rect">
            <a:avLst/>
          </a:prstGeom>
          <a:gradFill>
            <a:gsLst>
              <a:gs pos="0">
                <a:srgbClr val="99FFCC"/>
              </a:gs>
              <a:gs pos="100000">
                <a:schemeClr val="accent3">
                  <a:lumMod val="50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2" name="Titre 1">
            <a:extLst>
              <a:ext uri="{FF2B5EF4-FFF2-40B4-BE49-F238E27FC236}">
                <a16:creationId xmlns:a16="http://schemas.microsoft.com/office/drawing/2014/main" id="{B04F46E6-7877-4C3E-A420-3EFA88C68145}"/>
              </a:ext>
            </a:extLst>
          </p:cNvPr>
          <p:cNvSpPr>
            <a:spLocks noGrp="1"/>
          </p:cNvSpPr>
          <p:nvPr>
            <p:ph type="title"/>
          </p:nvPr>
        </p:nvSpPr>
        <p:spPr/>
        <p:txBody>
          <a:bodyPr/>
          <a:lstStyle/>
          <a:p>
            <a:pPr algn="ctr"/>
            <a:r>
              <a:rPr lang="en-US" sz="8600" b="1" dirty="0">
                <a:solidFill>
                  <a:schemeClr val="accent5">
                    <a:lumMod val="75000"/>
                  </a:schemeClr>
                </a:solidFill>
              </a:rPr>
              <a:t>Timezones</a:t>
            </a:r>
            <a:endParaRPr lang="fr-FR" sz="8600" b="1" dirty="0">
              <a:solidFill>
                <a:schemeClr val="accent5">
                  <a:lumMod val="75000"/>
                </a:schemeClr>
              </a:solidFill>
            </a:endParaRPr>
          </a:p>
        </p:txBody>
      </p:sp>
      <p:sp>
        <p:nvSpPr>
          <p:cNvPr id="4" name="Espace réservé du pied de page 3">
            <a:extLst>
              <a:ext uri="{FF2B5EF4-FFF2-40B4-BE49-F238E27FC236}">
                <a16:creationId xmlns:a16="http://schemas.microsoft.com/office/drawing/2014/main" id="{0D117C9A-D275-4D53-858C-27FB5CE5DB5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DF3EFD-CCCE-44D0-86C8-89185D2ED488}"/>
              </a:ext>
            </a:extLst>
          </p:cNvPr>
          <p:cNvSpPr>
            <a:spLocks noGrp="1"/>
          </p:cNvSpPr>
          <p:nvPr>
            <p:ph type="sldNum" sz="quarter" idx="12"/>
          </p:nvPr>
        </p:nvSpPr>
        <p:spPr/>
        <p:txBody>
          <a:bodyPr/>
          <a:lstStyle/>
          <a:p>
            <a:fld id="{27BFB900-AE02-4433-B1C1-759136C50A0B}" type="slidenum">
              <a:rPr lang="fr-FR" smtClean="0"/>
              <a:t>510</a:t>
            </a:fld>
            <a:endParaRPr lang="fr-FR" dirty="0"/>
          </a:p>
        </p:txBody>
      </p:sp>
      <p:pic>
        <p:nvPicPr>
          <p:cNvPr id="8" name="Image 7">
            <a:extLst>
              <a:ext uri="{FF2B5EF4-FFF2-40B4-BE49-F238E27FC236}">
                <a16:creationId xmlns:a16="http://schemas.microsoft.com/office/drawing/2014/main" id="{F03224A5-DA3F-4D00-83C3-BDE14C8DD847}"/>
              </a:ext>
            </a:extLst>
          </p:cNvPr>
          <p:cNvPicPr>
            <a:picLocks noChangeAspect="1"/>
          </p:cNvPicPr>
          <p:nvPr/>
        </p:nvPicPr>
        <p:blipFill>
          <a:blip r:embed="rId2"/>
          <a:stretch>
            <a:fillRect/>
          </a:stretch>
        </p:blipFill>
        <p:spPr>
          <a:xfrm>
            <a:off x="1343023" y="1546225"/>
            <a:ext cx="9505950" cy="4810125"/>
          </a:xfrm>
          <a:prstGeom prst="rect">
            <a:avLst/>
          </a:prstGeom>
        </p:spPr>
      </p:pic>
    </p:spTree>
    <p:extLst>
      <p:ext uri="{BB962C8B-B14F-4D97-AF65-F5344CB8AC3E}">
        <p14:creationId xmlns:p14="http://schemas.microsoft.com/office/powerpoint/2010/main" val="138114021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3970318"/>
          </a:xfrm>
          <a:prstGeom prst="rect">
            <a:avLst/>
          </a:prstGeom>
          <a:noFill/>
        </p:spPr>
        <p:txBody>
          <a:bodyPr wrap="square" rtlCol="0">
            <a:spAutoFit/>
          </a:bodyPr>
          <a:lstStyle/>
          <a:p>
            <a:r>
              <a:rPr lang="fr-FR" sz="1050" dirty="0"/>
              <a:t>Le module time est sans doute le premier à être utilisé quand on souhaite manipuler des temps de façon simple.</a:t>
            </a:r>
          </a:p>
          <a:p>
            <a:endParaRPr lang="fr-FR" sz="1050" dirty="0"/>
          </a:p>
          <a:p>
            <a:r>
              <a:rPr lang="fr-FR" sz="105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050" dirty="0"/>
          </a:p>
          <a:p>
            <a:r>
              <a:rPr lang="fr-FR" sz="1050" dirty="0"/>
              <a:t>Je vous invite à consulter la documentation de Python sur la bibliothèque standard et sur le module time, pour plus d'informations.</a:t>
            </a:r>
          </a:p>
          <a:p>
            <a:r>
              <a:rPr lang="fr-FR" sz="1050" dirty="0"/>
              <a:t>Représenter une date et une heure dans un nombre unique</a:t>
            </a:r>
          </a:p>
          <a:p>
            <a:endParaRPr lang="fr-FR" sz="1050" dirty="0"/>
          </a:p>
          <a:p>
            <a:r>
              <a:rPr lang="fr-FR" sz="105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050" dirty="0"/>
          </a:p>
          <a:p>
            <a:r>
              <a:rPr lang="fr-FR" sz="1050" dirty="0"/>
              <a:t>Comment représenter une date et une heure dans un unique entier ?</a:t>
            </a:r>
          </a:p>
          <a:p>
            <a:endParaRPr lang="fr-FR" sz="1050" dirty="0"/>
          </a:p>
          <a:p>
            <a:r>
              <a:rPr lang="fr-FR" sz="1050" dirty="0"/>
              <a:t>L'idée retenue a été de représenter une date et une heure en fonction du nombre de secondes écoulées depuis une date précise. La plupart du temps, cette date est l'Epoch Unix, le 1er janvier 1970 à 00:00:00.</a:t>
            </a:r>
          </a:p>
          <a:p>
            <a:endParaRPr lang="fr-FR" sz="1050" dirty="0"/>
          </a:p>
          <a:p>
            <a:r>
              <a:rPr lang="fr-FR" sz="1050" dirty="0"/>
              <a:t>Pourquoi cette date plutôt qu'une autre ?</a:t>
            </a:r>
          </a:p>
          <a:p>
            <a:endParaRPr lang="fr-FR" sz="1050" dirty="0"/>
          </a:p>
          <a:p>
            <a:r>
              <a:rPr lang="fr-FR" sz="105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050" dirty="0"/>
          </a:p>
          <a:p>
            <a:r>
              <a:rPr lang="fr-FR" sz="105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166182"/>
            <a:ext cx="5395913"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1297642146.562</a:t>
            </a: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223412"/>
          </a:xfrm>
          <a:prstGeom prst="rect">
            <a:avLst/>
          </a:prstGeom>
          <a:noFill/>
        </p:spPr>
        <p:txBody>
          <a:bodyPr wrap="square" rtlCol="0">
            <a:spAutoFit/>
          </a:bodyPr>
          <a:lstStyle/>
          <a:p>
            <a:r>
              <a:rPr lang="fr-FR" sz="1050" dirty="0"/>
              <a:t>Cela fait beaucoup ! D'un autre côté, songez quand même que cela représente le nombre de secondes écoulées depuis plus de quarante ans à présent.</a:t>
            </a:r>
          </a:p>
          <a:p>
            <a:endParaRPr lang="fr-FR" sz="1050" dirty="0"/>
          </a:p>
          <a:p>
            <a:r>
              <a:rPr lang="fr-FR" sz="105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050" dirty="0"/>
          </a:p>
          <a:p>
            <a:r>
              <a:rPr lang="fr-FR" sz="1050" dirty="0"/>
              <a:t>Faites un petit test : stockez la valeur renvoyée </a:t>
            </a:r>
            <a:r>
              <a:rPr lang="fr-FR" sz="1050" i="1" dirty="0"/>
              <a:t>partime.time() </a:t>
            </a:r>
            <a:r>
              <a:rPr lang="fr-FR" sz="1050" dirty="0"/>
              <a:t>dans une première variable, puis quelques secondes plus tard stockez la nouvelle valeur renvoyée </a:t>
            </a:r>
            <a:r>
              <a:rPr lang="fr-FR" sz="1050" i="1" dirty="0"/>
              <a:t>partime.time() </a:t>
            </a:r>
            <a:r>
              <a:rPr lang="fr-FR" sz="105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184731" y="2267448"/>
            <a:ext cx="5395913"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time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attend quelques secondes avant de taper la commande suivante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C3CEE3"/>
                </a:solidFill>
                <a:effectLst/>
                <a:latin typeface="JetBrains Mono"/>
              </a:rPr>
              <a:t>fin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debut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Combien de secondes entre debut et fin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1623762849.1780844 1623762849.1780844</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False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0.0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708160"/>
          </a:xfrm>
          <a:prstGeom prst="rect">
            <a:avLst/>
          </a:prstGeom>
          <a:noFill/>
        </p:spPr>
        <p:txBody>
          <a:bodyPr wrap="square" rtlCol="0">
            <a:spAutoFit/>
          </a:bodyPr>
          <a:lstStyle/>
          <a:p>
            <a:r>
              <a:rPr lang="fr-FR" sz="1050" dirty="0"/>
              <a:t>Vous pouvez remarquer que la valeur renvoyée </a:t>
            </a:r>
            <a:r>
              <a:rPr lang="fr-FR" sz="1050" i="1" dirty="0"/>
              <a:t>partime.time()</a:t>
            </a:r>
            <a:r>
              <a:rPr lang="fr-FR" sz="105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050" b="1" dirty="0"/>
          </a:p>
          <a:p>
            <a:r>
              <a:rPr lang="fr-FR" sz="1050" b="1" dirty="0"/>
              <a:t>La date et l'heure de façon plus présentable</a:t>
            </a:r>
          </a:p>
          <a:p>
            <a:endParaRPr lang="fr-FR" sz="1050" dirty="0"/>
          </a:p>
          <a:p>
            <a:r>
              <a:rPr lang="fr-FR" sz="105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050" dirty="0"/>
          </a:p>
          <a:p>
            <a:r>
              <a:rPr lang="fr-FR" sz="1050" dirty="0"/>
              <a:t>Nous allons utiliser la fonction </a:t>
            </a:r>
            <a:r>
              <a:rPr lang="fr-FR" sz="1050" i="1" dirty="0"/>
              <a:t>localtime</a:t>
            </a:r>
            <a:r>
              <a:rPr lang="fr-FR" sz="1050" dirty="0"/>
              <a:t> du module </a:t>
            </a:r>
            <a:r>
              <a:rPr lang="fr-FR" sz="1050" i="1" dirty="0"/>
              <a:t>time</a:t>
            </a:r>
            <a:r>
              <a:rPr lang="fr-FR" sz="105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512</a:t>
            </a:fld>
            <a:endParaRPr lang="fr-FR" dirty="0"/>
          </a:p>
        </p:txBody>
      </p:sp>
      <p:sp>
        <p:nvSpPr>
          <p:cNvPr id="11" name="Rectangle 1">
            <a:extLst>
              <a:ext uri="{FF2B5EF4-FFF2-40B4-BE49-F238E27FC236}">
                <a16:creationId xmlns:a16="http://schemas.microsoft.com/office/drawing/2014/main" id="{8D58C602-8528-48A2-B912-CFCE1BF55C56}"/>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556209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3970318"/>
          </a:xfrm>
          <a:prstGeom prst="rect">
            <a:avLst/>
          </a:prstGeom>
          <a:noFill/>
        </p:spPr>
        <p:txBody>
          <a:bodyPr wrap="square" rtlCol="0">
            <a:spAutoFit/>
          </a:bodyPr>
          <a:lstStyle/>
          <a:p>
            <a:r>
              <a:rPr lang="fr-FR" sz="1050" dirty="0"/>
              <a:t>Elle renvoie un objet contenant, dans l'ordre :</a:t>
            </a:r>
          </a:p>
          <a:p>
            <a:endParaRPr lang="fr-FR" sz="1050" dirty="0"/>
          </a:p>
          <a:p>
            <a:r>
              <a:rPr lang="fr-FR" sz="1050" dirty="0"/>
              <a:t>    tm_year: l'année sous la forme d'un entier ;</a:t>
            </a:r>
          </a:p>
          <a:p>
            <a:endParaRPr lang="fr-FR" sz="1050" dirty="0"/>
          </a:p>
          <a:p>
            <a:r>
              <a:rPr lang="fr-FR" sz="1050" dirty="0"/>
              <a:t>    tm_mon: le numéro du mois (entre 1 et 12) ;</a:t>
            </a:r>
          </a:p>
          <a:p>
            <a:endParaRPr lang="fr-FR" sz="1050" dirty="0"/>
          </a:p>
          <a:p>
            <a:r>
              <a:rPr lang="fr-FR" sz="1050" dirty="0"/>
              <a:t>    tm_mday: le numéro du jour du mois (entre 1 et 31, variant d'un mois et d'une année à l'autre) ;</a:t>
            </a:r>
          </a:p>
          <a:p>
            <a:endParaRPr lang="fr-FR" sz="1050" dirty="0"/>
          </a:p>
          <a:p>
            <a:r>
              <a:rPr lang="fr-FR" sz="1050" dirty="0"/>
              <a:t>    tm_hour: l'heure du jour (entre 0 et 23) ;</a:t>
            </a:r>
          </a:p>
          <a:p>
            <a:endParaRPr lang="fr-FR" sz="1050" dirty="0"/>
          </a:p>
          <a:p>
            <a:r>
              <a:rPr lang="fr-FR" sz="1050" dirty="0"/>
              <a:t>    tm_min: le nombre de minutes (entre 0 et 59) ;</a:t>
            </a:r>
          </a:p>
          <a:p>
            <a:endParaRPr lang="fr-FR" sz="1050" dirty="0"/>
          </a:p>
          <a:p>
            <a:r>
              <a:rPr lang="fr-FR" sz="1050" dirty="0"/>
              <a:t>    tm_sec: le nombre de secondes (entre 0 et 61, même si on n'utilisera ici que les valeurs de 0 à 59, c'est bien suffisant) ;</a:t>
            </a:r>
          </a:p>
          <a:p>
            <a:endParaRPr lang="fr-FR" sz="1050" dirty="0"/>
          </a:p>
          <a:p>
            <a:r>
              <a:rPr lang="fr-FR" sz="1050" dirty="0"/>
              <a:t>    tm_wday: un entier représentant le jour de la semaine (entre 0 et 6, 0 correspond par défaut au lundi) ;</a:t>
            </a:r>
          </a:p>
          <a:p>
            <a:endParaRPr lang="fr-FR" sz="1050" dirty="0"/>
          </a:p>
          <a:p>
            <a:r>
              <a:rPr lang="fr-FR" sz="1050" dirty="0"/>
              <a:t>    tm_yday: le jour de l'année, entre 1 et 366 ;</a:t>
            </a:r>
          </a:p>
          <a:p>
            <a:endParaRPr lang="fr-FR" sz="1050" dirty="0"/>
          </a:p>
          <a:p>
            <a:r>
              <a:rPr lang="fr-FR" sz="1050" dirty="0"/>
              <a:t>    tm_isdst: un entier représentant le changement d'heure local.</a:t>
            </a:r>
          </a:p>
          <a:p>
            <a:endParaRPr lang="fr-FR" sz="1050" dirty="0"/>
          </a:p>
          <a:p>
            <a:r>
              <a:rPr lang="fr-FR" sz="1050" dirty="0"/>
              <a:t>Comme toujours, si vous voulez en apprendre plus, je vous renvoie à la documentation officielle du moduletime.</a:t>
            </a:r>
          </a:p>
          <a:p>
            <a:endParaRPr lang="fr-FR" sz="1050" dirty="0"/>
          </a:p>
          <a:p>
            <a:r>
              <a:rPr lang="fr-FR" sz="105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6312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début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localtime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struct_time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tm_year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tm_hour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tm_min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tm_sec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tm_wday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tm_yday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tm_isdst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031325"/>
          </a:xfrm>
          <a:prstGeom prst="rect">
            <a:avLst/>
          </a:prstGeom>
          <a:noFill/>
        </p:spPr>
        <p:txBody>
          <a:bodyPr wrap="square" rtlCol="0">
            <a:spAutoFit/>
          </a:bodyPr>
          <a:lstStyle/>
          <a:p>
            <a:r>
              <a:rPr lang="fr-FR" sz="105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050" b="1" dirty="0"/>
          </a:p>
          <a:p>
            <a:r>
              <a:rPr lang="fr-FR" sz="1050" b="1" dirty="0"/>
              <a:t>Récupérer un timestamp depuis une date</a:t>
            </a:r>
          </a:p>
          <a:p>
            <a:endParaRPr lang="fr-FR" sz="1050" dirty="0"/>
          </a:p>
          <a:p>
            <a:r>
              <a:rPr lang="fr-FR" sz="1050" dirty="0"/>
              <a:t>Je vais passer plus vite sur cette fonction car, selon toute vraisemblance, vous l'utiliserez moins souvent. L'idée est, à partir d'une structure représentant les date et heure telles que renvoyées par </a:t>
            </a:r>
            <a:r>
              <a:rPr lang="fr-FR" sz="1050" i="1" dirty="0"/>
              <a:t>localtime</a:t>
            </a:r>
            <a:r>
              <a:rPr lang="fr-FR" sz="1050" dirty="0"/>
              <a:t>, de récupérer le timestamp correspondant. On utilise pour ce faire la fonction </a:t>
            </a:r>
            <a:r>
              <a:rPr lang="fr-FR" sz="1050" i="1" dirty="0"/>
              <a:t>mktime</a:t>
            </a:r>
            <a:r>
              <a:rPr lang="fr-FR" sz="1050" dirty="0"/>
              <a:t>.</a:t>
            </a:r>
          </a:p>
          <a:p>
            <a:endParaRPr lang="fr-FR" sz="1050" dirty="0"/>
          </a:p>
          <a:p>
            <a:r>
              <a:rPr lang="fr-FR" sz="1050" b="1" dirty="0"/>
              <a:t>Mettre en pause l'exécution du programme pendant un temps déterminé</a:t>
            </a:r>
          </a:p>
          <a:p>
            <a:endParaRPr lang="fr-FR" sz="1050" dirty="0"/>
          </a:p>
          <a:p>
            <a:r>
              <a:rPr lang="fr-FR" sz="105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76230" y="4938189"/>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sleep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Faire une pause pendant 3,5 secondes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76230" y="5433177"/>
            <a:ext cx="11020420" cy="253916"/>
          </a:xfrm>
          <a:prstGeom prst="rect">
            <a:avLst/>
          </a:prstGeom>
          <a:noFill/>
        </p:spPr>
        <p:txBody>
          <a:bodyPr wrap="square" rtlCol="0">
            <a:spAutoFit/>
          </a:bodyPr>
          <a:lstStyle/>
          <a:p>
            <a:r>
              <a:rPr lang="fr-FR" sz="105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708160"/>
          </a:xfrm>
          <a:prstGeom prst="rect">
            <a:avLst/>
          </a:prstGeom>
          <a:noFill/>
        </p:spPr>
        <p:txBody>
          <a:bodyPr wrap="square" rtlCol="0">
            <a:spAutoFit/>
          </a:bodyPr>
          <a:lstStyle/>
          <a:p>
            <a:r>
              <a:rPr lang="fr-FR" sz="1050" dirty="0"/>
              <a:t>Formater un temps</a:t>
            </a:r>
          </a:p>
          <a:p>
            <a:endParaRPr lang="fr-FR" sz="1050" dirty="0"/>
          </a:p>
          <a:p>
            <a:r>
              <a:rPr lang="fr-FR" sz="1050" dirty="0"/>
              <a:t>Intéressons nous maintenant à la fonction </a:t>
            </a:r>
            <a:r>
              <a:rPr lang="fr-FR" sz="1050" i="1" dirty="0"/>
              <a:t>strftime</a:t>
            </a:r>
            <a:r>
              <a:rPr lang="fr-FR" sz="1050" dirty="0"/>
              <a:t>. Elle permet de formater une date et heure en la représentant dans une chaîne de caractères.</a:t>
            </a:r>
          </a:p>
          <a:p>
            <a:r>
              <a:rPr lang="fr-FR" sz="1050" dirty="0"/>
              <a:t>Elle prend deux paramètres :</a:t>
            </a:r>
          </a:p>
          <a:p>
            <a:pPr marL="628650" lvl="1" indent="-171450">
              <a:buFont typeface="Arial" panose="020B0604020202020204" pitchFamily="34" charset="0"/>
              <a:buChar char="•"/>
            </a:pPr>
            <a:r>
              <a:rPr lang="fr-FR" sz="1050" dirty="0"/>
              <a:t>La chaîne de formatage (nous verrons plus bas comment la former).</a:t>
            </a:r>
          </a:p>
          <a:p>
            <a:pPr marL="628650" lvl="1" indent="-171450">
              <a:buFont typeface="Arial" panose="020B0604020202020204" pitchFamily="34" charset="0"/>
              <a:buChar char="•"/>
            </a:pPr>
            <a:r>
              <a:rPr lang="fr-FR" sz="1050" dirty="0"/>
              <a:t>Un temps optionnel tel que le renvoie </a:t>
            </a:r>
            <a:r>
              <a:rPr lang="fr-FR" sz="1050" i="1" dirty="0"/>
              <a:t>localtime</a:t>
            </a:r>
            <a:r>
              <a:rPr lang="fr-FR" sz="1050" dirty="0"/>
              <a:t>. Si le temps n'est pas précisé, c'est la date et l'heure courantes qui sont utilisées par défaut.</a:t>
            </a:r>
          </a:p>
          <a:p>
            <a:endParaRPr lang="fr-FR" sz="1050" dirty="0"/>
          </a:p>
          <a:p>
            <a:r>
              <a:rPr lang="fr-FR" sz="1050" dirty="0"/>
              <a:t>Pour construire notre chaîne de formatage, nous allons utiliser plusieurs caractères spéciaux. Python va remplacer ces caractères par leur valeur (la valeur du temps passé en second paramètre ou du temps actuel sinon).</a:t>
            </a:r>
          </a:p>
          <a:p>
            <a:r>
              <a:rPr lang="fr-FR" sz="105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602259"/>
            <a:ext cx="5395913"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strftime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 # strftime: string format time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947334"/>
            <a:ext cx="11020420" cy="253916"/>
          </a:xfrm>
          <a:prstGeom prst="rect">
            <a:avLst/>
          </a:prstGeom>
          <a:noFill/>
        </p:spPr>
        <p:txBody>
          <a:bodyPr wrap="square" rtlCol="0">
            <a:spAutoFit/>
          </a:bodyPr>
          <a:lstStyle/>
          <a:p>
            <a:r>
              <a:rPr lang="fr-FR" sz="1050" dirty="0"/>
              <a:t>Voici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53916"/>
          </a:xfrm>
          <a:prstGeom prst="rect">
            <a:avLst/>
          </a:prstGeom>
          <a:noFill/>
        </p:spPr>
        <p:txBody>
          <a:bodyPr wrap="square" rtlCol="0">
            <a:spAutoFit/>
          </a:bodyPr>
          <a:lstStyle/>
          <a:p>
            <a:r>
              <a:rPr lang="fr-FR" sz="105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3CEE3"/>
                </a:solidFill>
                <a:effectLst/>
                <a:latin typeface="JetBrains Mono"/>
              </a:rPr>
              <a:t>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82AAFF"/>
                </a:solidFill>
                <a:effectLst/>
                <a:latin typeface="JetBrains Mono"/>
              </a:rPr>
              <a:t>strftime</a:t>
            </a:r>
            <a:r>
              <a:rPr kumimoji="0" lang="fr-FR" altLang="fr-FR" sz="1000" b="0" i="0" u="none" strike="noStrike" cap="none" normalizeH="0" baseline="0">
                <a:ln>
                  <a:noFill/>
                </a:ln>
                <a:solidFill>
                  <a:srgbClr val="89DDFF"/>
                </a:solidFill>
                <a:effectLst/>
                <a:latin typeface="JetBrains Mono"/>
              </a:rPr>
              <a:t>(</a:t>
            </a:r>
            <a:r>
              <a:rPr kumimoji="0" lang="fr-FR" altLang="fr-FR" sz="1000" b="0" i="0" u="none" strike="noStrike" cap="none" normalizeH="0" baseline="0">
                <a:ln>
                  <a:noFill/>
                </a:ln>
                <a:solidFill>
                  <a:srgbClr val="C3E88D"/>
                </a:solidFill>
                <a:effectLst/>
                <a:latin typeface="JetBrains Mono"/>
              </a:rPr>
              <a:t>"%A %d %B %Y %H:%M:%S"</a:t>
            </a:r>
            <a:r>
              <a:rPr kumimoji="0" lang="fr-FR" altLang="fr-FR" sz="1000" b="0" i="0" u="none" strike="noStrike" cap="none" normalizeH="0" baseline="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2677656"/>
          </a:xfrm>
          <a:prstGeom prst="rect">
            <a:avLst/>
          </a:prstGeom>
          <a:noFill/>
        </p:spPr>
        <p:txBody>
          <a:bodyPr wrap="square" rtlCol="0">
            <a:spAutoFit/>
          </a:bodyPr>
          <a:lstStyle/>
          <a:p>
            <a:r>
              <a:rPr lang="fr-FR" sz="1050" dirty="0"/>
              <a:t>Mais… c'est en anglais !</a:t>
            </a:r>
          </a:p>
          <a:p>
            <a:endParaRPr lang="fr-FR" sz="1050" dirty="0"/>
          </a:p>
          <a:p>
            <a:r>
              <a:rPr lang="fr-FR" sz="1050" dirty="0"/>
              <a:t>Eh oui. Mais avec ce que vous savez déjà et ce que vous allez voir par la suite, vous n'aurez pas de difficulté à personnaliser tout cela !</a:t>
            </a:r>
          </a:p>
          <a:p>
            <a:r>
              <a:rPr lang="fr-FR" sz="1050" dirty="0"/>
              <a:t>Bien d'autres fonctions</a:t>
            </a:r>
          </a:p>
          <a:p>
            <a:endParaRPr lang="fr-FR" sz="1050" dirty="0"/>
          </a:p>
          <a:p>
            <a:r>
              <a:rPr lang="fr-FR" sz="105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050" dirty="0"/>
              <a:t>Le module datetime</a:t>
            </a:r>
          </a:p>
          <a:p>
            <a:endParaRPr lang="fr-FR" sz="1050" dirty="0"/>
          </a:p>
          <a:p>
            <a:r>
              <a:rPr lang="fr-FR" sz="105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050" dirty="0"/>
          </a:p>
          <a:p>
            <a:r>
              <a:rPr lang="fr-FR" sz="105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050" dirty="0"/>
              <a:t>Représenter une date</a:t>
            </a:r>
          </a:p>
          <a:p>
            <a:endParaRPr lang="fr-FR" sz="105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516073"/>
          </a:xfrm>
          <a:prstGeom prst="rect">
            <a:avLst/>
          </a:prstGeom>
          <a:noFill/>
        </p:spPr>
        <p:txBody>
          <a:bodyPr wrap="square" rtlCol="0">
            <a:spAutoFit/>
          </a:bodyPr>
          <a:lstStyle/>
          <a:p>
            <a:r>
              <a:rPr lang="fr-FR" sz="105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050" dirty="0"/>
              <a:t>Il est naturellement possible d'extraire cette information de notre timestamp. Le moduledatetimepropose une classedate, représentant une date, rien qu'une date.</a:t>
            </a:r>
          </a:p>
          <a:p>
            <a:endParaRPr lang="fr-FR" sz="1050" dirty="0"/>
          </a:p>
          <a:p>
            <a:r>
              <a:rPr lang="fr-FR" sz="1050" dirty="0"/>
              <a:t>L'objet possède trois attributs :</a:t>
            </a:r>
          </a:p>
          <a:p>
            <a:endParaRPr lang="fr-FR" sz="1050" dirty="0"/>
          </a:p>
          <a:p>
            <a:r>
              <a:rPr lang="fr-FR" sz="1050" dirty="0"/>
              <a:t>    year: l'année ;</a:t>
            </a:r>
          </a:p>
          <a:p>
            <a:endParaRPr lang="fr-FR" sz="1050" dirty="0"/>
          </a:p>
          <a:p>
            <a:r>
              <a:rPr lang="fr-FR" sz="1050" dirty="0"/>
              <a:t>    month: le mois ;</a:t>
            </a:r>
          </a:p>
          <a:p>
            <a:endParaRPr lang="fr-FR" sz="1050" dirty="0"/>
          </a:p>
          <a:p>
            <a:r>
              <a:rPr lang="fr-FR" sz="1050" dirty="0"/>
              <a:t>    day: le jour du mois.</a:t>
            </a:r>
          </a:p>
          <a:p>
            <a:endParaRPr lang="fr-FR" sz="1050" dirty="0"/>
          </a:p>
          <a:p>
            <a:r>
              <a:rPr lang="fr-FR" sz="1050" dirty="0"/>
              <a:t>Comment fait-on pour construire notre objetdate?</a:t>
            </a:r>
          </a:p>
          <a:p>
            <a:endParaRPr lang="fr-FR" sz="1050" dirty="0"/>
          </a:p>
          <a:p>
            <a:r>
              <a:rPr lang="fr-FR" sz="105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451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807171"/>
            <a:ext cx="11020420" cy="253916"/>
          </a:xfrm>
          <a:prstGeom prst="rect">
            <a:avLst/>
          </a:prstGeom>
          <a:noFill/>
        </p:spPr>
        <p:txBody>
          <a:bodyPr wrap="square" rtlCol="0">
            <a:spAutoFit/>
          </a:bodyPr>
          <a:lstStyle/>
          <a:p>
            <a:r>
              <a:rPr lang="fr-FR" sz="105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084170"/>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date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r>
              <a:rPr lang="pt-BR" sz="1000" dirty="0">
                <a:solidFill>
                  <a:schemeClr val="bg1"/>
                </a:solidFill>
              </a:rPr>
              <a:t>&gt;&gt;&gt; 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794966"/>
            <a:ext cx="11020420" cy="738664"/>
          </a:xfrm>
          <a:prstGeom prst="rect">
            <a:avLst/>
          </a:prstGeom>
          <a:noFill/>
        </p:spPr>
        <p:txBody>
          <a:bodyPr wrap="square" rtlCol="0">
            <a:spAutoFit/>
          </a:bodyPr>
          <a:lstStyle/>
          <a:p>
            <a:r>
              <a:rPr lang="fr-FR" sz="1050" dirty="0"/>
              <a:t>Il existe deux méthodes de classe qui peuvent vous intéresser :</a:t>
            </a:r>
          </a:p>
          <a:p>
            <a:pPr marL="171450" indent="-171450">
              <a:buFont typeface="Arial" panose="020B0604020202020204" pitchFamily="34" charset="0"/>
              <a:buChar char="•"/>
            </a:pPr>
            <a:r>
              <a:rPr lang="fr-FR" sz="1050" dirty="0"/>
              <a:t>    </a:t>
            </a:r>
            <a:r>
              <a:rPr lang="fr-FR" sz="1050" dirty="0" err="1"/>
              <a:t>date.today</a:t>
            </a:r>
            <a:r>
              <a:rPr lang="fr-FR" sz="1050" dirty="0"/>
              <a:t>(): renvoie la date d'aujourd'hui ;</a:t>
            </a:r>
          </a:p>
          <a:p>
            <a:pPr marL="171450" indent="-171450">
              <a:buFont typeface="Arial" panose="020B0604020202020204" pitchFamily="34" charset="0"/>
              <a:buChar char="•"/>
            </a:pPr>
            <a:r>
              <a:rPr lang="fr-FR" sz="1050" dirty="0"/>
              <a:t>    date.fromtimestamp(timestamp): renvoie la date correspondant au timestamp passé en argument.</a:t>
            </a:r>
          </a:p>
          <a:p>
            <a:r>
              <a:rPr lang="fr-FR" sz="105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497120"/>
            <a:ext cx="5395913" cy="178510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aujourdhui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today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aujourdhui</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2011-02-14</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fromtimestamp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Équivalent à date.today</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2011-02-14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276229" y="4282224"/>
            <a:ext cx="11020420" cy="2354491"/>
          </a:xfrm>
          <a:prstGeom prst="rect">
            <a:avLst/>
          </a:prstGeom>
          <a:noFill/>
        </p:spPr>
        <p:txBody>
          <a:bodyPr wrap="square" rtlCol="0">
            <a:spAutoFit/>
          </a:bodyPr>
          <a:lstStyle/>
          <a:p>
            <a:r>
              <a:rPr lang="fr-FR" sz="1050" dirty="0"/>
              <a:t>Et bien entendu, vous pouvez manipuler ces dates simplement et les comparer grâce aux opérateurs usuels, je vous laisse essayer !</a:t>
            </a:r>
          </a:p>
          <a:p>
            <a:r>
              <a:rPr lang="fr-FR" sz="1050" dirty="0"/>
              <a:t>Représenter une heure</a:t>
            </a:r>
          </a:p>
          <a:p>
            <a:endParaRPr lang="fr-FR" sz="1050" dirty="0"/>
          </a:p>
          <a:p>
            <a:r>
              <a:rPr lang="fr-FR" sz="1050" dirty="0"/>
              <a:t>C'est moins courant mais on peut également être amené à manipuler une heure, indépendamment de toute date. La classe time du module </a:t>
            </a:r>
            <a:r>
              <a:rPr lang="fr-FR" sz="1050" i="1" dirty="0"/>
              <a:t>datetime</a:t>
            </a:r>
            <a:r>
              <a:rPr lang="fr-FR" sz="1050" dirty="0"/>
              <a:t> est là pour cela.</a:t>
            </a:r>
          </a:p>
          <a:p>
            <a:endParaRPr lang="fr-FR" sz="1050" dirty="0"/>
          </a:p>
          <a:p>
            <a:r>
              <a:rPr lang="fr-FR" sz="1050" dirty="0"/>
              <a:t>On construit une heure avec non pas trois mais cinq paramètres, tous optionnels :</a:t>
            </a:r>
          </a:p>
          <a:p>
            <a:pPr marL="628650" lvl="1" indent="-171450">
              <a:buFont typeface="Arial" panose="020B0604020202020204" pitchFamily="34" charset="0"/>
              <a:buChar char="•"/>
            </a:pPr>
            <a:r>
              <a:rPr lang="fr-FR" sz="1050" dirty="0"/>
              <a:t>Hour (0 par défaut) : les heures, valeur comprise entre 0 et 23 ;</a:t>
            </a:r>
          </a:p>
          <a:p>
            <a:pPr marL="628650" lvl="1" indent="-171450">
              <a:buFont typeface="Arial" panose="020B0604020202020204" pitchFamily="34" charset="0"/>
              <a:buChar char="•"/>
            </a:pPr>
            <a:r>
              <a:rPr lang="fr-FR" sz="1050" dirty="0"/>
              <a:t>Minute (0 par défaut) : les minutes, valeur comprise entre 0 et 59 ;</a:t>
            </a:r>
          </a:p>
          <a:p>
            <a:pPr marL="628650" lvl="1" indent="-171450">
              <a:buFont typeface="Arial" panose="020B0604020202020204" pitchFamily="34" charset="0"/>
              <a:buChar char="•"/>
            </a:pPr>
            <a:r>
              <a:rPr lang="fr-FR" sz="1050" dirty="0"/>
              <a:t>Second (0 par défaut) : les secondes, valeur comprise entre 0 et 59 ;</a:t>
            </a:r>
          </a:p>
          <a:p>
            <a:pPr marL="628650" lvl="1" indent="-171450">
              <a:buFont typeface="Arial" panose="020B0604020202020204" pitchFamily="34" charset="0"/>
              <a:buChar char="•"/>
            </a:pPr>
            <a:r>
              <a:rPr lang="fr-FR" sz="1050" dirty="0"/>
              <a:t>Microsecond (0 par défaut) : la précision de l'heure en micro-secondes, entre 0 et 1.000.000 ;</a:t>
            </a:r>
          </a:p>
          <a:p>
            <a:pPr marL="628650" lvl="1" indent="-171450">
              <a:buFont typeface="Arial" panose="020B0604020202020204" pitchFamily="34" charset="0"/>
              <a:buChar char="•"/>
            </a:pPr>
            <a:r>
              <a:rPr lang="fr-FR" sz="1050" i="1" dirty="0"/>
              <a:t>tzinfo</a:t>
            </a:r>
            <a:r>
              <a:rPr lang="fr-FR" sz="1050" dirty="0"/>
              <a:t> (None par défaut) : l'information de fuseau horaire (je ne détaillerai pas cette information ici).</a:t>
            </a:r>
          </a:p>
          <a:p>
            <a:endParaRPr lang="fr-FR" sz="1050" dirty="0"/>
          </a:p>
          <a:p>
            <a:r>
              <a:rPr lang="fr-FR" sz="1050" dirty="0"/>
              <a:t>Cette classe est moins utilisée que </a:t>
            </a:r>
            <a:r>
              <a:rPr lang="fr-FR" sz="1050" i="1" dirty="0"/>
              <a:t>datetime.date</a:t>
            </a:r>
            <a:r>
              <a:rPr lang="fr-FR" sz="1050" dirty="0"/>
              <a:t> mais elle peut se révéler utile dans certains cas. Je vous laisse faire quelques tests, n'oubliez pas de vous reporter à la documentation du module </a:t>
            </a:r>
            <a:r>
              <a:rPr lang="fr-FR" sz="1050" i="1" dirty="0"/>
              <a:t>datetime</a:t>
            </a:r>
            <a:r>
              <a:rPr lang="fr-FR" sz="1050" dirty="0"/>
              <a:t> pour plus d'informations.</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r>
              <a:rPr lang="fr-FR" altLang="fr-FR" sz="6000" b="1" dirty="0">
                <a:solidFill>
                  <a:schemeClr val="accent5">
                    <a:lumMod val="75000"/>
                  </a:schemeClr>
                </a:solidFill>
              </a:rPr>
              <a:t>UTC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8572" y="1490375"/>
            <a:ext cx="5395913"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timezone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timezone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utc</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2021-06-11 11:34:27.710027+00:00</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519</a:t>
            </a:fld>
            <a:endParaRPr lang="fr-FR" dirty="0"/>
          </a:p>
        </p:txBody>
      </p:sp>
      <p:sp>
        <p:nvSpPr>
          <p:cNvPr id="13" name="ZoneTexte 12">
            <a:extLst>
              <a:ext uri="{FF2B5EF4-FFF2-40B4-BE49-F238E27FC236}">
                <a16:creationId xmlns:a16="http://schemas.microsoft.com/office/drawing/2014/main" id="{603F3670-BAB1-4586-9D9C-D07B94C9F515}"/>
              </a:ext>
            </a:extLst>
          </p:cNvPr>
          <p:cNvSpPr txBox="1"/>
          <p:nvPr/>
        </p:nvSpPr>
        <p:spPr>
          <a:xfrm>
            <a:off x="972767" y="2641837"/>
            <a:ext cx="12053181" cy="253916"/>
          </a:xfrm>
          <a:prstGeom prst="rect">
            <a:avLst/>
          </a:prstGeom>
          <a:noFill/>
        </p:spPr>
        <p:txBody>
          <a:bodyPr wrap="square" rtlCol="0">
            <a:spAutoFit/>
          </a:bodyPr>
          <a:lstStyle/>
          <a:p>
            <a:r>
              <a:rPr lang="en-US" sz="1050" dirty="0"/>
              <a:t>The programs, should always work in UTC time, when you ask for a date to a user it is IMPORTANT to convert it in UTC time and work with UTC.</a:t>
            </a:r>
            <a:endParaRPr lang="fr-FR" sz="1050" dirty="0"/>
          </a:p>
        </p:txBody>
      </p:sp>
      <p:pic>
        <p:nvPicPr>
          <p:cNvPr id="15" name="Image 14">
            <a:extLst>
              <a:ext uri="{FF2B5EF4-FFF2-40B4-BE49-F238E27FC236}">
                <a16:creationId xmlns:a16="http://schemas.microsoft.com/office/drawing/2014/main" id="{77306CD4-CAD6-49B3-836A-6C22F56C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6" y="2065849"/>
            <a:ext cx="1219200" cy="1219200"/>
          </a:xfrm>
          <a:prstGeom prst="rect">
            <a:avLst/>
          </a:prstGeom>
        </p:spPr>
      </p:pic>
    </p:spTree>
    <p:extLst>
      <p:ext uri="{BB962C8B-B14F-4D97-AF65-F5344CB8AC3E}">
        <p14:creationId xmlns:p14="http://schemas.microsoft.com/office/powerpoint/2010/main" val="409751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520</a:t>
            </a:fld>
            <a:endParaRPr lang="fr-FR" dirty="0"/>
          </a:p>
        </p:txBody>
      </p:sp>
      <p:pic>
        <p:nvPicPr>
          <p:cNvPr id="11" name="Image 10">
            <a:extLst>
              <a:ext uri="{FF2B5EF4-FFF2-40B4-BE49-F238E27FC236}">
                <a16:creationId xmlns:a16="http://schemas.microsoft.com/office/drawing/2014/main" id="{983D0BD1-3574-42F1-88E2-EB96D963C542}"/>
              </a:ext>
            </a:extLst>
          </p:cNvPr>
          <p:cNvPicPr>
            <a:picLocks noChangeAspect="1"/>
          </p:cNvPicPr>
          <p:nvPr/>
        </p:nvPicPr>
        <p:blipFill>
          <a:blip r:embed="rId2"/>
          <a:stretch>
            <a:fillRect/>
          </a:stretch>
        </p:blipFill>
        <p:spPr>
          <a:xfrm>
            <a:off x="3236986" y="1575840"/>
            <a:ext cx="4933637" cy="5239764"/>
          </a:xfrm>
          <a:prstGeom prst="rect">
            <a:avLst/>
          </a:prstGeom>
        </p:spPr>
      </p:pic>
    </p:spTree>
    <p:extLst>
      <p:ext uri="{BB962C8B-B14F-4D97-AF65-F5344CB8AC3E}">
        <p14:creationId xmlns:p14="http://schemas.microsoft.com/office/powerpoint/2010/main" val="39976998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521</a:t>
            </a:fld>
            <a:endParaRPr lang="fr-FR" dirty="0"/>
          </a:p>
        </p:txBody>
      </p:sp>
      <p:pic>
        <p:nvPicPr>
          <p:cNvPr id="8" name="Image 7">
            <a:extLst>
              <a:ext uri="{FF2B5EF4-FFF2-40B4-BE49-F238E27FC236}">
                <a16:creationId xmlns:a16="http://schemas.microsoft.com/office/drawing/2014/main" id="{82985ABB-1DB3-4072-8706-C87EA540D5DE}"/>
              </a:ext>
            </a:extLst>
          </p:cNvPr>
          <p:cNvPicPr>
            <a:picLocks noChangeAspect="1"/>
          </p:cNvPicPr>
          <p:nvPr/>
        </p:nvPicPr>
        <p:blipFill>
          <a:blip r:embed="rId2"/>
          <a:stretch>
            <a:fillRect/>
          </a:stretch>
        </p:blipFill>
        <p:spPr>
          <a:xfrm>
            <a:off x="3299236" y="1564460"/>
            <a:ext cx="4317522" cy="5293539"/>
          </a:xfrm>
          <a:prstGeom prst="rect">
            <a:avLst/>
          </a:prstGeom>
        </p:spPr>
      </p:pic>
    </p:spTree>
    <p:extLst>
      <p:ext uri="{BB962C8B-B14F-4D97-AF65-F5344CB8AC3E}">
        <p14:creationId xmlns:p14="http://schemas.microsoft.com/office/powerpoint/2010/main" val="21673178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522</a:t>
            </a:fld>
            <a:endParaRPr lang="fr-FR" dirty="0"/>
          </a:p>
        </p:txBody>
      </p:sp>
      <p:pic>
        <p:nvPicPr>
          <p:cNvPr id="9" name="Image 8">
            <a:extLst>
              <a:ext uri="{FF2B5EF4-FFF2-40B4-BE49-F238E27FC236}">
                <a16:creationId xmlns:a16="http://schemas.microsoft.com/office/drawing/2014/main" id="{69582B8E-95E0-4EE4-AFA9-5E228E12697F}"/>
              </a:ext>
            </a:extLst>
          </p:cNvPr>
          <p:cNvPicPr>
            <a:picLocks noChangeAspect="1"/>
          </p:cNvPicPr>
          <p:nvPr/>
        </p:nvPicPr>
        <p:blipFill>
          <a:blip r:embed="rId2"/>
          <a:stretch>
            <a:fillRect/>
          </a:stretch>
        </p:blipFill>
        <p:spPr>
          <a:xfrm>
            <a:off x="3194891" y="1413786"/>
            <a:ext cx="4606081" cy="5444213"/>
          </a:xfrm>
          <a:prstGeom prst="rect">
            <a:avLst/>
          </a:prstGeom>
        </p:spPr>
      </p:pic>
    </p:spTree>
    <p:extLst>
      <p:ext uri="{BB962C8B-B14F-4D97-AF65-F5344CB8AC3E}">
        <p14:creationId xmlns:p14="http://schemas.microsoft.com/office/powerpoint/2010/main" val="7914119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59413"/>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523</a:t>
            </a:fld>
            <a:endParaRPr lang="fr-FR" dirty="0"/>
          </a:p>
        </p:txBody>
      </p:sp>
      <p:pic>
        <p:nvPicPr>
          <p:cNvPr id="8" name="Image 7">
            <a:extLst>
              <a:ext uri="{FF2B5EF4-FFF2-40B4-BE49-F238E27FC236}">
                <a16:creationId xmlns:a16="http://schemas.microsoft.com/office/drawing/2014/main" id="{2BC39364-2ECF-4C6C-A13D-C8601F4EA9EA}"/>
              </a:ext>
            </a:extLst>
          </p:cNvPr>
          <p:cNvPicPr>
            <a:picLocks noChangeAspect="1"/>
          </p:cNvPicPr>
          <p:nvPr/>
        </p:nvPicPr>
        <p:blipFill>
          <a:blip r:embed="rId2"/>
          <a:stretch>
            <a:fillRect/>
          </a:stretch>
        </p:blipFill>
        <p:spPr>
          <a:xfrm>
            <a:off x="2947990" y="1139825"/>
            <a:ext cx="6238875" cy="5581650"/>
          </a:xfrm>
          <a:prstGeom prst="rect">
            <a:avLst/>
          </a:prstGeom>
        </p:spPr>
      </p:pic>
    </p:spTree>
    <p:extLst>
      <p:ext uri="{BB962C8B-B14F-4D97-AF65-F5344CB8AC3E}">
        <p14:creationId xmlns:p14="http://schemas.microsoft.com/office/powerpoint/2010/main" val="349497596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datetime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92908"/>
          </a:xfrm>
          <a:prstGeom prst="rect">
            <a:avLst/>
          </a:prstGeom>
          <a:noFill/>
        </p:spPr>
        <p:txBody>
          <a:bodyPr wrap="square" rtlCol="0">
            <a:spAutoFit/>
          </a:bodyPr>
          <a:lstStyle/>
          <a:p>
            <a:r>
              <a:rPr lang="fr-FR" sz="1050" dirty="0"/>
              <a:t>Représenter des dates et heures</a:t>
            </a:r>
          </a:p>
          <a:p>
            <a:endParaRPr lang="fr-FR" sz="1050" dirty="0"/>
          </a:p>
          <a:p>
            <a:r>
              <a:rPr lang="fr-FR" sz="105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050" i="1" dirty="0"/>
              <a:t>datetime</a:t>
            </a:r>
            <a:r>
              <a:rPr lang="fr-FR" sz="1050" dirty="0"/>
              <a:t>, comme son module.</a:t>
            </a:r>
          </a:p>
          <a:p>
            <a:endParaRPr lang="fr-FR" sz="1050" dirty="0"/>
          </a:p>
          <a:p>
            <a:r>
              <a:rPr lang="fr-FR" sz="1050" dirty="0"/>
              <a:t>Elle prend d'abord les paramètres de </a:t>
            </a:r>
            <a:r>
              <a:rPr lang="fr-FR" sz="1050" i="1" dirty="0"/>
              <a:t>datetime.date</a:t>
            </a:r>
            <a:r>
              <a:rPr lang="fr-FR" sz="1050" dirty="0"/>
              <a:t>(année, mois, jour) et ensuite les paramètres </a:t>
            </a:r>
            <a:r>
              <a:rPr lang="fr-FR" sz="1050" i="1" dirty="0"/>
              <a:t>dedatetime.time</a:t>
            </a:r>
            <a:r>
              <a:rPr lang="fr-FR" sz="1050" dirty="0"/>
              <a:t>(heures, minutes, secondes, micro-secondes et fuseau horaire).</a:t>
            </a:r>
          </a:p>
          <a:p>
            <a:endParaRPr lang="fr-FR" sz="1050" dirty="0"/>
          </a:p>
          <a:p>
            <a:r>
              <a:rPr lang="fr-FR" sz="1050" dirty="0"/>
              <a:t>Voyons dès à présent les deux méthodes de classe que vous utiliserez le plus souvent :</a:t>
            </a:r>
          </a:p>
          <a:p>
            <a:endParaRPr lang="fr-FR" sz="1050" dirty="0"/>
          </a:p>
          <a:p>
            <a:r>
              <a:rPr lang="fr-FR" sz="1050" dirty="0"/>
              <a:t>    </a:t>
            </a:r>
            <a:r>
              <a:rPr lang="fr-FR" sz="1050" i="1" dirty="0"/>
              <a:t>datetime.now()</a:t>
            </a:r>
            <a:r>
              <a:rPr lang="fr-FR" sz="1050" dirty="0"/>
              <a:t>: renvoie l'objet </a:t>
            </a:r>
            <a:r>
              <a:rPr lang="fr-FR" sz="1050" i="1" dirty="0"/>
              <a:t>datetime</a:t>
            </a:r>
            <a:r>
              <a:rPr lang="fr-FR" sz="1050" dirty="0"/>
              <a:t> avec la date et l'heure actuelles ;</a:t>
            </a:r>
          </a:p>
          <a:p>
            <a:endParaRPr lang="fr-FR" sz="1050" dirty="0"/>
          </a:p>
          <a:p>
            <a:r>
              <a:rPr lang="fr-FR" sz="105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90526" y="3658606"/>
            <a:ext cx="539591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datetime</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now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datetime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359000</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2021-06-11 15:37:36.645296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C3CEE3"/>
                </a:solidFill>
                <a:latin typeface="JetBrains Mono"/>
              </a:rPr>
              <a:t>&gt;&gt; 2011-02-14 05:08:22.359000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09554" y="4870138"/>
            <a:ext cx="11020420" cy="415498"/>
          </a:xfrm>
          <a:prstGeom prst="rect">
            <a:avLst/>
          </a:prstGeom>
          <a:noFill/>
        </p:spPr>
        <p:txBody>
          <a:bodyPr wrap="square" rtlCol="0">
            <a:spAutoFit/>
          </a:bodyPr>
          <a:lstStyle/>
          <a:p>
            <a:r>
              <a:rPr lang="fr-FR" sz="1050" dirty="0"/>
              <a:t>Il y a bien d'autres choses à voir dans ce module </a:t>
            </a:r>
            <a:r>
              <a:rPr lang="fr-FR" sz="1050" i="1" dirty="0"/>
              <a:t>datetime</a:t>
            </a:r>
            <a:r>
              <a:rPr lang="fr-FR" sz="105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soutstrait</a:t>
            </a:r>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datetime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date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2018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delta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l_date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f_date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delta</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days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nn-NO" sz="1000" dirty="0">
              <a:solidFill>
                <a:schemeClr val="bg1"/>
              </a:solidFill>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1869743"/>
          </a:xfrm>
          <a:prstGeom prst="rect">
            <a:avLst/>
          </a:prstGeom>
          <a:noFill/>
        </p:spPr>
        <p:txBody>
          <a:bodyPr wrap="square" rtlCol="0">
            <a:spAutoFit/>
          </a:bodyPr>
          <a:lstStyle/>
          <a:p>
            <a:r>
              <a:rPr lang="fr-FR" sz="1050" b="1" dirty="0"/>
              <a:t>En résumé</a:t>
            </a:r>
          </a:p>
          <a:p>
            <a:endParaRPr lang="fr-FR" sz="1050" dirty="0"/>
          </a:p>
          <a:p>
            <a:r>
              <a:rPr lang="fr-FR" sz="1050" dirty="0"/>
              <a:t>    Le module </a:t>
            </a:r>
            <a:r>
              <a:rPr lang="fr-FR" sz="1050" i="1" dirty="0"/>
              <a:t>time</a:t>
            </a:r>
            <a:r>
              <a:rPr lang="fr-FR" sz="1050" dirty="0"/>
              <a:t> permet, entre autres, d'obtenir la date et l'heure de votre système.</a:t>
            </a:r>
          </a:p>
          <a:p>
            <a:endParaRPr lang="fr-FR" sz="1050" dirty="0"/>
          </a:p>
          <a:p>
            <a:r>
              <a:rPr lang="fr-FR" sz="1050" dirty="0"/>
              <a:t>    La fonction </a:t>
            </a:r>
            <a:r>
              <a:rPr lang="fr-FR" sz="1050" i="1" dirty="0"/>
              <a:t>time</a:t>
            </a:r>
            <a:r>
              <a:rPr lang="fr-FR" sz="1050" dirty="0"/>
              <a:t> du module </a:t>
            </a:r>
            <a:r>
              <a:rPr lang="fr-FR" sz="1050" i="1" dirty="0"/>
              <a:t>time</a:t>
            </a:r>
            <a:r>
              <a:rPr lang="fr-FR" sz="1050" dirty="0"/>
              <a:t> renvoie le timestamp actuel.</a:t>
            </a:r>
          </a:p>
          <a:p>
            <a:endParaRPr lang="fr-FR" sz="1050" dirty="0"/>
          </a:p>
          <a:p>
            <a:r>
              <a:rPr lang="fr-FR" sz="1050" dirty="0"/>
              <a:t>    La méthode </a:t>
            </a:r>
            <a:r>
              <a:rPr lang="fr-FR" sz="1050" i="1" dirty="0"/>
              <a:t>localtime</a:t>
            </a:r>
            <a:r>
              <a:rPr lang="fr-FR" sz="1050" dirty="0"/>
              <a:t> du module </a:t>
            </a:r>
            <a:r>
              <a:rPr lang="fr-FR" sz="1050" i="1" dirty="0"/>
              <a:t>time</a:t>
            </a:r>
            <a:r>
              <a:rPr lang="fr-FR" sz="1050" dirty="0"/>
              <a:t> renvoie un objet isolant les informations d'un timestamp (la date et l'heure).</a:t>
            </a:r>
          </a:p>
          <a:p>
            <a:endParaRPr lang="fr-FR" sz="1050" dirty="0"/>
          </a:p>
          <a:p>
            <a:r>
              <a:rPr lang="fr-FR" sz="1050" dirty="0"/>
              <a:t>    Le module </a:t>
            </a:r>
            <a:r>
              <a:rPr lang="fr-FR" sz="1050" i="1" dirty="0"/>
              <a:t>datetime</a:t>
            </a:r>
            <a:r>
              <a:rPr lang="fr-FR" sz="1050" dirty="0"/>
              <a:t> permet de représenter des dates et heures.</a:t>
            </a:r>
          </a:p>
          <a:p>
            <a:endParaRPr lang="fr-FR" sz="1050" dirty="0"/>
          </a:p>
          <a:p>
            <a:r>
              <a:rPr lang="fr-FR" sz="1050" dirty="0"/>
              <a:t>    Les classes </a:t>
            </a:r>
            <a:r>
              <a:rPr lang="fr-FR" sz="1050" i="1" dirty="0"/>
              <a:t>date</a:t>
            </a:r>
            <a:r>
              <a:rPr lang="fr-FR" sz="1050" dirty="0"/>
              <a:t>, </a:t>
            </a:r>
            <a:r>
              <a:rPr lang="fr-FR" sz="1050" i="1" dirty="0"/>
              <a:t>time</a:t>
            </a:r>
            <a:r>
              <a:rPr lang="fr-FR" sz="1050" dirty="0"/>
              <a:t> et </a:t>
            </a:r>
            <a:r>
              <a:rPr lang="fr-FR" sz="1050" i="1" dirty="0"/>
              <a:t>datetime</a:t>
            </a:r>
            <a:r>
              <a:rPr lang="fr-FR" sz="105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18051132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528</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234735579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786854"/>
            <a:ext cx="11020420" cy="253916"/>
          </a:xfrm>
          <a:prstGeom prst="rect">
            <a:avLst/>
          </a:prstGeom>
          <a:noFill/>
        </p:spPr>
        <p:txBody>
          <a:bodyPr wrap="square" rtlCol="0">
            <a:spAutoFit/>
          </a:bodyPr>
          <a:lstStyle/>
          <a:p>
            <a:r>
              <a:rPr lang="en-US" sz="1050" dirty="0"/>
              <a:t>Second</a:t>
            </a:r>
            <a:r>
              <a:rPr lang="fr-FR" sz="1050" dirty="0"/>
              <a:t> way to time a function: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module time function time in that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1.389604091644287</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529</a:t>
            </a:fld>
            <a:endParaRPr lang="fr-FR" dirty="0"/>
          </a:p>
        </p:txBody>
      </p:sp>
      <p:sp>
        <p:nvSpPr>
          <p:cNvPr id="12" name="ZoneTexte 11">
            <a:extLst>
              <a:ext uri="{FF2B5EF4-FFF2-40B4-BE49-F238E27FC236}">
                <a16:creationId xmlns:a16="http://schemas.microsoft.com/office/drawing/2014/main" id="{F99E3FCA-EB42-4DCB-933D-9AA469F8BE14}"/>
              </a:ext>
            </a:extLst>
          </p:cNvPr>
          <p:cNvSpPr txBox="1"/>
          <p:nvPr/>
        </p:nvSpPr>
        <p:spPr>
          <a:xfrm>
            <a:off x="276228" y="4070683"/>
            <a:ext cx="5395913"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start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x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limit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measure_runtime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C792EA"/>
                </a:solidFill>
                <a:effectLst/>
                <a:latin typeface="JetBrains Mono"/>
              </a:rPr>
              <a:t>lambda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powers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5000000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 1.3915793895721436</a:t>
            </a:r>
          </a:p>
        </p:txBody>
      </p:sp>
      <p:sp>
        <p:nvSpPr>
          <p:cNvPr id="13" name="ZoneTexte 12">
            <a:extLst>
              <a:ext uri="{FF2B5EF4-FFF2-40B4-BE49-F238E27FC236}">
                <a16:creationId xmlns:a16="http://schemas.microsoft.com/office/drawing/2014/main" id="{01519194-9AA9-4D5E-B779-746C3A3ABF3B}"/>
              </a:ext>
            </a:extLst>
          </p:cNvPr>
          <p:cNvSpPr txBox="1"/>
          <p:nvPr/>
        </p:nvSpPr>
        <p:spPr>
          <a:xfrm>
            <a:off x="333380" y="1119123"/>
            <a:ext cx="11020420" cy="253916"/>
          </a:xfrm>
          <a:prstGeom prst="rect">
            <a:avLst/>
          </a:prstGeom>
          <a:noFill/>
        </p:spPr>
        <p:txBody>
          <a:bodyPr wrap="square" rtlCol="0">
            <a:spAutoFit/>
          </a:bodyPr>
          <a:lstStyle/>
          <a:p>
            <a:r>
              <a:rPr lang="en-US" sz="1050" dirty="0"/>
              <a:t>F</a:t>
            </a:r>
            <a:r>
              <a:rPr lang="fr-FR" sz="1050" dirty="0"/>
              <a:t>irst way to time a function: </a:t>
            </a:r>
          </a:p>
        </p:txBody>
      </p:sp>
    </p:spTree>
    <p:extLst>
      <p:ext uri="{BB962C8B-B14F-4D97-AF65-F5344CB8AC3E}">
        <p14:creationId xmlns:p14="http://schemas.microsoft.com/office/powerpoint/2010/main" val="1586902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4286" y="-242256"/>
            <a:ext cx="12192000" cy="1315367"/>
          </a:xfrm>
        </p:spPr>
        <p:txBody>
          <a:bodyPr>
            <a:noAutofit/>
          </a:bodyPr>
          <a:lstStyle/>
          <a:p>
            <a:pPr lvl="0" algn="ctr" fontAlgn="base">
              <a:spcAft>
                <a:spcPct val="0"/>
              </a:spcAft>
            </a:pPr>
            <a:r>
              <a:rPr lang="fr-FR" altLang="fr-FR" sz="6000" b="1" dirty="0">
                <a:solidFill>
                  <a:schemeClr val="accent5">
                    <a:lumMod val="75000"/>
                  </a:schemeClr>
                </a:solidFill>
              </a:rPr>
              <a:t>Timing your code with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B56EDB4-6D56-4A64-B83B-8BDB4F1F6312}"/>
              </a:ext>
            </a:extLst>
          </p:cNvPr>
          <p:cNvSpPr txBox="1"/>
          <p:nvPr/>
        </p:nvSpPr>
        <p:spPr>
          <a:xfrm>
            <a:off x="276229" y="1378751"/>
            <a:ext cx="5395913"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timeit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"[x**2 for x in range(10)]"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timeit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"list(map(lambda x: x**2, range(10)))"</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2.5521236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&gt;&gt;&gt; 2.9925559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530</a:t>
            </a:fld>
            <a:endParaRPr lang="fr-FR" dirty="0"/>
          </a:p>
        </p:txBody>
      </p:sp>
      <p:sp>
        <p:nvSpPr>
          <p:cNvPr id="8" name="ZoneTexte 7">
            <a:extLst>
              <a:ext uri="{FF2B5EF4-FFF2-40B4-BE49-F238E27FC236}">
                <a16:creationId xmlns:a16="http://schemas.microsoft.com/office/drawing/2014/main" id="{D1E6BB4F-3B8A-47E1-8631-551E475BCFA6}"/>
              </a:ext>
            </a:extLst>
          </p:cNvPr>
          <p:cNvSpPr txBox="1"/>
          <p:nvPr/>
        </p:nvSpPr>
        <p:spPr>
          <a:xfrm>
            <a:off x="276228" y="2736197"/>
            <a:ext cx="11649073" cy="577081"/>
          </a:xfrm>
          <a:prstGeom prst="rect">
            <a:avLst/>
          </a:prstGeom>
          <a:noFill/>
        </p:spPr>
        <p:txBody>
          <a:bodyPr wrap="square" rtlCol="0">
            <a:spAutoFit/>
          </a:bodyPr>
          <a:lstStyle/>
          <a:p>
            <a:r>
              <a:rPr lang="en-US" sz="1050" dirty="0"/>
              <a:t>So should we always use list comprehension which is faster ? The answer is: it depends what you want:</a:t>
            </a:r>
          </a:p>
          <a:p>
            <a:pPr marL="228600" indent="-228600">
              <a:buFont typeface="+mj-lt"/>
              <a:buAutoNum type="arabicPeriod"/>
            </a:pPr>
            <a:r>
              <a:rPr lang="en-US" sz="1050" dirty="0"/>
              <a:t>If you want a list of things use list comprehension, it is faster and more readable and shorter.</a:t>
            </a:r>
          </a:p>
          <a:p>
            <a:pPr marL="228600" indent="-228600">
              <a:buFont typeface="+mj-lt"/>
              <a:buAutoNum type="arabicPeriod"/>
            </a:pPr>
            <a:r>
              <a:rPr lang="en-US" sz="1050" dirty="0"/>
              <a:t>If you want to use the item of this list, one by one then use map, use the generator it gives you.</a:t>
            </a:r>
            <a:endParaRPr lang="fr-FR" sz="1050" dirty="0"/>
          </a:p>
        </p:txBody>
      </p:sp>
    </p:spTree>
    <p:extLst>
      <p:ext uri="{BB962C8B-B14F-4D97-AF65-F5344CB8AC3E}">
        <p14:creationId xmlns:p14="http://schemas.microsoft.com/office/powerpoint/2010/main" val="25466216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900246"/>
          </a:xfrm>
          <a:prstGeom prst="rect">
            <a:avLst/>
          </a:prstGeom>
          <a:noFill/>
        </p:spPr>
        <p:txBody>
          <a:bodyPr wrap="square" rtlCol="0">
            <a:spAutoFit/>
          </a:bodyPr>
          <a:lstStyle/>
          <a:p>
            <a:r>
              <a:rPr lang="fr-FR" sz="105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050" dirty="0"/>
          </a:p>
          <a:p>
            <a:r>
              <a:rPr lang="fr-FR" sz="105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4455066"/>
          </a:xfrm>
          <a:prstGeom prst="rect">
            <a:avLst/>
          </a:prstGeom>
          <a:noFill/>
        </p:spPr>
        <p:txBody>
          <a:bodyPr wrap="square" rtlCol="0">
            <a:spAutoFit/>
          </a:bodyPr>
          <a:lstStyle/>
          <a:p>
            <a:r>
              <a:rPr lang="fr-FR" sz="1050" dirty="0"/>
              <a:t>Pour commencer, nous allons voir comment accéder aux flux standard (entrée standard et sortie standard) et de quelle façon nous devons les manipuler.</a:t>
            </a:r>
          </a:p>
          <a:p>
            <a:endParaRPr lang="fr-FR" sz="1050" dirty="0"/>
          </a:p>
          <a:p>
            <a:r>
              <a:rPr lang="fr-FR" sz="1050" dirty="0"/>
              <a:t>À quoi cela ressemble-t-il ?</a:t>
            </a:r>
          </a:p>
          <a:p>
            <a:endParaRPr lang="fr-FR" sz="1050" dirty="0"/>
          </a:p>
          <a:p>
            <a:r>
              <a:rPr lang="fr-FR" sz="1050" dirty="0"/>
              <a:t>Vous vous êtes sûrement habitués, quand vous utilisez la fonction print, à ce qu'un message s'affiche sur votre écran. Je pense que cela vous paraît même assez logique à présent.</a:t>
            </a:r>
          </a:p>
          <a:p>
            <a:endParaRPr lang="fr-FR" sz="1050" dirty="0"/>
          </a:p>
          <a:p>
            <a:r>
              <a:rPr lang="fr-FR" sz="105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050" dirty="0"/>
          </a:p>
          <a:p>
            <a:r>
              <a:rPr lang="fr-FR" sz="1050" dirty="0">
                <a:highlight>
                  <a:srgbClr val="C0C0C0"/>
                </a:highlight>
              </a:rPr>
              <a:t>Quel intérêt ? print est fait pour afficher à l'écran non ?</a:t>
            </a:r>
          </a:p>
          <a:p>
            <a:endParaRPr lang="fr-FR" sz="1050" dirty="0"/>
          </a:p>
          <a:p>
            <a:r>
              <a:rPr lang="fr-FR" sz="105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050" dirty="0"/>
          </a:p>
          <a:p>
            <a:r>
              <a:rPr lang="fr-FR" sz="1050" dirty="0"/>
              <a:t>On distingue trois flux standard :</a:t>
            </a:r>
          </a:p>
          <a:p>
            <a:endParaRPr lang="fr-FR" sz="1050" dirty="0"/>
          </a:p>
          <a:p>
            <a:pPr marL="171450" indent="-171450">
              <a:buFont typeface="Arial" panose="020B0604020202020204" pitchFamily="34" charset="0"/>
              <a:buChar char="•"/>
            </a:pPr>
            <a:r>
              <a:rPr lang="fr-FR" sz="1050" dirty="0"/>
              <a:t>    </a:t>
            </a:r>
            <a:r>
              <a:rPr lang="fr-FR" sz="1050" b="1" dirty="0"/>
              <a:t>L'entrée standard</a:t>
            </a:r>
            <a:r>
              <a:rPr lang="fr-FR" sz="105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La sortie standard </a:t>
            </a:r>
            <a:r>
              <a:rPr lang="fr-FR" sz="1050" dirty="0"/>
              <a:t>: comme on l'a vu, c'est elle qui est utilisée pour afficher des messages. Par défaut, elle redirige vers l'écran.</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a:t>
            </a:r>
            <a:r>
              <a:rPr lang="fr-FR" sz="1050" b="1" dirty="0"/>
              <a:t>L'erreur standard </a:t>
            </a:r>
            <a:r>
              <a:rPr lang="fr-FR" sz="1050" dirty="0"/>
              <a:t>: elle est notamment utilisée quand Python vous affiche le </a:t>
            </a:r>
            <a:r>
              <a:rPr lang="fr-FR" sz="1050" dirty="0" err="1"/>
              <a:t>traceback</a:t>
            </a:r>
            <a:r>
              <a:rPr lang="fr-FR" sz="1050" dirty="0"/>
              <a:t> d'une exception. Par défaut, elle redirige également vers votre écran.</a:t>
            </a:r>
          </a:p>
          <a:p>
            <a:endParaRPr lang="fr-FR" sz="1050" dirty="0"/>
          </a:p>
          <a:p>
            <a:r>
              <a:rPr lang="fr-FR" sz="1050" b="1"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048077"/>
            <a:ext cx="10163170" cy="738664"/>
          </a:xfrm>
          <a:prstGeom prst="rect">
            <a:avLst/>
          </a:prstGeom>
          <a:noFill/>
        </p:spPr>
        <p:txBody>
          <a:bodyPr wrap="square" rtlCol="0">
            <a:spAutoFit/>
          </a:bodyPr>
          <a:lstStyle/>
          <a:p>
            <a:r>
              <a:rPr lang="fr-FR" sz="1050" dirty="0"/>
              <a:t>Accéder aux flux standard</a:t>
            </a:r>
          </a:p>
          <a:p>
            <a:endParaRPr lang="fr-FR" sz="1050" dirty="0"/>
          </a:p>
          <a:p>
            <a:r>
              <a:rPr lang="fr-FR" sz="105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09554" y="1834336"/>
            <a:ext cx="10753720" cy="150810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stdin</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L'entrée standard (standard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stdout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La sortie standard (standard output)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stderr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L'erreur standard (standard error)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i="1"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&lt;_io.TextIOWrapper name='&lt;stdin&gt;' mode='r'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name='&lt;stdout&gt;' mode='w' encoding='utf-8'&gt;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&lt;_io.TextIOWrapper name='&lt;stderr&gt;' mode='w' encoding='utf-8'&gt;</a:t>
            </a:r>
          </a:p>
          <a:p>
            <a:endParaRPr lang="fr-FR" sz="1000" dirty="0">
              <a:solidFill>
                <a:schemeClr val="bg1"/>
              </a:solidFill>
            </a:endParaRP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900246"/>
          </a:xfrm>
          <a:prstGeom prst="rect">
            <a:avLst/>
          </a:prstGeom>
          <a:noFill/>
        </p:spPr>
        <p:txBody>
          <a:bodyPr wrap="square" rtlCol="0">
            <a:spAutoFit/>
          </a:bodyPr>
          <a:lstStyle/>
          <a:p>
            <a:r>
              <a:rPr lang="fr-FR" sz="1050" dirty="0"/>
              <a:t>Ces objets ne vous rappellent rien ? Vraiment ?</a:t>
            </a:r>
          </a:p>
          <a:p>
            <a:r>
              <a:rPr lang="fr-FR" sz="1050" dirty="0"/>
              <a:t>Ils sont de la même classe que les fichiers ouverts grâce à la fonction open. Et il n'y a aucun hasard derrière cela.</a:t>
            </a:r>
          </a:p>
          <a:p>
            <a:r>
              <a:rPr lang="fr-FR" sz="1050" dirty="0"/>
              <a:t>En effet, pour lire ou écrire dans les flux standard, on utilise les méthodes read et write.</a:t>
            </a:r>
          </a:p>
          <a:p>
            <a:r>
              <a:rPr lang="fr-FR" sz="1050" dirty="0"/>
              <a:t>Naturellement, l'entrée standard stdin peut lire (méthode read) et les deux sorties stdout et stderr peuvent écrire (méthode write).</a:t>
            </a:r>
          </a:p>
          <a:p>
            <a:r>
              <a:rPr lang="fr-FR" sz="105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7804"/>
          </a:xfrm>
          <a:prstGeom prst="rect">
            <a:avLst/>
          </a:prstGeom>
          <a:solidFill>
            <a:schemeClr val="tx1"/>
          </a:solidFill>
        </p:spPr>
        <p:txBody>
          <a:bodyPr wrap="square" rtlCol="0">
            <a:spAutoFit/>
          </a:bodyPr>
          <a:lstStyle/>
          <a:p>
            <a:r>
              <a:rPr lang="fr-FR" sz="1000" dirty="0">
                <a:solidFill>
                  <a:schemeClr val="bg1"/>
                </a:solidFill>
              </a:rPr>
              <a:t>sys.stdout.write("un test")</a:t>
            </a:r>
          </a:p>
          <a:p>
            <a:r>
              <a:rPr lang="fr-FR" altLang="fr-FR" sz="1000" dirty="0">
                <a:solidFill>
                  <a:srgbClr val="89DDFF"/>
                </a:solidFill>
                <a:latin typeface="JetBrains Mono"/>
              </a:rPr>
              <a:t>&gt;&gt;&gt; </a:t>
            </a:r>
            <a:r>
              <a:rPr lang="fr-FR" sz="1050" dirty="0">
                <a:solidFill>
                  <a:srgbClr val="89DDFF"/>
                </a:solidFill>
                <a:latin typeface="JetBrains Mono"/>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253916"/>
          </a:xfrm>
          <a:prstGeom prst="rect">
            <a:avLst/>
          </a:prstGeom>
          <a:noFill/>
        </p:spPr>
        <p:txBody>
          <a:bodyPr wrap="square" rtlCol="0">
            <a:spAutoFit/>
          </a:bodyPr>
          <a:lstStyle/>
          <a:p>
            <a:r>
              <a:rPr lang="fr-FR" sz="105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sys.stdout.write("Un test\n")</a:t>
            </a:r>
          </a:p>
          <a:p>
            <a:r>
              <a:rPr lang="fr-FR" altLang="fr-FR" sz="1000" dirty="0">
                <a:solidFill>
                  <a:srgbClr val="89DDFF"/>
                </a:solidFill>
                <a:latin typeface="JetBrains Mono"/>
              </a:rPr>
              <a:t>&gt;&gt;&gt; </a:t>
            </a:r>
            <a:r>
              <a:rPr lang="fr-FR" sz="1000" dirty="0">
                <a:solidFill>
                  <a:srgbClr val="89DDFF"/>
                </a:solidFill>
                <a:latin typeface="JetBrains Mono"/>
              </a:rPr>
              <a:t>Un test</a:t>
            </a:r>
          </a:p>
          <a:p>
            <a:r>
              <a:rPr lang="fr-FR" altLang="fr-FR" sz="1000" dirty="0">
                <a:solidFill>
                  <a:srgbClr val="89DDFF"/>
                </a:solidFill>
                <a:latin typeface="JetBrains Mono"/>
              </a:rPr>
              <a:t>&gt;&gt;&gt; </a:t>
            </a:r>
            <a:r>
              <a:rPr lang="fr-FR" sz="1000" dirty="0">
                <a:solidFill>
                  <a:srgbClr val="89DDFF"/>
                </a:solidFill>
                <a:latin typeface="JetBrains Mono"/>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534</a:t>
            </a:fld>
            <a:endParaRPr lang="fr-FR" dirty="0"/>
          </a:p>
        </p:txBody>
      </p:sp>
      <p:sp>
        <p:nvSpPr>
          <p:cNvPr id="14" name="Rectangle 1">
            <a:extLst>
              <a:ext uri="{FF2B5EF4-FFF2-40B4-BE49-F238E27FC236}">
                <a16:creationId xmlns:a16="http://schemas.microsoft.com/office/drawing/2014/main" id="{C6D150D3-981E-4736-BDBF-8B485027304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671294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3647152"/>
          </a:xfrm>
          <a:prstGeom prst="rect">
            <a:avLst/>
          </a:prstGeom>
          <a:noFill/>
        </p:spPr>
        <p:txBody>
          <a:bodyPr wrap="square" rtlCol="0">
            <a:spAutoFit/>
          </a:bodyPr>
          <a:lstStyle/>
          <a:p>
            <a:r>
              <a:rPr lang="fr-FR" sz="1050" dirty="0"/>
              <a:t>Les signaux sont un des moyens dont dispose le système pour communiquer avec votre programme. Typiquement, si le système doit arrêter votre programme, il va lui envoyer un signal.</a:t>
            </a:r>
          </a:p>
          <a:p>
            <a:endParaRPr lang="fr-FR" sz="1050" dirty="0"/>
          </a:p>
          <a:p>
            <a:r>
              <a:rPr lang="fr-FR" sz="105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050" dirty="0"/>
          </a:p>
          <a:p>
            <a:r>
              <a:rPr lang="fr-FR" sz="105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050" b="1" dirty="0"/>
          </a:p>
          <a:p>
            <a:r>
              <a:rPr lang="fr-FR" sz="1050" b="1" dirty="0"/>
              <a:t>Les différents signaux</a:t>
            </a:r>
          </a:p>
          <a:p>
            <a:endParaRPr lang="fr-FR" sz="1050" dirty="0"/>
          </a:p>
          <a:p>
            <a:r>
              <a:rPr lang="fr-FR" sz="1050" dirty="0"/>
              <a:t>Le système dispose de plusieurs signaux génériques qu'il peut envoyer aux programmes quand cela est nécessaire. Si vous demandez l'arrêt du programme, un signal particulier lui sera envoyé.</a:t>
            </a:r>
          </a:p>
          <a:p>
            <a:endParaRPr lang="fr-FR" sz="1050" dirty="0"/>
          </a:p>
          <a:p>
            <a:r>
              <a:rPr lang="fr-FR" sz="1050" dirty="0"/>
              <a:t>Tous les signaux ne se retrouvent pas sur tous les systèmes d'exploitation, c'est pourquoi je vais surtout m'attacher à un signal : le signal </a:t>
            </a:r>
            <a:r>
              <a:rPr lang="fr-FR" sz="1050" b="1" dirty="0"/>
              <a:t>SIGINT</a:t>
            </a:r>
            <a:r>
              <a:rPr lang="fr-FR" sz="1050" dirty="0"/>
              <a:t> envoyé à l'arrêt du programme.</a:t>
            </a:r>
          </a:p>
          <a:p>
            <a:endParaRPr lang="fr-FR" sz="1050" dirty="0"/>
          </a:p>
          <a:p>
            <a:r>
              <a:rPr lang="fr-FR" sz="1050" dirty="0"/>
              <a:t>Pour plus d'informations, un petit détour par la documentation s'impose, notamment du côté du </a:t>
            </a:r>
            <a:r>
              <a:rPr lang="fr-FR" sz="1050" dirty="0">
                <a:hlinkClick r:id="rId2"/>
              </a:rPr>
              <a:t>module</a:t>
            </a:r>
            <a:r>
              <a:rPr lang="fr-FR" sz="1050" dirty="0"/>
              <a:t> </a:t>
            </a:r>
            <a:r>
              <a:rPr lang="fr-FR" sz="1050" b="1" dirty="0"/>
              <a:t>signal</a:t>
            </a:r>
            <a:r>
              <a:rPr lang="fr-FR" sz="1050" dirty="0"/>
              <a:t>.</a:t>
            </a:r>
          </a:p>
          <a:p>
            <a:endParaRPr lang="fr-FR" sz="1050" b="1" dirty="0"/>
          </a:p>
          <a:p>
            <a:r>
              <a:rPr lang="fr-FR" sz="1050" b="1" dirty="0"/>
              <a:t>Intercepter un signal</a:t>
            </a:r>
          </a:p>
          <a:p>
            <a:endParaRPr lang="fr-FR" sz="1050" dirty="0"/>
          </a:p>
          <a:p>
            <a:r>
              <a:rPr lang="fr-FR" sz="105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53916"/>
          </a:xfrm>
          <a:prstGeom prst="rect">
            <a:avLst/>
          </a:prstGeom>
          <a:noFill/>
        </p:spPr>
        <p:txBody>
          <a:bodyPr wrap="square" rtlCol="0">
            <a:spAutoFit/>
          </a:bodyPr>
          <a:lstStyle/>
          <a:p>
            <a:r>
              <a:rPr lang="fr-FR" sz="1050" dirty="0"/>
              <a:t>Le signal qui nous intéresse, comme je l'ai dit, se nomme </a:t>
            </a:r>
            <a:r>
              <a:rPr lang="fr-FR" sz="1050" b="1" dirty="0"/>
              <a:t>SIGINT</a:t>
            </a:r>
            <a:r>
              <a:rPr lang="fr-FR" sz="105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signal.SIGINT</a:t>
            </a:r>
          </a:p>
          <a:p>
            <a:r>
              <a:rPr lang="fr-FR" sz="1000" dirty="0">
                <a:solidFill>
                  <a:schemeClr val="bg1"/>
                </a:solidFill>
              </a:rPr>
              <a:t>&gt;&gt;&gt; 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900246"/>
          </a:xfrm>
          <a:prstGeom prst="rect">
            <a:avLst/>
          </a:prstGeom>
          <a:noFill/>
        </p:spPr>
        <p:txBody>
          <a:bodyPr wrap="square" rtlCol="0">
            <a:spAutoFit/>
          </a:bodyPr>
          <a:lstStyle/>
          <a:p>
            <a:r>
              <a:rPr lang="fr-FR" sz="105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050" dirty="0"/>
              <a:t>    le signal (plusieurs signaux peuvent être envoyés à la même fonction) ;</a:t>
            </a:r>
          </a:p>
          <a:p>
            <a:pPr marL="171450" indent="-171450">
              <a:buFont typeface="Arial" panose="020B0604020202020204" pitchFamily="34" charset="0"/>
              <a:buChar char="•"/>
            </a:pPr>
            <a:r>
              <a:rPr lang="fr-FR" sz="1050" dirty="0"/>
              <a:t>    le </a:t>
            </a:r>
            <a:r>
              <a:rPr lang="fr-FR" sz="1050" b="1" dirty="0"/>
              <a:t>frame</a:t>
            </a:r>
            <a:r>
              <a:rPr lang="fr-FR" sz="1050" dirty="0"/>
              <a:t> qui ne nous intéresse pas ici.</a:t>
            </a:r>
          </a:p>
          <a:p>
            <a:endParaRPr lang="fr-FR" sz="1050" dirty="0"/>
          </a:p>
          <a:p>
            <a:r>
              <a:rPr lang="fr-FR" sz="1050" dirty="0"/>
              <a:t>Cette fonction, c'est à vous de la créer. Ensuite, il faudra la connecter avec le signal </a:t>
            </a:r>
            <a:r>
              <a:rPr lang="fr-FR" sz="1050" b="1" dirty="0"/>
              <a:t>SIGINT</a:t>
            </a:r>
            <a:r>
              <a:rPr lang="fr-FR" sz="105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53916"/>
          </a:xfrm>
          <a:prstGeom prst="rect">
            <a:avLst/>
          </a:prstGeom>
          <a:noFill/>
        </p:spPr>
        <p:txBody>
          <a:bodyPr wrap="square" rtlCol="0">
            <a:spAutoFit/>
          </a:bodyPr>
          <a:lstStyle/>
          <a:p>
            <a:r>
              <a:rPr lang="fr-FR" sz="105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244243"/>
            <a:ext cx="10753720"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fermer_programme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signal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frame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"C'est l'heure de la fermeture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2677656"/>
          </a:xfrm>
          <a:prstGeom prst="rect">
            <a:avLst/>
          </a:prstGeom>
          <a:noFill/>
        </p:spPr>
        <p:txBody>
          <a:bodyPr wrap="square" rtlCol="0">
            <a:spAutoFit/>
          </a:bodyPr>
          <a:lstStyle/>
          <a:p>
            <a:r>
              <a:rPr lang="fr-FR" sz="1050" dirty="0">
                <a:highlight>
                  <a:srgbClr val="C0C0C0"/>
                </a:highlight>
              </a:rPr>
              <a:t>C'est quoi, la dernière ligne ?</a:t>
            </a:r>
          </a:p>
          <a:p>
            <a:endParaRPr lang="fr-FR" sz="1050" dirty="0"/>
          </a:p>
          <a:p>
            <a:r>
              <a:rPr lang="fr-FR" sz="1050" dirty="0"/>
              <a:t>On demande simplement à notre programme Python de se fermer. C'est le comportement standard quand on réceptionne un tel signal et notre programme doit bien s'arrêter à un moment ou à un autre.</a:t>
            </a:r>
          </a:p>
          <a:p>
            <a:endParaRPr lang="fr-FR" sz="1050" dirty="0"/>
          </a:p>
          <a:p>
            <a:r>
              <a:rPr lang="fr-FR" sz="1050" dirty="0"/>
              <a:t>Pour ce faire, on utilise la fonction exit (sortir, en anglais) du module sys. Elle prend en paramètre le code de retour du programme.</a:t>
            </a:r>
          </a:p>
          <a:p>
            <a:endParaRPr lang="fr-FR" sz="1050" dirty="0"/>
          </a:p>
          <a:p>
            <a:r>
              <a:rPr lang="fr-FR" sz="1050" dirty="0"/>
              <a:t>Pour simplifier, la plupart du temps, si votre programme renvoie </a:t>
            </a:r>
            <a:r>
              <a:rPr lang="fr-FR" sz="1050" b="1" dirty="0"/>
              <a:t>0</a:t>
            </a:r>
            <a:r>
              <a:rPr lang="fr-FR" sz="1050" dirty="0"/>
              <a:t>, le système comprendra que tout s'est bien passé. Si c'est un entier autre que </a:t>
            </a:r>
            <a:r>
              <a:rPr lang="fr-FR" sz="1050" b="1" dirty="0"/>
              <a:t>0</a:t>
            </a:r>
            <a:r>
              <a:rPr lang="fr-FR" sz="1050" dirty="0"/>
              <a:t>, le système interprétera cela comme une erreur ayant eu lieu pendant l'exécution de votre programme.</a:t>
            </a:r>
          </a:p>
          <a:p>
            <a:endParaRPr lang="fr-FR" sz="1050" dirty="0"/>
          </a:p>
          <a:p>
            <a:r>
              <a:rPr lang="fr-FR" sz="1050" dirty="0"/>
              <a:t>Ici, notre programme s'arrête normalement, on passe donc à </a:t>
            </a:r>
            <a:r>
              <a:rPr lang="fr-FR" sz="1050" b="1" dirty="0"/>
              <a:t>exit 0</a:t>
            </a:r>
            <a:r>
              <a:rPr lang="fr-FR" sz="1050" dirty="0"/>
              <a:t>.</a:t>
            </a:r>
          </a:p>
          <a:p>
            <a:endParaRPr lang="fr-FR" sz="1050" dirty="0"/>
          </a:p>
          <a:p>
            <a:r>
              <a:rPr lang="fr-FR" sz="1050" dirty="0"/>
              <a:t>Connectons à présent notre fonction au signal </a:t>
            </a:r>
            <a:r>
              <a:rPr lang="fr-FR" sz="1050" b="1" dirty="0"/>
              <a:t>SIGINT</a:t>
            </a:r>
            <a:r>
              <a:rPr lang="fr-FR" sz="1050" dirty="0"/>
              <a:t>, sans quoi notre fonction ne serait jamais appelée.</a:t>
            </a:r>
          </a:p>
          <a:p>
            <a:r>
              <a:rPr lang="fr-FR" sz="1050" dirty="0"/>
              <a:t>On utilise pour cela la fonction </a:t>
            </a:r>
            <a:r>
              <a:rPr lang="fr-FR" sz="1050" b="1" dirty="0"/>
              <a:t>signal</a:t>
            </a:r>
            <a:r>
              <a:rPr lang="fr-FR" sz="1050" dirty="0"/>
              <a:t>. Elle prend en paramètre :</a:t>
            </a:r>
          </a:p>
          <a:p>
            <a:pPr marL="628650" lvl="1" indent="-171450">
              <a:buFont typeface="Arial" panose="020B0604020202020204" pitchFamily="34" charset="0"/>
              <a:buChar char="•"/>
            </a:pPr>
            <a:r>
              <a:rPr lang="fr-FR" sz="1050" dirty="0"/>
              <a:t>    le signal à intercepter ;</a:t>
            </a:r>
          </a:p>
          <a:p>
            <a:pPr marL="628650" lvl="1" indent="-171450">
              <a:buFont typeface="Arial" panose="020B0604020202020204" pitchFamily="34" charset="0"/>
              <a:buChar char="•"/>
            </a:pPr>
            <a:r>
              <a:rPr lang="fr-FR" sz="105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079591"/>
            <a:ext cx="1075372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447216"/>
            <a:ext cx="10163170" cy="738664"/>
          </a:xfrm>
          <a:prstGeom prst="rect">
            <a:avLst/>
          </a:prstGeom>
          <a:noFill/>
        </p:spPr>
        <p:txBody>
          <a:bodyPr wrap="square" rtlCol="0">
            <a:spAutoFit/>
          </a:bodyPr>
          <a:lstStyle/>
          <a:p>
            <a:r>
              <a:rPr lang="fr-FR" sz="1050" dirty="0"/>
              <a:t>Ne mettez pas les parenthèses à la fin du nom de la fonction. On envoie la référence vers la fonction, on ne l'exécute pas.</a:t>
            </a:r>
          </a:p>
          <a:p>
            <a:endParaRPr lang="fr-FR" sz="1050" dirty="0"/>
          </a:p>
          <a:p>
            <a:r>
              <a:rPr lang="fr-FR" sz="1050" dirty="0"/>
              <a:t>Cette ligne va connecter le signal </a:t>
            </a:r>
            <a:r>
              <a:rPr lang="fr-FR" sz="1050" b="1" dirty="0"/>
              <a:t>SIGINT</a:t>
            </a:r>
            <a:r>
              <a:rPr lang="fr-FR" sz="1050" dirty="0"/>
              <a:t> à la fonction </a:t>
            </a:r>
            <a:r>
              <a:rPr lang="fr-FR" sz="1050" b="1" dirty="0"/>
              <a:t>fermer_programme </a:t>
            </a:r>
            <a:r>
              <a:rPr lang="fr-FR" sz="1050" dirty="0"/>
              <a:t>que vous avez définie plus haut. Dès que le système enverra ce signal pour fermer le programme, la fonction </a:t>
            </a:r>
            <a:r>
              <a:rPr lang="fr-FR" sz="1050" b="1" dirty="0"/>
              <a:t>fermer_programme </a:t>
            </a:r>
            <a:r>
              <a:rPr lang="fr-FR" sz="105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53916"/>
          </a:xfrm>
          <a:prstGeom prst="rect">
            <a:avLst/>
          </a:prstGeom>
          <a:noFill/>
        </p:spPr>
        <p:txBody>
          <a:bodyPr wrap="square" rtlCol="0">
            <a:spAutoFit/>
          </a:bodyPr>
          <a:lstStyle/>
          <a:p>
            <a:r>
              <a:rPr lang="fr-FR" sz="105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Boucle infinie, True est toujours vrai</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53916"/>
          </a:xfrm>
          <a:prstGeom prst="rect">
            <a:avLst/>
          </a:prstGeom>
          <a:noFill/>
        </p:spPr>
        <p:txBody>
          <a:bodyPr wrap="square" rtlCol="0">
            <a:spAutoFit/>
          </a:bodyPr>
          <a:lstStyle/>
          <a:p>
            <a:r>
              <a:rPr lang="fr-FR" sz="105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signal</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sys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frame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"""Fonction appelée quand vient l'heure de fermer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"C'est l'heure de la fermeture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sys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Connexion du signal à notre fonction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signal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SIGINT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fermer_programme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Notre programme...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"Le programme va boucler..."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True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continue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546577"/>
          </a:xfrm>
          <a:prstGeom prst="rect">
            <a:avLst/>
          </a:prstGeom>
          <a:noFill/>
        </p:spPr>
        <p:txBody>
          <a:bodyPr wrap="square" rtlCol="0">
            <a:spAutoFit/>
          </a:bodyPr>
          <a:lstStyle/>
          <a:p>
            <a:r>
              <a:rPr lang="fr-FR" sz="105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050" dirty="0"/>
          </a:p>
          <a:p>
            <a:r>
              <a:rPr lang="fr-FR" sz="1050" dirty="0"/>
              <a:t>Dans la fenêtre du programme, tapez CTRL + C sur Windows ou Linux, Cmd + C sur Mac OS X.</a:t>
            </a:r>
          </a:p>
          <a:p>
            <a:endParaRPr lang="fr-FR" sz="1050" dirty="0"/>
          </a:p>
          <a:p>
            <a:r>
              <a:rPr lang="fr-FR" sz="1050" dirty="0"/>
              <a:t>Cette combinaison de touches va demander au programme de s'arrêter. Après l'avoir saisie, vous pouvez constater qu'effectivement, votre fonction fermer_programme est bien appelée et s'occupe de fermer le programme correctement.</a:t>
            </a:r>
          </a:p>
          <a:p>
            <a:endParaRPr lang="fr-FR" sz="1050" dirty="0"/>
          </a:p>
          <a:p>
            <a:r>
              <a:rPr lang="fr-FR" sz="1050" dirty="0"/>
              <a:t>Voilà pour les signaux. Si vous voulez aller plus loin, rendez-vous sur </a:t>
            </a:r>
            <a:r>
              <a:rPr lang="fr-FR" sz="1050" dirty="0">
                <a:hlinkClick r:id="rId2"/>
              </a:rPr>
              <a:t>la documentation du module signal</a:t>
            </a:r>
            <a:r>
              <a:rPr lang="fr-FR" sz="105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https://www.teclado.com/30-days-of-python/python-30-day-2-strings-variables</a:t>
            </a:r>
            <a:br>
              <a:rPr lang="fr-FR" altLang="fr-FR" sz="1050" b="1" dirty="0">
                <a:solidFill>
                  <a:schemeClr val="accent5">
                    <a:lumMod val="75000"/>
                  </a:schemeClr>
                </a:solidFill>
              </a:rPr>
            </a:br>
            <a:r>
              <a:rPr lang="fr-FR" altLang="fr-FR" sz="1050" b="1" dirty="0">
                <a:solidFill>
                  <a:schemeClr val="accent5">
                    <a:lumMod val="75000"/>
                  </a:schemeClr>
                </a:solidFill>
              </a:rPr>
              <a:t> </a:t>
            </a: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br>
              <a:rPr lang="fr-FR" altLang="fr-FR" sz="1050" b="1" dirty="0">
                <a:solidFill>
                  <a:schemeClr val="accent5">
                    <a:lumMod val="75000"/>
                  </a:schemeClr>
                </a:solidFill>
              </a:rPr>
            </a:br>
            <a:r>
              <a:rPr lang="fr-FR" altLang="fr-FR" sz="1050" b="1" dirty="0">
                <a:solidFill>
                  <a:schemeClr val="accent5">
                    <a:lumMod val="75000"/>
                  </a:schemeClr>
                </a:solidFill>
                <a:hlinkClick r:id="rId3"/>
              </a:rPr>
              <a:t>https://www.teclado.com/30-days-of-python/python-30-day-3-string-formatting</a:t>
            </a:r>
            <a:endParaRPr lang="fr-FR" altLang="fr-FR" sz="1050" b="1" dirty="0">
              <a:solidFill>
                <a:schemeClr val="accent5">
                  <a:lumMod val="75000"/>
                </a:schemeClr>
              </a:solidFill>
            </a:endParaRP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54</a:t>
            </a:fld>
            <a:endParaRPr lang="fr-FR" dirty="0"/>
          </a:p>
        </p:txBody>
      </p:sp>
      <p:graphicFrame>
        <p:nvGraphicFramePr>
          <p:cNvPr id="6" name="Objet 5">
            <a:extLst>
              <a:ext uri="{FF2B5EF4-FFF2-40B4-BE49-F238E27FC236}">
                <a16:creationId xmlns:a16="http://schemas.microsoft.com/office/drawing/2014/main" id="{402A759D-9C6D-4CA0-BB40-B41544D5001D}"/>
              </a:ext>
            </a:extLst>
          </p:cNvPr>
          <p:cNvGraphicFramePr>
            <a:graphicFrameLocks noChangeAspect="1"/>
          </p:cNvGraphicFramePr>
          <p:nvPr/>
        </p:nvGraphicFramePr>
        <p:xfrm>
          <a:off x="8156575" y="3614934"/>
          <a:ext cx="365125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651840" imgH="524880" progId="Package">
                  <p:embed/>
                </p:oleObj>
              </mc:Choice>
              <mc:Fallback>
                <p:oleObj name="Objet d’environnement du Gestionnaire de liaisons" showAsIcon="1" r:id="rId4" imgW="3651840" imgH="524880" progId="Package">
                  <p:embed/>
                  <p:pic>
                    <p:nvPicPr>
                      <p:cNvPr id="6" name="Objet 5">
                        <a:extLst>
                          <a:ext uri="{FF2B5EF4-FFF2-40B4-BE49-F238E27FC236}">
                            <a16:creationId xmlns:a16="http://schemas.microsoft.com/office/drawing/2014/main" id="{402A759D-9C6D-4CA0-BB40-B41544D5001D}"/>
                          </a:ext>
                        </a:extLst>
                      </p:cNvPr>
                      <p:cNvPicPr/>
                      <p:nvPr/>
                    </p:nvPicPr>
                    <p:blipFill>
                      <a:blip r:embed="rId5"/>
                      <a:stretch>
                        <a:fillRect/>
                      </a:stretch>
                    </p:blipFill>
                    <p:spPr>
                      <a:xfrm>
                        <a:off x="8156575" y="3614934"/>
                        <a:ext cx="3651250" cy="525462"/>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4625A9D8-92A5-4CED-AF12-1DBE10C6A30C}"/>
              </a:ext>
            </a:extLst>
          </p:cNvPr>
          <p:cNvGraphicFramePr>
            <a:graphicFrameLocks noChangeAspect="1"/>
          </p:cNvGraphicFramePr>
          <p:nvPr/>
        </p:nvGraphicFramePr>
        <p:xfrm>
          <a:off x="8153400" y="4460178"/>
          <a:ext cx="3544888"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544920" imgH="524880" progId="Package">
                  <p:embed/>
                </p:oleObj>
              </mc:Choice>
              <mc:Fallback>
                <p:oleObj name="Objet d’environnement du Gestionnaire de liaisons" showAsIcon="1" r:id="rId6" imgW="3544920" imgH="524880" progId="Package">
                  <p:embed/>
                  <p:pic>
                    <p:nvPicPr>
                      <p:cNvPr id="7" name="Objet 6">
                        <a:extLst>
                          <a:ext uri="{FF2B5EF4-FFF2-40B4-BE49-F238E27FC236}">
                            <a16:creationId xmlns:a16="http://schemas.microsoft.com/office/drawing/2014/main" id="{4625A9D8-92A5-4CED-AF12-1DBE10C6A30C}"/>
                          </a:ext>
                        </a:extLst>
                      </p:cNvPr>
                      <p:cNvPicPr/>
                      <p:nvPr/>
                    </p:nvPicPr>
                    <p:blipFill>
                      <a:blip r:embed="rId7"/>
                      <a:stretch>
                        <a:fillRect/>
                      </a:stretch>
                    </p:blipFill>
                    <p:spPr>
                      <a:xfrm>
                        <a:off x="8153400" y="4460178"/>
                        <a:ext cx="3544888" cy="525463"/>
                      </a:xfrm>
                      <a:prstGeom prst="rect">
                        <a:avLst/>
                      </a:prstGeom>
                    </p:spPr>
                  </p:pic>
                </p:oleObj>
              </mc:Fallback>
            </mc:AlternateContent>
          </a:graphicData>
        </a:graphic>
      </p:graphicFrame>
    </p:spTree>
    <p:extLst>
      <p:ext uri="{BB962C8B-B14F-4D97-AF65-F5344CB8AC3E}">
        <p14:creationId xmlns:p14="http://schemas.microsoft.com/office/powerpoint/2010/main" val="40561029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516073"/>
          </a:xfrm>
          <a:prstGeom prst="rect">
            <a:avLst/>
          </a:prstGeom>
          <a:noFill/>
        </p:spPr>
        <p:txBody>
          <a:bodyPr wrap="square" rtlCol="0">
            <a:spAutoFit/>
          </a:bodyPr>
          <a:lstStyle/>
          <a:p>
            <a:r>
              <a:rPr lang="fr-FR" sz="105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050" dirty="0"/>
          </a:p>
          <a:p>
            <a:r>
              <a:rPr lang="fr-FR" sz="1050" dirty="0"/>
              <a:t>Ceux qui travaillent sur Linux n'auront, je pense, aucun mal à me suivre. Mais je vais faire une petite présentation pour ceux qui viennent de Windows, afin qu'ils puissent suivre sans difficulté.</a:t>
            </a:r>
          </a:p>
          <a:p>
            <a:endParaRPr lang="fr-FR" sz="1050" dirty="0"/>
          </a:p>
          <a:p>
            <a:r>
              <a:rPr lang="fr-FR" sz="1050" dirty="0"/>
              <a:t>Si vous êtes allergiques à la console, passez à la suite.</a:t>
            </a:r>
          </a:p>
          <a:p>
            <a:endParaRPr lang="fr-FR" sz="1050" dirty="0"/>
          </a:p>
          <a:p>
            <a:r>
              <a:rPr lang="fr-FR" sz="1050" b="1" dirty="0"/>
              <a:t>Accéder à la console de Windows</a:t>
            </a:r>
          </a:p>
          <a:p>
            <a:endParaRPr lang="fr-FR" sz="1050" dirty="0"/>
          </a:p>
          <a:p>
            <a:r>
              <a:rPr lang="fr-FR" sz="1050" dirty="0"/>
              <a:t>Il existe plusieurs moyens d'accéder à la console de Windows. Celui que j'utilise et que je vais vous montrer passe par le Menu Démarrer.</a:t>
            </a:r>
          </a:p>
          <a:p>
            <a:endParaRPr lang="fr-FR" sz="1050" dirty="0"/>
          </a:p>
          <a:p>
            <a:r>
              <a:rPr lang="fr-FR" sz="1050" dirty="0"/>
              <a:t>Ouvrez le Menu Démarrer et cliquez sur exécuter…. Dans la fenêtre qui s'ouvre, tapez cmd puis appuyez sur Entrée.</a:t>
            </a:r>
          </a:p>
          <a:p>
            <a:endParaRPr lang="fr-FR" sz="1050" dirty="0"/>
          </a:p>
          <a:p>
            <a:r>
              <a:rPr lang="fr-FR" sz="105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110858"/>
            <a:ext cx="6343646" cy="738664"/>
          </a:xfrm>
          <a:prstGeom prst="rect">
            <a:avLst/>
          </a:prstGeom>
          <a:solidFill>
            <a:schemeClr val="tx1"/>
          </a:solidFill>
        </p:spPr>
        <p:txBody>
          <a:bodyPr wrap="square" rtlCol="0">
            <a:spAutoFit/>
          </a:bodyPr>
          <a:lstStyle/>
          <a:p>
            <a:r>
              <a:rPr lang="fr-FR" sz="1050" dirty="0">
                <a:solidFill>
                  <a:schemeClr val="bg1"/>
                </a:solidFill>
              </a:rPr>
              <a:t>C:\WINDOWS\system32\cmd.exe</a:t>
            </a:r>
          </a:p>
          <a:p>
            <a:r>
              <a:rPr lang="fr-FR" sz="1050" dirty="0">
                <a:solidFill>
                  <a:schemeClr val="bg1"/>
                </a:solidFill>
              </a:rPr>
              <a:t>Microsoft Windows XP [version 5.1.2600]</a:t>
            </a:r>
          </a:p>
          <a:p>
            <a:r>
              <a:rPr lang="fr-FR" sz="1050" dirty="0">
                <a:solidFill>
                  <a:schemeClr val="bg1"/>
                </a:solidFill>
              </a:rPr>
              <a:t>(C) Copyright 1985-2001 Microsoft Corp.</a:t>
            </a:r>
          </a:p>
          <a:p>
            <a:r>
              <a:rPr lang="fr-FR" sz="105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4996490"/>
            <a:ext cx="6953246" cy="415498"/>
          </a:xfrm>
          <a:prstGeom prst="rect">
            <a:avLst/>
          </a:prstGeom>
          <a:noFill/>
        </p:spPr>
        <p:txBody>
          <a:bodyPr wrap="square" rtlCol="0">
            <a:spAutoFit/>
          </a:bodyPr>
          <a:lstStyle/>
          <a:p>
            <a:r>
              <a:rPr lang="fr-FR" sz="105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5558956"/>
            <a:ext cx="6343646" cy="261610"/>
          </a:xfrm>
          <a:prstGeom prst="rect">
            <a:avLst/>
          </a:prstGeom>
          <a:solidFill>
            <a:schemeClr val="tx1"/>
          </a:solidFill>
        </p:spPr>
        <p:txBody>
          <a:bodyPr wrap="square" rtlCol="0">
            <a:spAutoFit/>
          </a:bodyPr>
          <a:lstStyle/>
          <a:p>
            <a:r>
              <a:rPr lang="fr-FR" sz="105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738664"/>
          </a:xfrm>
          <a:prstGeom prst="rect">
            <a:avLst/>
          </a:prstGeom>
          <a:noFill/>
        </p:spPr>
        <p:txBody>
          <a:bodyPr wrap="square" rtlCol="0">
            <a:spAutoFit/>
          </a:bodyPr>
          <a:lstStyle/>
          <a:p>
            <a:r>
              <a:rPr lang="fr-FR" sz="105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050" dirty="0"/>
          </a:p>
          <a:p>
            <a:r>
              <a:rPr lang="fr-FR" sz="105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050" dirty="0">
                <a:solidFill>
                  <a:schemeClr val="bg1"/>
                </a:solidFill>
              </a:rPr>
              <a:t>C:\Documents and Settings\utilisateur&gt;cd C:\python34</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031325"/>
          </a:xfrm>
          <a:prstGeom prst="rect">
            <a:avLst/>
          </a:prstGeom>
          <a:noFill/>
        </p:spPr>
        <p:txBody>
          <a:bodyPr wrap="square" rtlCol="0">
            <a:spAutoFit/>
          </a:bodyPr>
          <a:lstStyle/>
          <a:p>
            <a:r>
              <a:rPr lang="fr-FR" sz="1050" dirty="0"/>
              <a:t>Si tout se passe bien, la dernière ligne vous indique que vous êtes bien dans le répertoire Python.</a:t>
            </a:r>
          </a:p>
          <a:p>
            <a:endParaRPr lang="fr-FR" sz="1050" dirty="0"/>
          </a:p>
          <a:p>
            <a:r>
              <a:rPr lang="fr-FR" sz="1050" dirty="0"/>
              <a:t>En vérité, vous pouvez appeler Python de n'importe où dans l'arborescence mais ce sera plus simple si nous sommes dans le répertoire de Python pour commencer.</a:t>
            </a:r>
          </a:p>
          <a:p>
            <a:endParaRPr lang="fr-FR" sz="1050" dirty="0"/>
          </a:p>
          <a:p>
            <a:r>
              <a:rPr lang="fr-FR" sz="1050" b="1" dirty="0"/>
              <a:t>Accéder aux arguments de la ligne de commande</a:t>
            </a:r>
          </a:p>
          <a:p>
            <a:endParaRPr lang="fr-FR" sz="1050" dirty="0"/>
          </a:p>
          <a:p>
            <a:r>
              <a:rPr lang="fr-FR" sz="1050" dirty="0"/>
              <a:t>Nous allons une fois encore faire appel à notre module sys. Cette fois, nous allons nous intéresser à sa variable argv.</a:t>
            </a:r>
          </a:p>
          <a:p>
            <a:r>
              <a:rPr lang="fr-FR" sz="1050" dirty="0"/>
              <a:t>Créez un nouveau fichier Python. Sur Windows, prenez bien soin de l'enregistrer dans le répertoire de Python (C:\python34 sous Python 3.4).</a:t>
            </a:r>
          </a:p>
          <a:p>
            <a:endParaRPr lang="fr-FR" sz="1050" dirty="0"/>
          </a:p>
          <a:p>
            <a:r>
              <a:rPr lang="fr-FR" sz="105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050" dirty="0">
                <a:solidFill>
                  <a:schemeClr val="bg1"/>
                </a:solidFill>
              </a:rPr>
              <a:t>import sys</a:t>
            </a:r>
          </a:p>
          <a:p>
            <a:r>
              <a:rPr lang="fr-FR" sz="1050" dirty="0">
                <a:solidFill>
                  <a:schemeClr val="bg1"/>
                </a:solidFill>
              </a:rPr>
              <a:t>print(</a:t>
            </a:r>
            <a:r>
              <a:rPr lang="fr-FR" sz="1050" dirty="0" err="1">
                <a:solidFill>
                  <a:schemeClr val="bg1"/>
                </a:solidFill>
              </a:rPr>
              <a:t>sys.argv</a:t>
            </a:r>
            <a:r>
              <a:rPr lang="fr-FR" sz="105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23412"/>
          </a:xfrm>
          <a:prstGeom prst="rect">
            <a:avLst/>
          </a:prstGeom>
          <a:solidFill>
            <a:schemeClr val="tx1"/>
          </a:solidFill>
        </p:spPr>
        <p:txBody>
          <a:bodyPr wrap="square" rtlCol="0">
            <a:spAutoFit/>
          </a:bodyPr>
          <a:lstStyle/>
          <a:p>
            <a:r>
              <a:rPr lang="fr-FR" sz="1050" dirty="0">
                <a:solidFill>
                  <a:schemeClr val="bg1"/>
                </a:solidFill>
              </a:rPr>
              <a:t>C:\Python34&gt;python test_console.py</a:t>
            </a:r>
          </a:p>
          <a:p>
            <a:r>
              <a:rPr lang="fr-FR" sz="1050" dirty="0">
                <a:solidFill>
                  <a:schemeClr val="bg1"/>
                </a:solidFill>
              </a:rPr>
              <a:t>['test_console.py']</a:t>
            </a:r>
          </a:p>
          <a:p>
            <a:r>
              <a:rPr lang="fr-FR" sz="1050" dirty="0">
                <a:solidFill>
                  <a:schemeClr val="bg1"/>
                </a:solidFill>
              </a:rPr>
              <a:t>C:\Python34&gt;python test_console.py arguments</a:t>
            </a:r>
          </a:p>
          <a:p>
            <a:r>
              <a:rPr lang="fr-FR" sz="1050" dirty="0">
                <a:solidFill>
                  <a:schemeClr val="bg1"/>
                </a:solidFill>
              </a:rPr>
              <a:t>['test_console.py', 'arguments']</a:t>
            </a:r>
          </a:p>
          <a:p>
            <a:r>
              <a:rPr lang="fr-FR" sz="1050" dirty="0">
                <a:solidFill>
                  <a:schemeClr val="bg1"/>
                </a:solidFill>
              </a:rPr>
              <a:t>C:\Python34&gt;python test_console.py argument1 argument2 argument3</a:t>
            </a:r>
          </a:p>
          <a:p>
            <a:r>
              <a:rPr lang="fr-FR" sz="1050" dirty="0">
                <a:solidFill>
                  <a:schemeClr val="bg1"/>
                </a:solidFill>
              </a:rPr>
              <a:t>['test_console.py', 'argument1', 'argument2', 'argument3']</a:t>
            </a:r>
          </a:p>
          <a:p>
            <a:r>
              <a:rPr lang="fr-FR" sz="105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415498"/>
          </a:xfrm>
          <a:prstGeom prst="rect">
            <a:avLst/>
          </a:prstGeom>
          <a:noFill/>
        </p:spPr>
        <p:txBody>
          <a:bodyPr wrap="square" rtlCol="0">
            <a:spAutoFit/>
          </a:bodyPr>
          <a:lstStyle/>
          <a:p>
            <a:r>
              <a:rPr lang="fr-FR" sz="1050" dirty="0"/>
              <a:t>Comme vous le voyez, le premier élément de </a:t>
            </a:r>
            <a:r>
              <a:rPr lang="fr-FR" sz="1050" dirty="0" err="1"/>
              <a:t>sys.argv</a:t>
            </a:r>
            <a:r>
              <a:rPr lang="fr-FR" sz="1050" dirty="0"/>
              <a:t> contient le nom du programme, de la façon dont vous l'avez appelé. Le reste de la liste contient vos arguments (s'il y en a).</a:t>
            </a:r>
          </a:p>
          <a:p>
            <a:r>
              <a:rPr lang="fr-FR" sz="105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03710"/>
            <a:ext cx="6343646" cy="577081"/>
          </a:xfrm>
          <a:prstGeom prst="rect">
            <a:avLst/>
          </a:prstGeom>
          <a:solidFill>
            <a:schemeClr val="tx1"/>
          </a:solidFill>
        </p:spPr>
        <p:txBody>
          <a:bodyPr wrap="square" rtlCol="0">
            <a:spAutoFit/>
          </a:bodyPr>
          <a:lstStyle/>
          <a:p>
            <a:r>
              <a:rPr lang="fr-FR" sz="1050" dirty="0">
                <a:solidFill>
                  <a:schemeClr val="bg1"/>
                </a:solidFill>
              </a:rPr>
              <a:t>C:\Python34&gt;python test_console.py "un argument avec des espaces"</a:t>
            </a:r>
          </a:p>
          <a:p>
            <a:r>
              <a:rPr lang="fr-FR" sz="1050" dirty="0">
                <a:solidFill>
                  <a:schemeClr val="bg1"/>
                </a:solidFill>
              </a:rPr>
              <a:t>['test_console.py', 'un argument avec des espaces']</a:t>
            </a:r>
          </a:p>
          <a:p>
            <a:r>
              <a:rPr lang="fr-FR" sz="105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192908"/>
          </a:xfrm>
          <a:prstGeom prst="rect">
            <a:avLst/>
          </a:prstGeom>
          <a:noFill/>
        </p:spPr>
        <p:txBody>
          <a:bodyPr wrap="square" rtlCol="0">
            <a:spAutoFit/>
          </a:bodyPr>
          <a:lstStyle/>
          <a:p>
            <a:r>
              <a:rPr lang="fr-FR" sz="1050" b="1" dirty="0"/>
              <a:t>Interpréter les arguments de la ligne de commande</a:t>
            </a:r>
          </a:p>
          <a:p>
            <a:endParaRPr lang="fr-FR" sz="1050" dirty="0"/>
          </a:p>
          <a:p>
            <a:r>
              <a:rPr lang="fr-FR" sz="1050" dirty="0"/>
              <a:t>Accéder aux arguments, c'est bien, mais les interpréter peut être utile aussi.</a:t>
            </a:r>
          </a:p>
          <a:p>
            <a:endParaRPr lang="fr-FR" sz="1050" dirty="0"/>
          </a:p>
          <a:p>
            <a:r>
              <a:rPr lang="fr-FR" sz="1050" b="1" dirty="0"/>
              <a:t>Des actions simples</a:t>
            </a:r>
          </a:p>
          <a:p>
            <a:endParaRPr lang="fr-FR" sz="1050" dirty="0"/>
          </a:p>
          <a:p>
            <a:r>
              <a:rPr lang="fr-FR" sz="105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050" dirty="0"/>
          </a:p>
          <a:p>
            <a:r>
              <a:rPr lang="fr-FR" sz="105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316240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 &lt;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"Précisez une action en paramètre"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argv</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"stop"</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arrête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"restart"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redémarre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elif </a:t>
            </a:r>
            <a:r>
              <a:rPr kumimoji="0" lang="fr-FR" altLang="fr-FR" sz="1050" b="0" i="0" u="none" strike="noStrike" cap="none" normalizeH="0" baseline="0" dirty="0">
                <a:ln>
                  <a:noFill/>
                </a:ln>
                <a:solidFill>
                  <a:srgbClr val="C3CEE3"/>
                </a:solidFill>
                <a:effectLst/>
                <a:latin typeface="JetBrains Mono"/>
              </a:rPr>
              <a:t>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"status"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"On affiche l'état (démarré ou arrêté ?) de l'opération"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ne connais pas cette action"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354491"/>
          </a:xfrm>
          <a:prstGeom prst="rect">
            <a:avLst/>
          </a:prstGeom>
          <a:noFill/>
        </p:spPr>
        <p:txBody>
          <a:bodyPr wrap="square" rtlCol="0">
            <a:spAutoFit/>
          </a:bodyPr>
          <a:lstStyle/>
          <a:p>
            <a:r>
              <a:rPr lang="fr-FR" sz="1050" b="1" dirty="0"/>
              <a:t>Des options plus complexes</a:t>
            </a:r>
          </a:p>
          <a:p>
            <a:endParaRPr lang="fr-FR" sz="1050" dirty="0"/>
          </a:p>
          <a:p>
            <a:r>
              <a:rPr lang="fr-FR" sz="1050" dirty="0"/>
              <a:t>Mais la ligne de commande permet également de transmettre des arguments plus complexes comme des options. La plupart du temps, nos options sont sous la forme : -option_courte (une seule lettre), --option_longue, suivie d'un argument ou non.</a:t>
            </a:r>
          </a:p>
          <a:p>
            <a:endParaRPr lang="fr-FR" sz="1050" dirty="0"/>
          </a:p>
          <a:p>
            <a:r>
              <a:rPr lang="fr-FR" sz="1050" dirty="0"/>
              <a:t>Souvent, une option courte est accessible aussi depuis une option longue.</a:t>
            </a:r>
          </a:p>
          <a:p>
            <a:endParaRPr lang="fr-FR" sz="1050" dirty="0"/>
          </a:p>
          <a:p>
            <a:r>
              <a:rPr lang="fr-FR" sz="1050" dirty="0"/>
              <a:t>Ici, mon exemple va être tiré de Linux, mais vous n'avez pas vraiment besoin d'être sur Linux pour le comprendre, rassurez-vous.</a:t>
            </a:r>
          </a:p>
          <a:p>
            <a:endParaRPr lang="fr-FR" sz="1050" dirty="0"/>
          </a:p>
          <a:p>
            <a:r>
              <a:rPr lang="fr-FR" sz="1050" dirty="0"/>
              <a:t>La commande ls permet d'afficher le contenu d'un répertoire. On peut lui passer en paramètres plusieurs options qui influent sur ce que la commande va afficher au final.</a:t>
            </a:r>
          </a:p>
          <a:p>
            <a:endParaRPr lang="fr-FR" sz="1050" b="1" dirty="0"/>
          </a:p>
          <a:p>
            <a:r>
              <a:rPr lang="fr-FR" sz="105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253916"/>
          </a:xfrm>
          <a:prstGeom prst="rect">
            <a:avLst/>
          </a:prstGeom>
          <a:noFill/>
        </p:spPr>
        <p:txBody>
          <a:bodyPr wrap="square" rtlCol="0">
            <a:spAutoFit/>
          </a:bodyPr>
          <a:lstStyle/>
          <a:p>
            <a:r>
              <a:rPr lang="fr-FR" sz="105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223412"/>
          </a:xfrm>
          <a:prstGeom prst="rect">
            <a:avLst/>
          </a:prstGeom>
          <a:noFill/>
        </p:spPr>
        <p:txBody>
          <a:bodyPr wrap="square" rtlCol="0">
            <a:spAutoFit/>
          </a:bodyPr>
          <a:lstStyle/>
          <a:p>
            <a:r>
              <a:rPr lang="fr-FR" sz="1050" dirty="0"/>
              <a:t>Pour récapituler, nos options courtes sont précédées d'un seul tiret et composées d'une seule lettre. Les options longues sont précédées de deux tirets et composées de plusieurs lettres.</a:t>
            </a:r>
          </a:p>
          <a:p>
            <a:endParaRPr lang="fr-FR" sz="1050" dirty="0"/>
          </a:p>
          <a:p>
            <a:r>
              <a:rPr lang="fr-FR" sz="1050" dirty="0"/>
              <a:t>Certaines options attendent un argument, à préciser juste après l'option.</a:t>
            </a:r>
          </a:p>
          <a:p>
            <a:endParaRPr lang="fr-FR" sz="1050" dirty="0"/>
          </a:p>
          <a:p>
            <a:r>
              <a:rPr lang="fr-FR" sz="105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979377"/>
            <a:ext cx="7581897" cy="1061829"/>
          </a:xfrm>
          <a:prstGeom prst="rect">
            <a:avLst/>
          </a:prstGeom>
          <a:solidFill>
            <a:schemeClr val="tx1"/>
          </a:solidFill>
        </p:spPr>
        <p:txBody>
          <a:bodyPr wrap="square" numCol="1" rtlCol="0">
            <a:spAutoFit/>
          </a:bodyPr>
          <a:lstStyle/>
          <a:p>
            <a:r>
              <a:rPr lang="fr-FR" sz="1050" dirty="0">
                <a:solidFill>
                  <a:schemeClr val="bg1"/>
                </a:solidFill>
              </a:rPr>
              <a:t>$ head -n 5 fichier.txt</a:t>
            </a:r>
          </a:p>
          <a:p>
            <a:r>
              <a:rPr lang="fr-FR" sz="1050" dirty="0">
                <a:solidFill>
                  <a:schemeClr val="bg1"/>
                </a:solidFill>
              </a:rPr>
              <a:t>ligne 1</a:t>
            </a:r>
          </a:p>
          <a:p>
            <a:r>
              <a:rPr lang="fr-FR" sz="1050" dirty="0">
                <a:solidFill>
                  <a:schemeClr val="bg1"/>
                </a:solidFill>
              </a:rPr>
              <a:t>ligne 2</a:t>
            </a:r>
          </a:p>
          <a:p>
            <a:r>
              <a:rPr lang="fr-FR" sz="1050" dirty="0">
                <a:solidFill>
                  <a:schemeClr val="bg1"/>
                </a:solidFill>
              </a:rPr>
              <a:t>ligne 3</a:t>
            </a:r>
          </a:p>
          <a:p>
            <a:r>
              <a:rPr lang="fr-FR" sz="1050" dirty="0">
                <a:solidFill>
                  <a:schemeClr val="bg1"/>
                </a:solidFill>
              </a:rPr>
              <a:t>ligne 4</a:t>
            </a:r>
          </a:p>
          <a:p>
            <a:r>
              <a:rPr lang="fr-FR" sz="105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49" y="5708095"/>
            <a:ext cx="7581897" cy="577081"/>
          </a:xfrm>
          <a:prstGeom prst="rect">
            <a:avLst/>
          </a:prstGeom>
          <a:solidFill>
            <a:schemeClr val="tx1"/>
          </a:solidFill>
        </p:spPr>
        <p:txBody>
          <a:bodyPr wrap="square" numCol="1" rtlCol="0">
            <a:spAutoFit/>
          </a:bodyPr>
          <a:lstStyle/>
          <a:p>
            <a:r>
              <a:rPr lang="fr-FR" sz="1050" dirty="0">
                <a:solidFill>
                  <a:schemeClr val="bg1"/>
                </a:solidFill>
              </a:rPr>
              <a:t>import argparse</a:t>
            </a:r>
          </a:p>
          <a:p>
            <a:r>
              <a:rPr lang="fr-FR" sz="1050" dirty="0">
                <a:solidFill>
                  <a:schemeClr val="bg1"/>
                </a:solidFill>
              </a:rPr>
              <a:t>parser = </a:t>
            </a:r>
            <a:r>
              <a:rPr lang="fr-FR" sz="1050" dirty="0" err="1">
                <a:solidFill>
                  <a:schemeClr val="bg1"/>
                </a:solidFill>
              </a:rPr>
              <a:t>argparse.ArgumentParser</a:t>
            </a:r>
            <a:r>
              <a:rPr lang="fr-FR" sz="1050" dirty="0">
                <a:solidFill>
                  <a:schemeClr val="bg1"/>
                </a:solidFill>
              </a:rPr>
              <a:t>()</a:t>
            </a:r>
          </a:p>
          <a:p>
            <a:r>
              <a:rPr lang="fr-FR" sz="1050" dirty="0" err="1">
                <a:solidFill>
                  <a:schemeClr val="bg1"/>
                </a:solidFill>
              </a:rPr>
              <a:t>parser.parse_args</a:t>
            </a:r>
            <a:r>
              <a:rPr lang="fr-FR" sz="1050" dirty="0">
                <a:solidFill>
                  <a:schemeClr val="bg1"/>
                </a:solidFill>
              </a:rPr>
              <a:t>()</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1" y="4112380"/>
            <a:ext cx="6953246" cy="1384995"/>
          </a:xfrm>
          <a:prstGeom prst="rect">
            <a:avLst/>
          </a:prstGeom>
          <a:noFill/>
        </p:spPr>
        <p:txBody>
          <a:bodyPr wrap="square" rtlCol="0">
            <a:spAutoFit/>
          </a:bodyPr>
          <a:lstStyle/>
          <a:p>
            <a:r>
              <a:rPr lang="fr-FR" sz="1050" dirty="0"/>
              <a:t>Dans ce cas, l'option </a:t>
            </a:r>
            <a:r>
              <a:rPr lang="fr-FR" sz="1050" b="1" dirty="0"/>
              <a:t>-n</a:t>
            </a:r>
            <a:r>
              <a:rPr lang="fr-FR" sz="1050" dirty="0"/>
              <a:t> attend un argument qui est le nombre de lignes à afficher.</a:t>
            </a:r>
          </a:p>
          <a:p>
            <a:endParaRPr lang="fr-FR" sz="1050" b="1" dirty="0"/>
          </a:p>
          <a:p>
            <a:r>
              <a:rPr lang="fr-FR" sz="1050" b="1" dirty="0"/>
              <a:t>Interpréter ces options grâce à Python</a:t>
            </a:r>
          </a:p>
          <a:p>
            <a:endParaRPr lang="fr-FR" sz="1050" dirty="0"/>
          </a:p>
          <a:p>
            <a:r>
              <a:rPr lang="fr-FR" sz="1050" dirty="0"/>
              <a:t>Cette petite présentation faite, revenons à Python.</a:t>
            </a:r>
          </a:p>
          <a:p>
            <a:endParaRPr lang="fr-FR" sz="1050" dirty="0"/>
          </a:p>
          <a:p>
            <a:r>
              <a:rPr lang="fr-FR" sz="1050" dirty="0"/>
              <a:t>Nous allons nous intéresser au module </a:t>
            </a:r>
            <a:r>
              <a:rPr lang="fr-FR" sz="1050" b="1" dirty="0"/>
              <a:t>argparse</a:t>
            </a:r>
            <a:r>
              <a:rPr lang="fr-FR" sz="105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708160"/>
          </a:xfrm>
          <a:prstGeom prst="rect">
            <a:avLst/>
          </a:prstGeom>
          <a:noFill/>
        </p:spPr>
        <p:txBody>
          <a:bodyPr wrap="square" rtlCol="0">
            <a:spAutoFit/>
          </a:bodyPr>
          <a:lstStyle/>
          <a:p>
            <a:pPr marL="228600" indent="-228600">
              <a:buFont typeface="+mj-lt"/>
              <a:buAutoNum type="arabicPeriod"/>
            </a:pPr>
            <a:r>
              <a:rPr lang="fr-FR" sz="1050" dirty="0"/>
              <a:t>D'abord, on importe le module argparse ;</a:t>
            </a:r>
          </a:p>
          <a:p>
            <a:pPr marL="228600" indent="-228600">
              <a:buFont typeface="+mj-lt"/>
              <a:buAutoNum type="arabicPeriod"/>
            </a:pPr>
            <a:endParaRPr lang="fr-FR" sz="1050" dirty="0"/>
          </a:p>
          <a:p>
            <a:pPr marL="228600" indent="-228600">
              <a:buFont typeface="+mj-lt"/>
              <a:buAutoNum type="arabicPeriod"/>
            </a:pPr>
            <a:r>
              <a:rPr lang="fr-FR" sz="1050" dirty="0"/>
              <a:t>on crée ensuite un </a:t>
            </a:r>
            <a:r>
              <a:rPr lang="fr-FR" sz="1050" dirty="0" err="1"/>
              <a:t>argparse.ArgumentParser</a:t>
            </a:r>
            <a:r>
              <a:rPr lang="fr-FR" sz="1050" dirty="0"/>
              <a:t> qui va être utile pour configurer nos options à interpréter ;</a:t>
            </a:r>
          </a:p>
          <a:p>
            <a:pPr marL="228600" indent="-228600">
              <a:buFont typeface="+mj-lt"/>
              <a:buAutoNum type="arabicPeriod"/>
            </a:pPr>
            <a:endParaRPr lang="fr-FR" sz="1050" dirty="0"/>
          </a:p>
          <a:p>
            <a:pPr marL="228600" indent="-228600">
              <a:buFont typeface="+mj-lt"/>
              <a:buAutoNum type="arabicPeriod"/>
            </a:pPr>
            <a:r>
              <a:rPr lang="fr-FR" sz="105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050" dirty="0" err="1"/>
              <a:t>sys.argv</a:t>
            </a:r>
            <a:r>
              <a:rPr lang="fr-FR" sz="1050" dirty="0"/>
              <a:t>[1:] (c'est-à-dire la liste des arguments sans le nom du script).</a:t>
            </a:r>
          </a:p>
          <a:p>
            <a:endParaRPr lang="fr-FR" sz="1050" dirty="0"/>
          </a:p>
          <a:p>
            <a:r>
              <a:rPr lang="fr-FR" sz="105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51902"/>
            <a:ext cx="7581897" cy="900246"/>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15498"/>
          </a:xfrm>
          <a:prstGeom prst="rect">
            <a:avLst/>
          </a:prstGeom>
          <a:noFill/>
        </p:spPr>
        <p:txBody>
          <a:bodyPr wrap="square" rtlCol="0">
            <a:spAutoFit/>
          </a:bodyPr>
          <a:lstStyle/>
          <a:p>
            <a:r>
              <a:rPr lang="fr-FR" sz="105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577081"/>
          </a:xfrm>
          <a:prstGeom prst="rect">
            <a:avLst/>
          </a:prstGeom>
          <a:solidFill>
            <a:schemeClr val="tx1"/>
          </a:solidFill>
        </p:spPr>
        <p:txBody>
          <a:bodyPr wrap="square" numCol="1" rtlCol="0">
            <a:spAutoFit/>
          </a:bodyPr>
          <a:lstStyle/>
          <a:p>
            <a:r>
              <a:rPr lang="en-US" sz="1050" dirty="0">
                <a:solidFill>
                  <a:schemeClr val="bg1"/>
                </a:solidFill>
              </a:rPr>
              <a:t>&gt;python code.py --inexistante</a:t>
            </a:r>
          </a:p>
          <a:p>
            <a:r>
              <a:rPr lang="en-US" sz="1050" dirty="0">
                <a:solidFill>
                  <a:schemeClr val="bg1"/>
                </a:solidFill>
              </a:rPr>
              <a:t>usage: code.py [-h]</a:t>
            </a:r>
          </a:p>
          <a:p>
            <a:r>
              <a:rPr lang="en-US" sz="1050" dirty="0">
                <a:solidFill>
                  <a:schemeClr val="bg1"/>
                </a:solidFill>
              </a:rPr>
              <a:t>code.py: error: unrecognized arguments: --inexistante</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15498"/>
          </a:xfrm>
          <a:prstGeom prst="rect">
            <a:avLst/>
          </a:prstGeom>
          <a:noFill/>
        </p:spPr>
        <p:txBody>
          <a:bodyPr wrap="square" rtlCol="0">
            <a:spAutoFit/>
          </a:bodyPr>
          <a:lstStyle/>
          <a:p>
            <a:r>
              <a:rPr lang="fr-FR" sz="105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38664"/>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738664"/>
          </a:xfrm>
          <a:prstGeom prst="rect">
            <a:avLst/>
          </a:prstGeom>
          <a:noFill/>
        </p:spPr>
        <p:txBody>
          <a:bodyPr wrap="square" rtlCol="0">
            <a:spAutoFit/>
          </a:bodyPr>
          <a:lstStyle/>
          <a:p>
            <a:r>
              <a:rPr lang="fr-FR" sz="1050" dirty="0"/>
              <a:t>Nous avons ajouté une option grâce à la méthode </a:t>
            </a:r>
            <a:r>
              <a:rPr lang="fr-FR" sz="1050" dirty="0" err="1"/>
              <a:t>add_argument</a:t>
            </a:r>
            <a:r>
              <a:rPr lang="fr-FR" sz="1050" dirty="0"/>
              <a:t>(). Elle prend plusieurs paramètres (de nombreux paramètres optionnels, en fait) mais nous n'en avons précisé que deux ici : l'option et le message d'aide lié.</a:t>
            </a:r>
          </a:p>
          <a:p>
            <a:endParaRPr lang="fr-FR" sz="1050" dirty="0"/>
          </a:p>
          <a:p>
            <a:r>
              <a:rPr lang="fr-FR" sz="105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384995"/>
          </a:xfrm>
          <a:prstGeom prst="rect">
            <a:avLst/>
          </a:prstGeom>
          <a:solidFill>
            <a:schemeClr val="tx1"/>
          </a:solidFill>
        </p:spPr>
        <p:txBody>
          <a:bodyPr wrap="square" numCol="1" rtlCol="0">
            <a:spAutoFit/>
          </a:bodyPr>
          <a:lstStyle/>
          <a:p>
            <a:r>
              <a:rPr lang="en-US" sz="1050" dirty="0">
                <a:solidFill>
                  <a:schemeClr val="bg1"/>
                </a:solidFill>
              </a:rPr>
              <a:t>&gt;python code.py --help</a:t>
            </a:r>
          </a:p>
          <a:p>
            <a:r>
              <a:rPr lang="en-US" sz="1050" dirty="0">
                <a:solidFill>
                  <a:schemeClr val="bg1"/>
                </a:solidFill>
              </a:rPr>
              <a:t>usage: code.py [-h] x</a:t>
            </a:r>
          </a:p>
          <a:p>
            <a:endParaRPr lang="en-US" sz="1050" dirty="0">
              <a:solidFill>
                <a:schemeClr val="bg1"/>
              </a:solidFill>
            </a:endParaRPr>
          </a:p>
          <a:p>
            <a:r>
              <a:rPr lang="en-US" sz="1050" dirty="0">
                <a:solidFill>
                  <a:schemeClr val="bg1"/>
                </a:solidFill>
              </a:rPr>
              <a:t>positional arguments:</a:t>
            </a:r>
          </a:p>
          <a:p>
            <a:r>
              <a:rPr lang="en-US" sz="1050" dirty="0">
                <a:solidFill>
                  <a:schemeClr val="bg1"/>
                </a:solidFill>
              </a:rPr>
              <a:t>  x           le nombre à mettre au carré</a:t>
            </a:r>
          </a:p>
          <a:p>
            <a:endParaRPr lang="en-US" sz="1050" dirty="0">
              <a:solidFill>
                <a:schemeClr val="bg1"/>
              </a:solidFill>
            </a:endParaRPr>
          </a:p>
          <a:p>
            <a:r>
              <a:rPr lang="en-US" sz="1050" dirty="0">
                <a:solidFill>
                  <a:schemeClr val="bg1"/>
                </a:solidFill>
              </a:rPr>
              <a:t>optional arguments:</a:t>
            </a:r>
          </a:p>
          <a:p>
            <a:r>
              <a:rPr lang="en-US" sz="1050" dirty="0">
                <a:solidFill>
                  <a:schemeClr val="bg1"/>
                </a:solidFill>
              </a:rPr>
              <a:t>  -h, --help  show this help message and exit</a:t>
            </a:r>
            <a:endParaRPr lang="fr-FR" sz="105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53916"/>
          </a:xfrm>
          <a:prstGeom prst="rect">
            <a:avLst/>
          </a:prstGeom>
          <a:noFill/>
        </p:spPr>
        <p:txBody>
          <a:bodyPr wrap="square" rtlCol="0">
            <a:spAutoFit/>
          </a:bodyPr>
          <a:lstStyle/>
          <a:p>
            <a:r>
              <a:rPr lang="fr-FR" sz="105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0024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a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"Vous avez précisé 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577081"/>
          </a:xfrm>
          <a:prstGeom prst="rect">
            <a:avLst/>
          </a:prstGeom>
          <a:noFill/>
        </p:spPr>
        <p:txBody>
          <a:bodyPr wrap="square" rtlCol="0">
            <a:spAutoFit/>
          </a:bodyPr>
          <a:lstStyle/>
          <a:p>
            <a:r>
              <a:rPr lang="fr-FR" sz="1050" dirty="0"/>
              <a:t>Pour récupérer les options (ce que nous voudrons faire la plupart du temps ;) ), on récupère le retour de la méthode </a:t>
            </a:r>
            <a:r>
              <a:rPr lang="fr-FR" sz="1050" b="1" dirty="0"/>
              <a:t>parse_args()</a:t>
            </a:r>
            <a:r>
              <a:rPr lang="fr-FR" sz="1050" dirty="0"/>
              <a:t>. Elle retourne un objet </a:t>
            </a:r>
            <a:r>
              <a:rPr lang="fr-FR" sz="1050" b="1" dirty="0"/>
              <a:t>namespace</a:t>
            </a:r>
            <a:r>
              <a:rPr lang="fr-FR" sz="1050" dirty="0"/>
              <a:t> avec nos options en attribut. Accéder à </a:t>
            </a:r>
            <a:r>
              <a:rPr lang="fr-FR" sz="1050" b="1" dirty="0"/>
              <a:t>args.x</a:t>
            </a:r>
            <a:r>
              <a:rPr lang="fr-FR" sz="105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050" dirty="0">
                <a:solidFill>
                  <a:schemeClr val="bg1"/>
                </a:solidFill>
              </a:rPr>
              <a:t>python code.py 5</a:t>
            </a:r>
          </a:p>
          <a:p>
            <a:r>
              <a:rPr lang="fr-FR" sz="105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29C7D855-8E61-4F3F-AE80-FDC2E2B0F98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55</a:t>
            </a:fld>
            <a:endParaRPr lang="fr-FR" dirty="0"/>
          </a:p>
        </p:txBody>
      </p:sp>
    </p:spTree>
    <p:extLst>
      <p:ext uri="{BB962C8B-B14F-4D97-AF65-F5344CB8AC3E}">
        <p14:creationId xmlns:p14="http://schemas.microsoft.com/office/powerpoint/2010/main" val="200210077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15498"/>
          </a:xfrm>
          <a:prstGeom prst="rect">
            <a:avLst/>
          </a:prstGeom>
          <a:noFill/>
        </p:spPr>
        <p:txBody>
          <a:bodyPr wrap="square" rtlCol="0">
            <a:spAutoFit/>
          </a:bodyPr>
          <a:lstStyle/>
          <a:p>
            <a:r>
              <a:rPr lang="fr-FR" sz="1050" dirty="0"/>
              <a:t>Dans ce contexte, on veut un nombre... mais l'utilisateur peut entrer n'importe quoi. Ce n'est pas une bonne chose, modifions notre méthode add_argument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23412"/>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738664"/>
          </a:xfrm>
          <a:prstGeom prst="rect">
            <a:avLst/>
          </a:prstGeom>
          <a:noFill/>
        </p:spPr>
        <p:txBody>
          <a:bodyPr wrap="square" rtlCol="0">
            <a:spAutoFit/>
          </a:bodyPr>
          <a:lstStyle/>
          <a:p>
            <a:r>
              <a:rPr lang="fr-FR" sz="1050" dirty="0"/>
              <a:t>Comme vous le voyez, la méthode add_argument est précisée ici avec un nouvel argument : type. On lui précise int, ce qui veut dire que l'on attend un nombre (l'entrée de l'utilisateur sera automatiquement convertie).</a:t>
            </a:r>
          </a:p>
          <a:p>
            <a:endParaRPr lang="fr-FR" sz="1050" dirty="0"/>
          </a:p>
          <a:p>
            <a:r>
              <a:rPr lang="fr-FR" sz="105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48" y="3979370"/>
            <a:ext cx="7581897" cy="1546577"/>
          </a:xfrm>
          <a:prstGeom prst="rect">
            <a:avLst/>
          </a:prstGeom>
          <a:solidFill>
            <a:schemeClr val="tx1"/>
          </a:solidFill>
        </p:spPr>
        <p:txBody>
          <a:bodyPr wrap="square" numCol="1" rtlCol="0">
            <a:spAutoFit/>
          </a:bodyPr>
          <a:lstStyle/>
          <a:p>
            <a:r>
              <a:rPr lang="en-US" sz="1050" dirty="0">
                <a:solidFill>
                  <a:schemeClr val="bg1"/>
                </a:solidFill>
              </a:rPr>
              <a:t>&gt;python code.py 5</a:t>
            </a:r>
          </a:p>
          <a:p>
            <a:r>
              <a:rPr lang="en-US" sz="1050" dirty="0">
                <a:solidFill>
                  <a:schemeClr val="bg1"/>
                </a:solidFill>
              </a:rPr>
              <a:t>25</a:t>
            </a:r>
          </a:p>
          <a:p>
            <a:endParaRPr lang="en-US" sz="1050" dirty="0">
              <a:solidFill>
                <a:schemeClr val="bg1"/>
              </a:solidFill>
            </a:endParaRPr>
          </a:p>
          <a:p>
            <a:r>
              <a:rPr lang="en-US" sz="1050" dirty="0">
                <a:solidFill>
                  <a:schemeClr val="bg1"/>
                </a:solidFill>
              </a:rPr>
              <a:t>&gt;python code.py -8</a:t>
            </a:r>
          </a:p>
          <a:p>
            <a:r>
              <a:rPr lang="en-US" sz="1050" dirty="0">
                <a:solidFill>
                  <a:schemeClr val="bg1"/>
                </a:solidFill>
              </a:rPr>
              <a:t>64</a:t>
            </a:r>
          </a:p>
          <a:p>
            <a:endParaRPr lang="en-US" sz="1050" dirty="0">
              <a:solidFill>
                <a:schemeClr val="bg1"/>
              </a:solidFill>
            </a:endParaRPr>
          </a:p>
          <a:p>
            <a:r>
              <a:rPr lang="en-US" sz="1050" dirty="0">
                <a:solidFill>
                  <a:schemeClr val="bg1"/>
                </a:solidFill>
              </a:rPr>
              <a:t>&gt;python code.py test</a:t>
            </a:r>
          </a:p>
          <a:p>
            <a:r>
              <a:rPr lang="en-US" sz="1050" dirty="0">
                <a:solidFill>
                  <a:schemeClr val="bg1"/>
                </a:solidFill>
              </a:rPr>
              <a:t>usage: code.py [-h] x</a:t>
            </a:r>
          </a:p>
          <a:p>
            <a:r>
              <a:rPr lang="en-US" sz="1050" dirty="0">
                <a:solidFill>
                  <a:schemeClr val="bg1"/>
                </a:solidFill>
              </a:rPr>
              <a:t>code.py: error: argument x: invalid int value: 'test'</a:t>
            </a:r>
            <a:endParaRPr lang="fr-FR" sz="105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738664"/>
          </a:xfrm>
          <a:prstGeom prst="rect">
            <a:avLst/>
          </a:prstGeom>
          <a:noFill/>
        </p:spPr>
        <p:txBody>
          <a:bodyPr wrap="square" rtlCol="0">
            <a:spAutoFit/>
          </a:bodyPr>
          <a:lstStyle/>
          <a:p>
            <a:r>
              <a:rPr lang="fr-FR" sz="1050" dirty="0"/>
              <a:t>Comme vous le voyez, la conversion marche bien, jusqu'au message d'erreur affiché si l'utilisateur n'entre pas un nombre.</a:t>
            </a:r>
          </a:p>
          <a:p>
            <a:endParaRPr lang="fr-FR" sz="1050" dirty="0"/>
          </a:p>
          <a:p>
            <a:r>
              <a:rPr lang="fr-FR" sz="105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550</a:t>
            </a:fld>
            <a:endParaRPr lang="fr-FR" dirty="0"/>
          </a:p>
        </p:txBody>
      </p:sp>
      <p:sp>
        <p:nvSpPr>
          <p:cNvPr id="7" name="Rectangle 1">
            <a:extLst>
              <a:ext uri="{FF2B5EF4-FFF2-40B4-BE49-F238E27FC236}">
                <a16:creationId xmlns:a16="http://schemas.microsoft.com/office/drawing/2014/main" id="{1FC959A2-3537-4C04-BC1B-3FE02B67CC3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73845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748271"/>
            <a:ext cx="7581897" cy="2192908"/>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argparse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argparse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ArgumentParser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int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nombre à mettre au carré"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add_argument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"-v"</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verbose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err="1">
                <a:ln>
                  <a:noFill/>
                </a:ln>
                <a:solidFill>
                  <a:srgbClr val="C3E88D"/>
                </a:solidFill>
                <a:effectLst/>
                <a:latin typeface="JetBrains Mono"/>
              </a:rPr>
              <a:t>store_true</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help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"augmente la verbosité"</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args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parser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parse_args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args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retour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err="1">
                <a:ln>
                  <a:noFill/>
                </a:ln>
                <a:solidFill>
                  <a:srgbClr val="C3CEE3"/>
                </a:solidFill>
                <a:effectLst/>
                <a:latin typeface="JetBrains Mono"/>
              </a:rPr>
              <a:t>args</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verbose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 2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retour</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4143140"/>
            <a:ext cx="7296151" cy="1869743"/>
          </a:xfrm>
          <a:prstGeom prst="rect">
            <a:avLst/>
          </a:prstGeom>
          <a:noFill/>
        </p:spPr>
        <p:txBody>
          <a:bodyPr wrap="square" rtlCol="0">
            <a:spAutoFit/>
          </a:bodyPr>
          <a:lstStyle/>
          <a:p>
            <a:r>
              <a:rPr lang="fr-FR" sz="1050" dirty="0"/>
              <a:t>Nous avons ajouté une nouvelle option : -v ou --verbose. Le nom commençant par un tiret, argparse suppose qu'il s'agit d'une option facultative, même si cela peut être modifié.</a:t>
            </a:r>
          </a:p>
          <a:p>
            <a:endParaRPr lang="fr-FR" sz="1050" dirty="0"/>
          </a:p>
          <a:p>
            <a:r>
              <a:rPr lang="fr-FR" sz="1050" dirty="0"/>
              <a:t>Notez que l'on appelle la méthode add_argument avec l'argument action. L'action précisée, "store_true", permet de convertir l'option précisée en booléen :</a:t>
            </a:r>
          </a:p>
          <a:p>
            <a:endParaRPr lang="fr-FR" sz="1050" dirty="0"/>
          </a:p>
          <a:p>
            <a:pPr marL="628650" lvl="1" indent="-171450">
              <a:buFont typeface="Arial" panose="020B0604020202020204" pitchFamily="34" charset="0"/>
              <a:buChar char="•"/>
            </a:pPr>
            <a:r>
              <a:rPr lang="fr-FR" sz="1050" dirty="0"/>
              <a:t>    Si l'option est précisée, alors args.verbose vaudra True ;</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si l'option n'est pas précisée, alors args.verbose vaudra False.</a:t>
            </a:r>
          </a:p>
          <a:p>
            <a:endParaRPr lang="fr-FR" sz="1050" dirty="0"/>
          </a:p>
          <a:p>
            <a:r>
              <a:rPr lang="fr-FR" sz="105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1546577"/>
          </a:xfrm>
          <a:prstGeom prst="rect">
            <a:avLst/>
          </a:prstGeom>
          <a:noFill/>
        </p:spPr>
        <p:txBody>
          <a:bodyPr wrap="square" rtlCol="0">
            <a:spAutoFit/>
          </a:bodyPr>
          <a:lstStyle/>
          <a:p>
            <a:r>
              <a:rPr lang="fr-FR" sz="105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050" dirty="0"/>
          </a:p>
          <a:p>
            <a:r>
              <a:rPr lang="fr-FR" sz="1050" dirty="0"/>
              <a:t>Nous n'avons vu que le tout début des fonctionnalités de ce module. Si vous voulez en apprendre plus, les ressources suivantes vont bien plus loin :</a:t>
            </a:r>
          </a:p>
          <a:p>
            <a:endParaRPr lang="fr-FR" sz="1050" dirty="0"/>
          </a:p>
          <a:p>
            <a:pPr marL="628650" lvl="1" indent="-171450">
              <a:buFont typeface="Arial" panose="020B0604020202020204" pitchFamily="34" charset="0"/>
              <a:buChar char="•"/>
            </a:pPr>
            <a:r>
              <a:rPr lang="fr-FR" sz="1050" dirty="0"/>
              <a:t>    Le </a:t>
            </a:r>
            <a:r>
              <a:rPr lang="fr-FR" sz="1050" dirty="0">
                <a:hlinkClick r:id="rId2"/>
              </a:rPr>
              <a:t>tutoriel consacré à argparse</a:t>
            </a:r>
            <a:r>
              <a:rPr lang="fr-FR" sz="1050" dirty="0"/>
              <a:t>, qui présente les fonctionnalités les plus couramment utilisées du module ;</a:t>
            </a:r>
          </a:p>
          <a:p>
            <a:pPr marL="628650" lvl="1" indent="-171450">
              <a:buFont typeface="Arial" panose="020B0604020202020204" pitchFamily="34" charset="0"/>
              <a:buChar char="•"/>
            </a:pPr>
            <a:r>
              <a:rPr lang="fr-FR" sz="1050" dirty="0"/>
              <a:t>    La </a:t>
            </a:r>
            <a:r>
              <a:rPr lang="fr-FR" sz="1050" dirty="0">
                <a:hlinkClick r:id="rId3"/>
              </a:rPr>
              <a:t>documentation officielle du module argparse</a:t>
            </a:r>
            <a:r>
              <a:rPr lang="fr-FR" sz="105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061829"/>
          </a:xfrm>
          <a:prstGeom prst="rect">
            <a:avLst/>
          </a:prstGeom>
          <a:solidFill>
            <a:schemeClr val="tx1"/>
          </a:solidFill>
        </p:spPr>
        <p:txBody>
          <a:bodyPr wrap="square" numCol="2" rtlCol="0">
            <a:spAutoFit/>
          </a:bodyPr>
          <a:lstStyle/>
          <a:p>
            <a:r>
              <a:rPr lang="en-US" sz="1050" dirty="0">
                <a:solidFill>
                  <a:schemeClr val="bg1"/>
                </a:solidFill>
              </a:rPr>
              <a:t>&gt;python code.py -h</a:t>
            </a:r>
          </a:p>
          <a:p>
            <a:r>
              <a:rPr lang="en-US" sz="1050" dirty="0">
                <a:solidFill>
                  <a:schemeClr val="bg1"/>
                </a:solidFill>
              </a:rPr>
              <a:t>usage: code.py [-h] [-v] xpositional arguments:</a:t>
            </a:r>
          </a:p>
          <a:p>
            <a:r>
              <a:rPr lang="en-US" sz="1050" dirty="0">
                <a:solidFill>
                  <a:schemeClr val="bg1"/>
                </a:solidFill>
              </a:rPr>
              <a:t>x le nombre à mettre au carréoptional arguments:</a:t>
            </a:r>
          </a:p>
          <a:p>
            <a:r>
              <a:rPr lang="en-US" sz="1050" dirty="0">
                <a:solidFill>
                  <a:schemeClr val="bg1"/>
                </a:solidFill>
              </a:rPr>
              <a:t>-h, --help show this help message and exit</a:t>
            </a:r>
          </a:p>
          <a:p>
            <a:r>
              <a:rPr lang="en-US" sz="1050" dirty="0">
                <a:solidFill>
                  <a:schemeClr val="bg1"/>
                </a:solidFill>
              </a:rPr>
              <a:t>-v, --verbose augmente la verbosité&gt;python code.py 5</a:t>
            </a:r>
          </a:p>
          <a:p>
            <a:r>
              <a:rPr lang="en-US" sz="1050" dirty="0">
                <a:solidFill>
                  <a:schemeClr val="bg1"/>
                </a:solidFill>
              </a:rPr>
              <a:t>25&gt;python code.py 5 –verbose</a:t>
            </a:r>
          </a:p>
          <a:p>
            <a:r>
              <a:rPr lang="en-US" sz="1050" dirty="0">
                <a:solidFill>
                  <a:schemeClr val="bg1"/>
                </a:solidFill>
              </a:rPr>
              <a:t>5 ^ 2 = 25&gt;python code.py -v 5</a:t>
            </a:r>
          </a:p>
          <a:p>
            <a:r>
              <a:rPr lang="en-US" sz="1050" dirty="0">
                <a:solidFill>
                  <a:schemeClr val="bg1"/>
                </a:solidFill>
              </a:rPr>
              <a:t>5 ^ 2 = 25&gt;</a:t>
            </a:r>
            <a:endParaRPr lang="fr-FR" sz="105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546577"/>
          </a:xfrm>
          <a:prstGeom prst="rect">
            <a:avLst/>
          </a:prstGeom>
          <a:noFill/>
        </p:spPr>
        <p:txBody>
          <a:bodyPr wrap="square" rtlCol="0">
            <a:spAutoFit/>
          </a:bodyPr>
          <a:lstStyle/>
          <a:p>
            <a:r>
              <a:rPr lang="fr-FR" sz="1050" dirty="0"/>
              <a:t>Nous allons ici nous intéresser à la façon d'exécuter des commandes depuis Python. Nous allons voir deux moyens, il en existe cependant d'autres.</a:t>
            </a:r>
          </a:p>
          <a:p>
            <a:endParaRPr lang="fr-FR" sz="1050" dirty="0"/>
          </a:p>
          <a:p>
            <a:r>
              <a:rPr lang="fr-FR" sz="1050" dirty="0"/>
              <a:t>Ceux que je vais présenter ont l'avantage de fonctionner sur Windows.</a:t>
            </a:r>
          </a:p>
          <a:p>
            <a:endParaRPr lang="fr-FR" sz="1050" b="1" dirty="0"/>
          </a:p>
          <a:p>
            <a:r>
              <a:rPr lang="fr-FR" sz="1050" b="1" dirty="0"/>
              <a:t>La fonction system</a:t>
            </a:r>
          </a:p>
          <a:p>
            <a:endParaRPr lang="fr-FR" sz="1050" dirty="0"/>
          </a:p>
          <a:p>
            <a:r>
              <a:rPr lang="fr-FR" sz="1050" dirty="0"/>
              <a:t>Vous vous souvenez peut-être de cette fonction du module </a:t>
            </a:r>
            <a:r>
              <a:rPr lang="fr-FR" sz="1050" b="1" dirty="0"/>
              <a:t>os</a:t>
            </a:r>
            <a:r>
              <a:rPr lang="fr-FR" sz="105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061275"/>
            <a:ext cx="5286375" cy="430887"/>
          </a:xfrm>
          <a:prstGeom prst="rect">
            <a:avLst/>
          </a:prstGeom>
          <a:solidFill>
            <a:schemeClr val="tx1"/>
          </a:solidFill>
        </p:spPr>
        <p:txBody>
          <a:bodyPr wrap="square" rtlCol="0">
            <a:spAutoFit/>
          </a:bodyPr>
          <a:lstStyle/>
          <a:p>
            <a:r>
              <a:rPr lang="de-DE" sz="1050" dirty="0">
                <a:solidFill>
                  <a:schemeClr val="bg1"/>
                </a:solidFill>
              </a:rPr>
              <a:t>os.system("ls") # Sur Linux</a:t>
            </a:r>
          </a:p>
          <a:p>
            <a:r>
              <a:rPr lang="de-DE" sz="1050" dirty="0">
                <a:solidFill>
                  <a:schemeClr val="bg1"/>
                </a:solidFill>
              </a:rPr>
              <a:t>os.system("dir") # Sur Windows</a:t>
            </a:r>
            <a:endParaRPr lang="fr-FR" sz="105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390524" y="3703753"/>
            <a:ext cx="7296151" cy="2516073"/>
          </a:xfrm>
          <a:prstGeom prst="rect">
            <a:avLst/>
          </a:prstGeom>
          <a:noFill/>
        </p:spPr>
        <p:txBody>
          <a:bodyPr wrap="square" rtlCol="0">
            <a:spAutoFit/>
          </a:bodyPr>
          <a:lstStyle/>
          <a:p>
            <a:r>
              <a:rPr lang="fr-FR" sz="1050" dirty="0"/>
              <a:t>Vous pouvez capturer le code de retour de la commande mais vous ne pouvez pas capturer le retour affiché par la commande.</a:t>
            </a:r>
          </a:p>
          <a:p>
            <a:endParaRPr lang="fr-FR" sz="1050" dirty="0"/>
          </a:p>
          <a:p>
            <a:r>
              <a:rPr lang="fr-FR" sz="1050" dirty="0"/>
              <a:t>En outre, la fonction </a:t>
            </a:r>
            <a:r>
              <a:rPr lang="fr-FR" sz="1050" b="1" dirty="0"/>
              <a:t>system</a:t>
            </a:r>
            <a:r>
              <a:rPr lang="fr-FR" sz="1050" dirty="0"/>
              <a:t> exécute un environnement particulier rien que pour votre commande. Cela veut dire, entre autres, que </a:t>
            </a:r>
            <a:r>
              <a:rPr lang="fr-FR" sz="1050" b="1" dirty="0"/>
              <a:t>system</a:t>
            </a:r>
            <a:r>
              <a:rPr lang="fr-FR" sz="1050" dirty="0"/>
              <a:t> retournera tout de suite même si la commande tourne toujours.</a:t>
            </a:r>
          </a:p>
          <a:p>
            <a:endParaRPr lang="fr-FR" sz="1050" dirty="0"/>
          </a:p>
          <a:p>
            <a:r>
              <a:rPr lang="fr-FR" sz="1050" dirty="0"/>
              <a:t>En gros, si vous faites </a:t>
            </a:r>
            <a:r>
              <a:rPr lang="fr-FR" sz="1050" b="1" dirty="0"/>
              <a:t>os.system("sleep 5")</a:t>
            </a:r>
            <a:r>
              <a:rPr lang="fr-FR" sz="1050" dirty="0"/>
              <a:t>, le programme ne s'arrêtera pas pendant cinq secondes.</a:t>
            </a:r>
          </a:p>
          <a:p>
            <a:endParaRPr lang="fr-FR" sz="1050" b="1" dirty="0"/>
          </a:p>
          <a:p>
            <a:r>
              <a:rPr lang="fr-FR" sz="1050" b="1" dirty="0"/>
              <a:t>La fonction popen</a:t>
            </a:r>
          </a:p>
          <a:p>
            <a:endParaRPr lang="fr-FR" sz="1050" dirty="0"/>
          </a:p>
          <a:p>
            <a:r>
              <a:rPr lang="fr-FR" sz="1050" dirty="0"/>
              <a:t>Cette fonction se trouve également dans le module </a:t>
            </a:r>
            <a:r>
              <a:rPr lang="fr-FR" sz="1050" b="1" dirty="0"/>
              <a:t>os</a:t>
            </a:r>
            <a:r>
              <a:rPr lang="fr-FR" sz="1050" dirty="0"/>
              <a:t>. Elle prend également en paramètre une commande.</a:t>
            </a:r>
          </a:p>
          <a:p>
            <a:endParaRPr lang="fr-FR" sz="1050" dirty="0"/>
          </a:p>
          <a:p>
            <a:r>
              <a:rPr lang="fr-FR" sz="1050" dirty="0"/>
              <a:t>Toutefois, au lieu de renvoyer le code de retour de la commande, elle renvoie un objet, un pipe (mot anglais pour un « tuyau ») qui vous permet de lire le retour de la commande.</a:t>
            </a:r>
          </a:p>
          <a:p>
            <a:endParaRPr lang="fr-FR" sz="1050" dirty="0"/>
          </a:p>
          <a:p>
            <a:r>
              <a:rPr lang="fr-FR" sz="105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061829"/>
          </a:xfrm>
          <a:prstGeom prst="rect">
            <a:avLst/>
          </a:prstGeom>
          <a:solidFill>
            <a:schemeClr val="tx1"/>
          </a:solidFill>
        </p:spPr>
        <p:txBody>
          <a:bodyPr wrap="square" rtlCol="0">
            <a:spAutoFit/>
          </a:bodyPr>
          <a:lstStyle/>
          <a:p>
            <a:r>
              <a:rPr lang="de-DE" sz="1050" dirty="0">
                <a:solidFill>
                  <a:schemeClr val="bg1"/>
                </a:solidFill>
              </a:rPr>
              <a:t>import os</a:t>
            </a:r>
          </a:p>
          <a:p>
            <a:r>
              <a:rPr lang="de-DE" sz="1050" dirty="0">
                <a:solidFill>
                  <a:schemeClr val="bg1"/>
                </a:solidFill>
              </a:rPr>
              <a:t>cmd = os.popen("ls")                                                        </a:t>
            </a:r>
          </a:p>
          <a:p>
            <a:r>
              <a:rPr lang="de-DE" sz="1050" dirty="0">
                <a:solidFill>
                  <a:schemeClr val="bg1"/>
                </a:solidFill>
              </a:rPr>
              <a:t>cmd                                                                         </a:t>
            </a:r>
          </a:p>
          <a:p>
            <a:r>
              <a:rPr lang="de-DE" sz="1050" dirty="0">
                <a:solidFill>
                  <a:schemeClr val="bg1"/>
                </a:solidFill>
              </a:rPr>
              <a:t>&lt;os._wrap_close object at 0x7f81d16554d0&gt;                                       </a:t>
            </a:r>
          </a:p>
          <a:p>
            <a:r>
              <a:rPr lang="de-DE" sz="1050" dirty="0">
                <a:solidFill>
                  <a:schemeClr val="bg1"/>
                </a:solidFill>
              </a:rPr>
              <a:t>cmd.read()                                                                  </a:t>
            </a:r>
          </a:p>
          <a:p>
            <a:r>
              <a:rPr lang="de-DE" sz="1050" dirty="0">
                <a:solidFill>
                  <a:schemeClr val="bg1"/>
                </a:solidFill>
              </a:rPr>
              <a:t>&gt;&gt;&gt;</a:t>
            </a:r>
            <a:r>
              <a:rPr lang="fr-FR" sz="1050" dirty="0">
                <a:solidFill>
                  <a:schemeClr val="bg1"/>
                </a:solidFill>
              </a:rPr>
              <a:t> </a:t>
            </a:r>
            <a:r>
              <a:rPr lang="de-DE" sz="1050" dirty="0">
                <a:solidFill>
                  <a:schemeClr val="bg1"/>
                </a:solidFill>
              </a:rPr>
              <a:t>'fichier1.txt\nimage.png\n'                                                     </a:t>
            </a: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1976049" y="1458998"/>
            <a:ext cx="7296151" cy="1546577"/>
          </a:xfrm>
          <a:prstGeom prst="rect">
            <a:avLst/>
          </a:prstGeom>
          <a:noFill/>
        </p:spPr>
        <p:txBody>
          <a:bodyPr wrap="square" rtlCol="0">
            <a:spAutoFit/>
          </a:bodyPr>
          <a:lstStyle/>
          <a:p>
            <a:r>
              <a:rPr lang="fr-FR" sz="1050" dirty="0"/>
              <a:t>En résumé</a:t>
            </a:r>
          </a:p>
          <a:p>
            <a:endParaRPr lang="fr-FR" sz="1050" dirty="0"/>
          </a:p>
          <a:p>
            <a:pPr marL="171450" indent="-171450">
              <a:buFont typeface="Arial" panose="020B0604020202020204" pitchFamily="34" charset="0"/>
              <a:buChar char="•"/>
            </a:pPr>
            <a:r>
              <a:rPr lang="fr-FR" sz="1050" dirty="0"/>
              <a:t>    Le module sys propose trois objets permettant d'accéder aux flux standard : stdin, stdout et stderr.</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signal permet d'intercepter les signaux envoyés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argparse permet d'interpréter les arguments passés en console à notre programme.</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3647152"/>
          </a:xfrm>
          <a:prstGeom prst="rect">
            <a:avLst/>
          </a:prstGeom>
          <a:noFill/>
        </p:spPr>
        <p:txBody>
          <a:bodyPr wrap="square" rtlCol="0">
            <a:spAutoFit/>
          </a:bodyPr>
          <a:lstStyle/>
          <a:p>
            <a:r>
              <a:rPr lang="fr-FR" sz="1050" dirty="0"/>
              <a:t>Les syntaxes et leur sens:</a:t>
            </a:r>
          </a:p>
          <a:p>
            <a:endParaRPr lang="fr-FR" sz="1050" dirty="0"/>
          </a:p>
          <a:p>
            <a:r>
              <a:rPr lang="fr-FR" sz="1050" dirty="0"/>
              <a:t>Depuis le module </a:t>
            </a:r>
            <a:r>
              <a:rPr lang="fr-FR" sz="1050" b="1" dirty="0"/>
              <a:t>nom_module import nom_fonction</a:t>
            </a:r>
            <a:endParaRPr lang="fr-FR" sz="1050" dirty="0"/>
          </a:p>
          <a:p>
            <a:endParaRPr lang="fr-FR" sz="1050" dirty="0"/>
          </a:p>
          <a:p>
            <a:r>
              <a:rPr lang="fr-FR" sz="1050" b="1" dirty="0"/>
              <a:t>from random import uniform</a:t>
            </a:r>
          </a:p>
          <a:p>
            <a:r>
              <a:rPr lang="fr-FR" sz="1050" dirty="0"/>
              <a:t>Depuis le module random import la fonction uniform().</a:t>
            </a:r>
          </a:p>
          <a:p>
            <a:r>
              <a:rPr lang="fr-FR" sz="1050" dirty="0"/>
              <a:t>Dans le code, il est alors possible d’appeler directement la fonction uniform()</a:t>
            </a:r>
          </a:p>
          <a:p>
            <a:r>
              <a:rPr lang="fr-FR" sz="1050" b="1" dirty="0"/>
              <a:t>Néanmoins</a:t>
            </a:r>
            <a:r>
              <a:rPr lang="fr-FR" sz="1050" dirty="0"/>
              <a:t>: il est préférable d’utiliser la syntaxe </a:t>
            </a:r>
            <a:r>
              <a:rPr lang="fr-FR" sz="1050" b="1" dirty="0"/>
              <a:t>nom_module.fonction</a:t>
            </a:r>
            <a:r>
              <a:rPr lang="fr-FR" sz="1050" dirty="0"/>
              <a:t> soit </a:t>
            </a:r>
            <a:r>
              <a:rPr lang="fr-FR" sz="1050" b="1" dirty="0" err="1"/>
              <a:t>random.uniform</a:t>
            </a:r>
            <a:r>
              <a:rPr lang="fr-FR" sz="1050" b="1" dirty="0"/>
              <a:t>()</a:t>
            </a:r>
          </a:p>
          <a:p>
            <a:r>
              <a:rPr lang="fr-FR" sz="1050" b="1" dirty="0"/>
              <a:t>« Explicit is better than implicit »</a:t>
            </a:r>
          </a:p>
          <a:p>
            <a:pPr marL="171450" indent="-171450">
              <a:buFont typeface="Wingdings" panose="05000000000000000000" pitchFamily="2" charset="2"/>
              <a:buChar char="Ø"/>
            </a:pPr>
            <a:r>
              <a:rPr lang="fr-FR" sz="1050" b="1" dirty="0" err="1">
                <a:highlight>
                  <a:srgbClr val="00FF00"/>
                </a:highlight>
              </a:rPr>
              <a:t>random.uniform</a:t>
            </a:r>
            <a:r>
              <a:rPr lang="fr-FR" sz="1050" b="1" dirty="0">
                <a:highlight>
                  <a:srgbClr val="00FF00"/>
                </a:highlight>
              </a:rPr>
              <a:t>(2, 5)</a:t>
            </a:r>
          </a:p>
          <a:p>
            <a:pPr marL="171450" indent="-171450">
              <a:buFont typeface="Wingdings" panose="05000000000000000000" pitchFamily="2" charset="2"/>
              <a:buChar char="Ø"/>
            </a:pPr>
            <a:r>
              <a:rPr lang="fr-FR" sz="1050" b="1" dirty="0">
                <a:highlight>
                  <a:srgbClr val="FF0000"/>
                </a:highlight>
              </a:rPr>
              <a:t>uniform(2, 5)</a:t>
            </a:r>
            <a:endParaRPr lang="fr-FR" sz="1050" dirty="0">
              <a:highlight>
                <a:srgbClr val="FF0000"/>
              </a:highlight>
            </a:endParaRPr>
          </a:p>
          <a:p>
            <a:endParaRPr lang="fr-FR" sz="1050" dirty="0"/>
          </a:p>
          <a:p>
            <a:r>
              <a:rPr lang="fr-FR" sz="1050" dirty="0"/>
              <a:t>Pourquoi ?</a:t>
            </a:r>
          </a:p>
          <a:p>
            <a:r>
              <a:rPr lang="fr-FR" sz="1050" dirty="0"/>
              <a:t>Lorsque l’on écrie: from random import uniform, on importe le nom de la fonction uniform dans l’espace globale, et si jamais on définie une fonction uniform on écrasera la fonction uniform(). </a:t>
            </a:r>
          </a:p>
          <a:p>
            <a:endParaRPr lang="fr-FR" sz="1050" dirty="0"/>
          </a:p>
          <a:p>
            <a:r>
              <a:rPr lang="fr-FR" sz="1050" dirty="0"/>
              <a:t>!!!!!!!!!!!!!!!!!!!!!</a:t>
            </a:r>
          </a:p>
          <a:p>
            <a:r>
              <a:rPr lang="fr-FR" sz="1050" dirty="0"/>
              <a:t>Pire encore !</a:t>
            </a:r>
          </a:p>
          <a:p>
            <a:r>
              <a:rPr lang="fr-FR" sz="1050" b="1" dirty="0"/>
              <a:t>from random import *</a:t>
            </a:r>
            <a:r>
              <a:rPr lang="fr-FR" sz="1050" dirty="0"/>
              <a:t> cette syntaxe est à proscrire absolument </a:t>
            </a:r>
            <a:endParaRPr lang="fr-FR" sz="1050" b="1" dirty="0"/>
          </a:p>
          <a:p>
            <a:r>
              <a:rPr lang="fr-FR" sz="1050" dirty="0"/>
              <a:t>Avec cette syntaxe nous importons toutes les fonctions contenues dans le module random sans même les connaître. Il devient alors, encore, plus facile d’écraser une fonction du module random sans même le savoir.</a:t>
            </a:r>
          </a:p>
          <a:p>
            <a:r>
              <a:rPr lang="fr-FR" sz="105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15498"/>
          </a:xfrm>
          <a:prstGeom prst="rect">
            <a:avLst/>
          </a:prstGeom>
          <a:noFill/>
        </p:spPr>
        <p:txBody>
          <a:bodyPr wrap="square" rtlCol="0">
            <a:spAutoFit/>
          </a:bodyPr>
          <a:lstStyle/>
          <a:p>
            <a:r>
              <a:rPr lang="fr-FR" sz="105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err="1">
                <a:ln>
                  <a:noFill/>
                </a:ln>
                <a:solidFill>
                  <a:srgbClr val="C3CEE3"/>
                </a:solidFill>
                <a:effectLst/>
                <a:latin typeface="JetBrains Mono"/>
              </a:rPr>
              <a:t>mon_module</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mon_module</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577081"/>
          </a:xfrm>
          <a:prstGeom prst="rect">
            <a:avLst/>
          </a:prstGeom>
          <a:noFill/>
        </p:spPr>
        <p:txBody>
          <a:bodyPr wrap="square" rtlCol="0">
            <a:spAutoFit/>
          </a:bodyPr>
          <a:lstStyle/>
          <a:p>
            <a:r>
              <a:rPr lang="fr-FR" sz="1050" dirty="0"/>
              <a:t>!!!!!!!!!!!!!!!!!!!!!!!!!!!!!!!!!!!!!!!!!!!!!!!!!!!!!!!!!!!!!!!!!!!!!!!!!!!!!!!!!!!!!!!!!!!!!!!!!!!!!!!!!!!!!!</a:t>
            </a:r>
          </a:p>
          <a:p>
            <a:r>
              <a:rPr lang="fr-FR" sz="1050" dirty="0"/>
              <a:t>! Faire attention au nom des modules, python à une liste de noms réservés ex: random !</a:t>
            </a:r>
          </a:p>
          <a:p>
            <a:r>
              <a:rPr lang="fr-FR" sz="105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53916"/>
          </a:xfrm>
          <a:prstGeom prst="rect">
            <a:avLst/>
          </a:prstGeom>
          <a:noFill/>
        </p:spPr>
        <p:txBody>
          <a:bodyPr wrap="square" rtlCol="0">
            <a:spAutoFit/>
          </a:bodyPr>
          <a:lstStyle/>
          <a:p>
            <a:r>
              <a:rPr lang="fr-FR" sz="105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000" dirty="0">
                <a:solidFill>
                  <a:srgbClr val="89DDFF"/>
                </a:solidFill>
                <a:latin typeface="JetBrains Mono"/>
              </a:rPr>
              <a:t>&gt;&gt;&gt; 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53916"/>
          </a:xfrm>
          <a:prstGeom prst="rect">
            <a:avLst/>
          </a:prstGeom>
          <a:noFill/>
        </p:spPr>
        <p:txBody>
          <a:bodyPr wrap="square" rtlCol="0">
            <a:spAutoFit/>
          </a:bodyPr>
          <a:lstStyle/>
          <a:p>
            <a:r>
              <a:rPr lang="fr-FR" sz="105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253916"/>
          </a:xfrm>
          <a:prstGeom prst="rect">
            <a:avLst/>
          </a:prstGeom>
          <a:noFill/>
        </p:spPr>
        <p:txBody>
          <a:bodyPr wrap="square" rtlCol="0">
            <a:spAutoFit/>
          </a:bodyPr>
          <a:lstStyle/>
          <a:p>
            <a:r>
              <a:rPr lang="fr-FR" sz="105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53916"/>
          </a:xfrm>
          <a:prstGeom prst="rect">
            <a:avLst/>
          </a:prstGeom>
          <a:noFill/>
        </p:spPr>
        <p:txBody>
          <a:bodyPr wrap="square" rtlCol="0">
            <a:spAutoFit/>
          </a:bodyPr>
          <a:lstStyle/>
          <a:p>
            <a:r>
              <a:rPr lang="fr-FR" sz="105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53916"/>
          </a:xfrm>
          <a:prstGeom prst="rect">
            <a:avLst/>
          </a:prstGeom>
          <a:noFill/>
        </p:spPr>
        <p:txBody>
          <a:bodyPr wrap="square" rtlCol="0">
            <a:spAutoFit/>
          </a:bodyPr>
          <a:lstStyle/>
          <a:p>
            <a:r>
              <a:rPr lang="fr-FR" sz="105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46221"/>
          </a:xfrm>
          <a:prstGeom prst="rect">
            <a:avLst/>
          </a:prstGeom>
          <a:solidFill>
            <a:schemeClr val="tx1"/>
          </a:solidFill>
        </p:spPr>
        <p:txBody>
          <a:bodyPr wrap="square" rtlCol="0">
            <a:spAutoFit/>
          </a:bodyPr>
          <a:lstStyle/>
          <a:p>
            <a:r>
              <a:rPr lang="de-DE" sz="1000" dirty="0">
                <a:solidFill>
                  <a:srgbClr val="89DDFF"/>
                </a:solidFill>
                <a:latin typeface="JetBrains Mono"/>
              </a:rPr>
              <a:t>&gt;&gt;&gt; 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53916"/>
          </a:xfrm>
          <a:prstGeom prst="rect">
            <a:avLst/>
          </a:prstGeom>
          <a:noFill/>
        </p:spPr>
        <p:txBody>
          <a:bodyPr wrap="square" rtlCol="0">
            <a:spAutoFit/>
          </a:bodyPr>
          <a:lstStyle/>
          <a:p>
            <a:r>
              <a:rPr lang="fr-FR" sz="105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15498"/>
          </a:xfrm>
          <a:prstGeom prst="rect">
            <a:avLst/>
          </a:prstGeom>
          <a:noFill/>
        </p:spPr>
        <p:txBody>
          <a:bodyPr wrap="square" rtlCol="0">
            <a:spAutoFit/>
          </a:bodyPr>
          <a:lstStyle/>
          <a:p>
            <a:r>
              <a:rPr lang="fr-FR" sz="105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559</a:t>
            </a:fld>
            <a:endParaRPr lang="fr-FR" dirty="0"/>
          </a:p>
        </p:txBody>
      </p:sp>
      <p:sp>
        <p:nvSpPr>
          <p:cNvPr id="13" name="Rectangle 2">
            <a:extLst>
              <a:ext uri="{FF2B5EF4-FFF2-40B4-BE49-F238E27FC236}">
                <a16:creationId xmlns:a16="http://schemas.microsoft.com/office/drawing/2014/main" id="{91341F88-5543-43EF-9C1E-7074656E86E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983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D5710CB0-2901-45C4-ACA0-5635457AD7FA}"/>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56</a:t>
            </a:fld>
            <a:endParaRPr lang="fr-FR" dirty="0"/>
          </a:p>
        </p:txBody>
      </p:sp>
    </p:spTree>
    <p:extLst>
      <p:ext uri="{BB962C8B-B14F-4D97-AF65-F5344CB8AC3E}">
        <p14:creationId xmlns:p14="http://schemas.microsoft.com/office/powerpoint/2010/main" val="229823890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a:xfrm>
            <a:off x="838200" y="-21989"/>
            <a:ext cx="10515600" cy="1325563"/>
          </a:xfrm>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1228394"/>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1483067"/>
            <a:ext cx="5909012"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utils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3" y="2116607"/>
            <a:ext cx="5909012" cy="10618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a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__name__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"__main__"</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dunder name === dunder main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addition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1883542"/>
            <a:ext cx="7296151" cy="253916"/>
          </a:xfrm>
          <a:prstGeom prst="rect">
            <a:avLst/>
          </a:prstGeom>
          <a:noFill/>
        </p:spPr>
        <p:txBody>
          <a:bodyPr wrap="square" rtlCol="0">
            <a:spAutoFit/>
          </a:bodyPr>
          <a:lstStyle/>
          <a:p>
            <a:r>
              <a:rPr lang="fr-FR" sz="105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3136965"/>
            <a:ext cx="7296151" cy="738664"/>
          </a:xfrm>
          <a:prstGeom prst="rect">
            <a:avLst/>
          </a:prstGeom>
          <a:noFill/>
        </p:spPr>
        <p:txBody>
          <a:bodyPr wrap="square" rtlCol="0">
            <a:spAutoFit/>
          </a:bodyPr>
          <a:lstStyle/>
          <a:p>
            <a:r>
              <a:rPr lang="fr-FR" sz="1050" dirty="0"/>
              <a:t>Si on exécute utils.py on obtient 9</a:t>
            </a:r>
          </a:p>
          <a:p>
            <a:endParaRPr lang="fr-FR" sz="1050" dirty="0"/>
          </a:p>
          <a:p>
            <a:r>
              <a:rPr lang="fr-FR" sz="1050" dirty="0"/>
              <a:t>Si on exécute script.py on a rien d’affiche car on fait un import et du coup la variable __name__</a:t>
            </a:r>
            <a:r>
              <a:rPr lang="fr-FR" sz="1050" b="1" dirty="0"/>
              <a:t> </a:t>
            </a:r>
            <a:r>
              <a:rPr lang="fr-FR" sz="1050" dirty="0"/>
              <a:t>n’est pas égale à </a:t>
            </a:r>
            <a:r>
              <a:rPr lang="fr-FR" sz="1050" b="1" dirty="0"/>
              <a:t>__main__</a:t>
            </a:r>
            <a:r>
              <a:rPr lang="fr-FR" sz="1050" dirty="0"/>
              <a:t> mais au nom du module, dans notre cas </a:t>
            </a:r>
            <a:r>
              <a:rPr lang="fr-FR" sz="1050" b="1" dirty="0"/>
              <a:t>utils</a:t>
            </a:r>
            <a:r>
              <a:rPr lang="fr-FR" sz="105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560</a:t>
            </a:fld>
            <a:endParaRPr lang="fr-FR" dirty="0"/>
          </a:p>
        </p:txBody>
      </p:sp>
      <p:sp>
        <p:nvSpPr>
          <p:cNvPr id="13" name="ZoneTexte 6">
            <a:extLst>
              <a:ext uri="{FF2B5EF4-FFF2-40B4-BE49-F238E27FC236}">
                <a16:creationId xmlns:a16="http://schemas.microsoft.com/office/drawing/2014/main" id="{E3DA15A5-C977-4706-A2AE-E14C8154DD63}"/>
              </a:ext>
            </a:extLst>
          </p:cNvPr>
          <p:cNvSpPr txBox="1"/>
          <p:nvPr/>
        </p:nvSpPr>
        <p:spPr>
          <a:xfrm>
            <a:off x="1576133" y="4005903"/>
            <a:ext cx="7296151" cy="253916"/>
          </a:xfrm>
          <a:prstGeom prst="rect">
            <a:avLst/>
          </a:prstGeom>
          <a:noFill/>
        </p:spPr>
        <p:txBody>
          <a:bodyPr wrap="square" rtlCol="0">
            <a:spAutoFit/>
          </a:bodyPr>
          <a:lstStyle/>
          <a:p>
            <a:r>
              <a:rPr lang="fr-FR" sz="1050" dirty="0"/>
              <a:t>script.py:</a:t>
            </a:r>
          </a:p>
        </p:txBody>
      </p:sp>
      <p:sp>
        <p:nvSpPr>
          <p:cNvPr id="15" name="ZoneTexte 4">
            <a:extLst>
              <a:ext uri="{FF2B5EF4-FFF2-40B4-BE49-F238E27FC236}">
                <a16:creationId xmlns:a16="http://schemas.microsoft.com/office/drawing/2014/main" id="{B18924CA-C143-4C79-97DE-21C9E3CEB794}"/>
              </a:ext>
            </a:extLst>
          </p:cNvPr>
          <p:cNvSpPr txBox="1"/>
          <p:nvPr/>
        </p:nvSpPr>
        <p:spPr>
          <a:xfrm>
            <a:off x="1576134" y="4260576"/>
            <a:ext cx="5909012" cy="251607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sys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pprint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pprint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2AAFF"/>
                </a:solidFill>
                <a:effectLst/>
                <a:latin typeface="JetBrains Mono"/>
              </a:rPr>
              <a:t>pprint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lang="fr-FR" altLang="fr-FR" sz="1050" dirty="0">
                <a:solidFill>
                  <a:srgbClr val="89DDFF"/>
                </a:solidFill>
                <a:latin typeface="JetBrains Mono"/>
              </a:rPr>
              <a:t># affiche les variables relative à Python, chemin jusqu‘au Lib, Packages etc…</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&gt;&gt;&gt; ['C:\\Users\\PALLEAU JULIEN\\Documents\\GitHub\\TheCompletePythonCourse',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a:t>
            </a:r>
            <a:r>
              <a:rPr lang="de-DE" sz="1050" dirty="0">
                <a:solidFill>
                  <a:srgbClr val="89DDFF"/>
                </a:solidFill>
                <a:latin typeface="JetBrains Mono"/>
              </a:rPr>
              <a:t>&gt;&gt;&gt; </a:t>
            </a:r>
            <a:r>
              <a:rPr lang="fr-FR" altLang="fr-FR" sz="1050" dirty="0">
                <a:solidFill>
                  <a:srgbClr val="89DDFF"/>
                </a:solidFill>
                <a:latin typeface="JetBrains Mono"/>
              </a:rPr>
              <a:t>'C:\\Users\\ PALLEAU JULIEN \\Documents\\GitHub\\TheCompletePythonCourse’,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\\Documents\\mes_modules’,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\\VPython\\VPython395\\python39.zip’,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\\VPython\\VPython395\\DLLs’,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\\AppData\\Roaming\\Python\\Python39\\site-packages’,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dirty="0">
                <a:solidFill>
                  <a:srgbClr val="89DDFF"/>
                </a:solidFill>
                <a:latin typeface="JetBrains Mono"/>
              </a:rPr>
              <a:t> &gt;&gt;&gt; 'C:\\Users\\ PALLEAU JULIEN \\VPython\\VPython395\\lib\\site-packages']</a:t>
            </a:r>
          </a:p>
          <a:p>
            <a:endParaRPr lang="de-DE" sz="1050" dirty="0">
              <a:solidFill>
                <a:schemeClr val="bg1"/>
              </a:solidFill>
            </a:endParaRPr>
          </a:p>
        </p:txBody>
      </p:sp>
      <p:sp>
        <p:nvSpPr>
          <p:cNvPr id="10" name="Rectangle 3">
            <a:extLst>
              <a:ext uri="{FF2B5EF4-FFF2-40B4-BE49-F238E27FC236}">
                <a16:creationId xmlns:a16="http://schemas.microsoft.com/office/drawing/2014/main" id="{0AFC5391-9519-4E78-A25B-93B9E60A73CD}"/>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54840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53916"/>
          </a:xfrm>
          <a:prstGeom prst="rect">
            <a:avLst/>
          </a:prstGeom>
          <a:noFill/>
        </p:spPr>
        <p:txBody>
          <a:bodyPr wrap="square" rtlCol="0">
            <a:spAutoFit/>
          </a:bodyPr>
          <a:lstStyle/>
          <a:p>
            <a:r>
              <a:rPr lang="fr-FR" sz="105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sys</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sys</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path</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append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r"C:\Users\Julien PALLEAU\Documents\mes_modules"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module_test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c:\Julien PALLEAU\Documents\mes_modules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050" dirty="0">
                <a:solidFill>
                  <a:srgbClr val="89DDFF"/>
                </a:solidFill>
                <a:latin typeface="JetBrains Mono"/>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53916"/>
          </a:xfrm>
          <a:prstGeom prst="rect">
            <a:avLst/>
          </a:prstGeom>
          <a:noFill/>
        </p:spPr>
        <p:txBody>
          <a:bodyPr wrap="square" rtlCol="0">
            <a:spAutoFit/>
          </a:bodyPr>
          <a:lstStyle/>
          <a:p>
            <a:r>
              <a:rPr lang="fr-FR" sz="105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c:\Julien PALLEAU\Documents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53916"/>
          </a:xfrm>
          <a:prstGeom prst="rect">
            <a:avLst/>
          </a:prstGeom>
          <a:noFill/>
        </p:spPr>
        <p:txBody>
          <a:bodyPr wrap="square" rtlCol="0">
            <a:spAutoFit/>
          </a:bodyPr>
          <a:lstStyle/>
          <a:p>
            <a:r>
              <a:rPr lang="fr-FR" sz="105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2" y="5719356"/>
            <a:ext cx="7296151" cy="415498"/>
          </a:xfrm>
          <a:prstGeom prst="rect">
            <a:avLst/>
          </a:prstGeom>
          <a:noFill/>
        </p:spPr>
        <p:txBody>
          <a:bodyPr wrap="square" rtlCol="0">
            <a:spAutoFit/>
          </a:bodyPr>
          <a:lstStyle/>
          <a:p>
            <a:r>
              <a:rPr lang="fr-FR" sz="1050" dirty="0"/>
              <a:t>Le problème de cette méthode c’est qu’il faut le faire dans tous les scripts ou l’on veut utiliser le module_test.</a:t>
            </a:r>
          </a:p>
          <a:p>
            <a:r>
              <a:rPr lang="fr-FR" sz="105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importlib</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CEE3"/>
                </a:solidFill>
                <a:effectLst/>
                <a:latin typeface="JetBrains Mono"/>
              </a:rPr>
              <a:t>importlib</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reload</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utils</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cela reload le module utils et met a jour les changement qu‘il y a eu dans ce module</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223412"/>
          </a:xfrm>
          <a:prstGeom prst="rect">
            <a:avLst/>
          </a:prstGeom>
          <a:noFill/>
        </p:spPr>
        <p:txBody>
          <a:bodyPr wrap="square" rtlCol="0">
            <a:spAutoFit/>
          </a:bodyPr>
          <a:lstStyle/>
          <a:p>
            <a:r>
              <a:rPr lang="fr-FR" sz="1050" dirty="0"/>
              <a:t>Dans ce chapitre, nous allons découvrir trois modules. Je vous ai déjà fait utiliser certains de ces modules, ce sera ici l'occasion de revenir dessus plus en détail.</a:t>
            </a:r>
          </a:p>
          <a:p>
            <a:endParaRPr lang="fr-FR" sz="1050" dirty="0"/>
          </a:p>
          <a:p>
            <a:pPr marL="628650" lvl="1" indent="-171450">
              <a:buFont typeface="Arial" panose="020B0604020202020204" pitchFamily="34" charset="0"/>
              <a:buChar char="•"/>
            </a:pPr>
            <a:r>
              <a:rPr lang="fr-FR" sz="1050" dirty="0"/>
              <a:t>    Le module math qui propose un bon nombre de fonctions mathématiques.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050" dirty="0"/>
          </a:p>
          <a:p>
            <a:pPr marL="628650" lvl="1" indent="-171450">
              <a:buFont typeface="Arial" panose="020B0604020202020204" pitchFamily="34" charset="0"/>
              <a:buChar char="•"/>
            </a:pPr>
            <a:r>
              <a:rPr lang="fr-FR" sz="105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5955" y="1"/>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1869743"/>
          </a:xfrm>
          <a:prstGeom prst="rect">
            <a:avLst/>
          </a:prstGeom>
          <a:noFill/>
        </p:spPr>
        <p:txBody>
          <a:bodyPr wrap="square" rtlCol="0">
            <a:spAutoFit/>
          </a:bodyPr>
          <a:lstStyle/>
          <a:p>
            <a:r>
              <a:rPr lang="fr-FR" sz="105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050" dirty="0"/>
          </a:p>
          <a:p>
            <a:r>
              <a:rPr lang="fr-FR" sz="1050" dirty="0"/>
              <a:t>Je ne vais pas m'attarder très longtemps sur ce module en particulier car il est plus vraisemblable que vous cherchiez une fonction précise et que la documentation sera, dans ce cas, plus accessible et explicite.</a:t>
            </a:r>
          </a:p>
          <a:p>
            <a:endParaRPr lang="fr-FR" sz="1050" dirty="0"/>
          </a:p>
          <a:p>
            <a:r>
              <a:rPr lang="fr-FR" sz="1050" b="1" dirty="0"/>
              <a:t>Fonctions usuelles</a:t>
            </a:r>
          </a:p>
          <a:p>
            <a:endParaRPr lang="fr-FR" sz="1050" dirty="0"/>
          </a:p>
          <a:p>
            <a:r>
              <a:rPr lang="fr-FR" sz="1050" dirty="0"/>
              <a:t>Vous vous souvenez des opérateurs +, -, *, / et % j'imagine, je ne vais peut-être pas y revenir.</a:t>
            </a:r>
          </a:p>
          <a:p>
            <a:endParaRPr lang="fr-FR" sz="1050" dirty="0"/>
          </a:p>
          <a:p>
            <a:r>
              <a:rPr lang="fr-FR" sz="105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25.0</a:t>
            </a:r>
          </a:p>
          <a:p>
            <a:r>
              <a:rPr lang="de-DE" sz="1050" dirty="0">
                <a:solidFill>
                  <a:srgbClr val="89DDFF"/>
                </a:solidFill>
                <a:latin typeface="JetBrains Mono"/>
              </a:rPr>
              <a:t>&gt;&gt;&gt; </a:t>
            </a:r>
            <a:r>
              <a:rPr lang="fr-FR" sz="1050" dirty="0">
                <a:solidFill>
                  <a:srgbClr val="89DDFF"/>
                </a:solidFill>
                <a:latin typeface="JetBrains Mono"/>
              </a:rPr>
              <a:t>25</a:t>
            </a:r>
          </a:p>
          <a:p>
            <a:r>
              <a:rPr lang="de-DE" sz="1050" dirty="0">
                <a:solidFill>
                  <a:srgbClr val="89DDFF"/>
                </a:solidFill>
                <a:latin typeface="JetBrains Mono"/>
              </a:rPr>
              <a:t>&gt;&gt;&gt; </a:t>
            </a:r>
            <a:r>
              <a:rPr lang="fr-FR" sz="1050" dirty="0">
                <a:solidFill>
                  <a:srgbClr val="89DDFF"/>
                </a:solidFill>
                <a:latin typeface="JetBrains Mono"/>
              </a:rPr>
              <a:t>5.0</a:t>
            </a:r>
          </a:p>
          <a:p>
            <a:r>
              <a:rPr lang="de-DE" sz="1050" dirty="0">
                <a:solidFill>
                  <a:srgbClr val="89DDFF"/>
                </a:solidFill>
                <a:latin typeface="JetBrains Mono"/>
              </a:rPr>
              <a:t>&gt;&gt;&gt; </a:t>
            </a:r>
            <a:r>
              <a:rPr lang="fr-FR" sz="1050" dirty="0">
                <a:solidFill>
                  <a:srgbClr val="89DDFF"/>
                </a:solidFill>
                <a:latin typeface="JetBrains Mono"/>
              </a:rPr>
              <a:t>148.4131591025766</a:t>
            </a:r>
          </a:p>
          <a:p>
            <a:r>
              <a:rPr lang="de-DE" sz="1050" dirty="0">
                <a:solidFill>
                  <a:srgbClr val="89DDFF"/>
                </a:solidFill>
                <a:latin typeface="JetBrains Mono"/>
              </a:rPr>
              <a:t>&gt;&gt;&gt; </a:t>
            </a:r>
            <a:r>
              <a:rPr lang="fr-FR" sz="1050" dirty="0">
                <a:solidFill>
                  <a:srgbClr val="89DDFF"/>
                </a:solidFill>
                <a:latin typeface="JetBrains Mono"/>
              </a:rPr>
              <a:t>3.0</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53916"/>
          </a:xfrm>
          <a:prstGeom prst="rect">
            <a:avLst/>
          </a:prstGeom>
          <a:noFill/>
        </p:spPr>
        <p:txBody>
          <a:bodyPr wrap="square" rtlCol="0">
            <a:spAutoFit/>
          </a:bodyPr>
          <a:lstStyle/>
          <a:p>
            <a:r>
              <a:rPr lang="fr-FR" sz="1050" dirty="0"/>
              <a:t>Il y a bel et bien une différence entre l'opérateur ** et la fonction </a:t>
            </a:r>
            <a:r>
              <a:rPr lang="fr-FR" sz="1050" b="1" dirty="0"/>
              <a:t>math.pow</a:t>
            </a:r>
            <a:r>
              <a:rPr lang="fr-FR" sz="1050" dirty="0"/>
              <a:t>. La fonction renvoie toujours un flottant alors que l'opérateur renvoie un entier quand cela est possible.</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349752063"/>
      </p:ext>
    </p:extLst>
  </p:cSld>
  <p:clrMapOvr>
    <a:overrideClrMapping bg1="lt1" tx1="dk1" bg2="lt2" tx2="dk2" accent1="accent1" accent2="accent2" accent3="accent3" accent4="accent4" accent5="accent5" accent6="accent6" hlink="hlink" folHlink="folHlink"/>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4294"/>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8" y="883370"/>
            <a:ext cx="11315695" cy="1061829"/>
          </a:xfrm>
          <a:prstGeom prst="rect">
            <a:avLst/>
          </a:prstGeom>
          <a:noFill/>
        </p:spPr>
        <p:txBody>
          <a:bodyPr wrap="square" rtlCol="0">
            <a:spAutoFit/>
          </a:bodyPr>
          <a:lstStyle/>
          <a:p>
            <a:r>
              <a:rPr lang="fr-FR" sz="1050" b="1" dirty="0"/>
              <a:t>Un peu de trigonométrie</a:t>
            </a:r>
            <a:endParaRPr lang="fr-FR" sz="1050" dirty="0"/>
          </a:p>
          <a:p>
            <a:r>
              <a:rPr lang="fr-FR" sz="1050" dirty="0"/>
              <a:t>Avant de voir les fonctions usuelles en trigonométrie, j'attire votre attention sur le fait que les angles, en Python, sont donnés et renvoyés en radians (rad).</a:t>
            </a:r>
          </a:p>
          <a:p>
            <a:r>
              <a:rPr lang="fr-FR" sz="1050" dirty="0"/>
              <a:t>Pour rappel :</a:t>
            </a:r>
          </a:p>
          <a:p>
            <a:r>
              <a:rPr lang="fr-FR" sz="1050" dirty="0"/>
              <a:t>Citation</a:t>
            </a:r>
          </a:p>
          <a:p>
            <a:r>
              <a:rPr lang="fr-FR" sz="1050" dirty="0"/>
              <a:t>    1 rad = 57,29 degrés</a:t>
            </a:r>
          </a:p>
          <a:p>
            <a:r>
              <a:rPr lang="fr-FR" sz="105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8" y="1966990"/>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pow</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 au carré</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Pratiquement identique à pow(5,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sqrt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Racine carrée de 25 (square root)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Exponentielle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fabs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Valeur absolue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angle_en_radians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angle_en_degres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f"2 radians en degres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degrees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degrés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f"90 degres en radian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radians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angle_en_degres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Convertit en radians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5.0</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148.4131591025766</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3.0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2 radians en degres : 114.59155902616465</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90 degres en radian : 1.5707963267948966</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43676" y="5645483"/>
            <a:ext cx="11315695" cy="1223412"/>
          </a:xfrm>
          <a:prstGeom prst="rect">
            <a:avLst/>
          </a:prstGeom>
          <a:noFill/>
        </p:spPr>
        <p:txBody>
          <a:bodyPr wrap="square" rtlCol="0">
            <a:spAutoFit/>
          </a:bodyPr>
          <a:lstStyle/>
          <a:p>
            <a:r>
              <a:rPr lang="fr-FR" sz="1050" dirty="0"/>
              <a:t>Voyons maintenant quelques fonctions. Elles se nomment, sans surprise :</a:t>
            </a:r>
          </a:p>
          <a:p>
            <a:r>
              <a:rPr lang="fr-FR" sz="1050" dirty="0"/>
              <a:t>    </a:t>
            </a:r>
            <a:r>
              <a:rPr lang="fr-FR" sz="1050" b="1" dirty="0"/>
              <a:t>cos</a:t>
            </a:r>
            <a:r>
              <a:rPr lang="fr-FR" sz="1050" dirty="0"/>
              <a:t> : cosinus ;</a:t>
            </a:r>
          </a:p>
          <a:p>
            <a:r>
              <a:rPr lang="fr-FR" sz="1050" dirty="0"/>
              <a:t>    </a:t>
            </a:r>
            <a:r>
              <a:rPr lang="fr-FR" sz="1050" b="1" dirty="0"/>
              <a:t>sin</a:t>
            </a:r>
            <a:r>
              <a:rPr lang="fr-FR" sz="1050" dirty="0"/>
              <a:t> : sinus ;</a:t>
            </a:r>
          </a:p>
          <a:p>
            <a:r>
              <a:rPr lang="fr-FR" sz="1050" dirty="0"/>
              <a:t>    </a:t>
            </a:r>
            <a:r>
              <a:rPr lang="fr-FR" sz="1050" b="1" dirty="0"/>
              <a:t>tan</a:t>
            </a:r>
            <a:r>
              <a:rPr lang="fr-FR" sz="1050" dirty="0"/>
              <a:t> : tangente ;</a:t>
            </a:r>
          </a:p>
          <a:p>
            <a:r>
              <a:rPr lang="fr-FR" sz="1050" dirty="0"/>
              <a:t>    </a:t>
            </a:r>
            <a:r>
              <a:rPr lang="fr-FR" sz="1050" b="1" dirty="0"/>
              <a:t>acos</a:t>
            </a:r>
            <a:r>
              <a:rPr lang="fr-FR" sz="1050" dirty="0"/>
              <a:t> : arc cosinus ;</a:t>
            </a:r>
          </a:p>
          <a:p>
            <a:r>
              <a:rPr lang="fr-FR" sz="1050" dirty="0"/>
              <a:t>    </a:t>
            </a:r>
            <a:r>
              <a:rPr lang="fr-FR" sz="1050" b="1" dirty="0"/>
              <a:t>asin</a:t>
            </a:r>
            <a:r>
              <a:rPr lang="fr-FR" sz="1050" dirty="0"/>
              <a:t> : arc sinus ;</a:t>
            </a:r>
          </a:p>
          <a:p>
            <a:r>
              <a:rPr lang="fr-FR" sz="1050" dirty="0"/>
              <a:t>    </a:t>
            </a:r>
            <a:r>
              <a:rPr lang="fr-FR" sz="1050" b="1" dirty="0"/>
              <a:t>atan</a:t>
            </a:r>
            <a:r>
              <a:rPr lang="fr-FR" sz="105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577081"/>
          </a:xfrm>
          <a:prstGeom prst="rect">
            <a:avLst/>
          </a:prstGeom>
          <a:noFill/>
        </p:spPr>
        <p:txBody>
          <a:bodyPr wrap="square" rtlCol="0">
            <a:spAutoFit/>
          </a:bodyPr>
          <a:lstStyle/>
          <a:p>
            <a:r>
              <a:rPr lang="fr-FR" sz="1050" b="1" dirty="0"/>
              <a:t>Arrondir un nombre</a:t>
            </a:r>
          </a:p>
          <a:p>
            <a:endParaRPr lang="fr-FR" sz="1050" b="1" dirty="0"/>
          </a:p>
          <a:p>
            <a:r>
              <a:rPr lang="fr-FR" sz="105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50379"/>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math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ceil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petit entier &gt;= 2.3</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floor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5.8</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Renvoie le plus grand entier &lt;= 5.8</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math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trunc</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9.5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Tronque 9.5</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3</a:t>
            </a:r>
          </a:p>
          <a:p>
            <a:r>
              <a:rPr lang="de-DE" sz="1050" dirty="0">
                <a:solidFill>
                  <a:srgbClr val="89DDFF"/>
                </a:solidFill>
                <a:latin typeface="JetBrains Mono"/>
              </a:rPr>
              <a:t>&gt;&gt;&gt; </a:t>
            </a:r>
            <a:r>
              <a:rPr lang="fr-FR" sz="1050" dirty="0">
                <a:solidFill>
                  <a:srgbClr val="89DDFF"/>
                </a:solidFill>
                <a:latin typeface="JetBrains Mono"/>
              </a:rPr>
              <a:t>5</a:t>
            </a:r>
          </a:p>
          <a:p>
            <a:r>
              <a:rPr lang="de-DE" sz="1050" dirty="0">
                <a:solidFill>
                  <a:srgbClr val="89DDFF"/>
                </a:solidFill>
                <a:latin typeface="JetBrains Mono"/>
              </a:rPr>
              <a:t>&gt;&gt;&gt; </a:t>
            </a:r>
            <a:r>
              <a:rPr lang="fr-FR" sz="1050" dirty="0">
                <a:solidFill>
                  <a:srgbClr val="89DDFF"/>
                </a:solidFill>
                <a:latin typeface="JetBrains Mono"/>
              </a:rPr>
              <a:t>9</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577081"/>
          </a:xfrm>
          <a:prstGeom prst="rect">
            <a:avLst/>
          </a:prstGeom>
          <a:noFill/>
        </p:spPr>
        <p:txBody>
          <a:bodyPr wrap="square" rtlCol="0">
            <a:spAutoFit/>
          </a:bodyPr>
          <a:lstStyle/>
          <a:p>
            <a:r>
              <a:rPr lang="fr-FR" sz="1050" dirty="0"/>
              <a:t>Quant aux constantes du module, elles ne sont pas nombreuses : </a:t>
            </a:r>
            <a:r>
              <a:rPr lang="fr-FR" sz="1050" b="1" dirty="0"/>
              <a:t>math.pi </a:t>
            </a:r>
            <a:r>
              <a:rPr lang="fr-FR" sz="1050" dirty="0"/>
              <a:t>naturellement, ainsi que </a:t>
            </a:r>
            <a:r>
              <a:rPr lang="fr-FR" sz="1050" b="1" dirty="0"/>
              <a:t>math.e</a:t>
            </a:r>
            <a:r>
              <a:rPr lang="fr-FR" sz="1050" dirty="0"/>
              <a:t>.</a:t>
            </a:r>
          </a:p>
          <a:p>
            <a:endParaRPr lang="fr-FR" sz="1050" dirty="0"/>
          </a:p>
          <a:p>
            <a:r>
              <a:rPr lang="fr-FR" sz="1050" dirty="0"/>
              <a:t>Voilà, ce fut rapide mais suffisant, sauf si vous cherchez quelque chose de précis. En ce cas, un petit tour du côté de </a:t>
            </a:r>
            <a:r>
              <a:rPr lang="fr-FR" sz="1050" dirty="0">
                <a:hlinkClick r:id="rId2"/>
              </a:rPr>
              <a:t>la documentation officielle du module </a:t>
            </a:r>
            <a:r>
              <a:rPr lang="fr-FR" sz="1050" b="1" dirty="0"/>
              <a:t>math</a:t>
            </a:r>
            <a:r>
              <a:rPr lang="fr-FR" sz="105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577081"/>
          </a:xfrm>
          <a:prstGeom prst="rect">
            <a:avLst/>
          </a:prstGeom>
          <a:noFill/>
        </p:spPr>
        <p:txBody>
          <a:bodyPr wrap="square" rtlCol="0">
            <a:spAutoFit/>
          </a:bodyPr>
          <a:lstStyle/>
          <a:p>
            <a:r>
              <a:rPr lang="fr-FR" sz="1050" b="1" dirty="0"/>
              <a:t>Des fractions avec le module fractions</a:t>
            </a:r>
          </a:p>
          <a:p>
            <a:endParaRPr lang="fr-FR" sz="1050" b="1" dirty="0"/>
          </a:p>
          <a:p>
            <a:r>
              <a:rPr lang="fr-FR" sz="1050" dirty="0"/>
              <a:t>Ce module propose, entre autres, de manipuler des objets modélisant des </a:t>
            </a:r>
            <a:r>
              <a:rPr lang="fr-FR" sz="1050" b="1" dirty="0"/>
              <a:t>fractions</a:t>
            </a:r>
            <a:r>
              <a:rPr lang="fr-FR" sz="105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546577"/>
          </a:xfrm>
          <a:prstGeom prst="rect">
            <a:avLst/>
          </a:prstGeom>
          <a:noFill/>
        </p:spPr>
        <p:txBody>
          <a:bodyPr wrap="square" rtlCol="0">
            <a:spAutoFit/>
          </a:bodyPr>
          <a:lstStyle/>
          <a:p>
            <a:r>
              <a:rPr lang="fr-FR" sz="1050" b="1" dirty="0"/>
              <a:t>Créer une fraction</a:t>
            </a:r>
          </a:p>
          <a:p>
            <a:endParaRPr lang="fr-FR" sz="1050" dirty="0"/>
          </a:p>
          <a:p>
            <a:r>
              <a:rPr lang="fr-FR" sz="1050" dirty="0"/>
              <a:t>Le constructeur de la classe </a:t>
            </a:r>
            <a:r>
              <a:rPr lang="fr-FR" sz="1050" b="1" dirty="0"/>
              <a:t>Fraction</a:t>
            </a:r>
            <a:r>
              <a:rPr lang="fr-FR" sz="1050" dirty="0"/>
              <a:t> accepte plusieurs types de paramètres :</a:t>
            </a:r>
          </a:p>
          <a:p>
            <a:endParaRPr lang="fr-FR" sz="1050" dirty="0"/>
          </a:p>
          <a:p>
            <a:r>
              <a:rPr lang="fr-FR" sz="1050" dirty="0"/>
              <a:t>    Deux entiers, le numérateur et le dénominateur (par défaut le numérateur vaut </a:t>
            </a:r>
            <a:r>
              <a:rPr lang="fr-FR" sz="1050" b="1" dirty="0"/>
              <a:t>0</a:t>
            </a:r>
            <a:r>
              <a:rPr lang="fr-FR" sz="1050" dirty="0"/>
              <a:t> et le dénominateur </a:t>
            </a:r>
            <a:r>
              <a:rPr lang="fr-FR" sz="1050" b="1" dirty="0"/>
              <a:t>1</a:t>
            </a:r>
            <a:r>
              <a:rPr lang="fr-FR" sz="1050" dirty="0"/>
              <a:t>). Si le dénominateur est </a:t>
            </a:r>
            <a:r>
              <a:rPr lang="fr-FR" sz="1050" b="1" dirty="0"/>
              <a:t>0</a:t>
            </a:r>
            <a:r>
              <a:rPr lang="fr-FR" sz="1050" dirty="0"/>
              <a:t>, une exception </a:t>
            </a:r>
            <a:r>
              <a:rPr lang="fr-FR" sz="1050" b="1" dirty="0"/>
              <a:t>ZeroDivisionError</a:t>
            </a:r>
            <a:r>
              <a:rPr lang="fr-FR" sz="1050" dirty="0"/>
              <a:t> est levée.</a:t>
            </a:r>
          </a:p>
          <a:p>
            <a:endParaRPr lang="fr-FR" sz="1050" dirty="0"/>
          </a:p>
          <a:p>
            <a:r>
              <a:rPr lang="fr-FR" sz="1050" dirty="0"/>
              <a:t>    Une autre fraction.</a:t>
            </a:r>
          </a:p>
          <a:p>
            <a:endParaRPr lang="fr-FR" sz="1050" dirty="0"/>
          </a:p>
          <a:p>
            <a:r>
              <a:rPr lang="fr-FR" sz="1050" dirty="0"/>
              <a:t>    Une chaîne sous la forme </a:t>
            </a:r>
            <a:r>
              <a:rPr lang="fr-FR" sz="1050" b="1" dirty="0"/>
              <a:t>'numerateur / denominateur</a:t>
            </a:r>
            <a:r>
              <a:rPr lang="fr-FR" sz="105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4433345"/>
            <a:ext cx="10696573" cy="170816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autre_fraction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autre_fraction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un_sixieme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un_sixieme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de-DE" sz="1050" dirty="0">
                <a:solidFill>
                  <a:srgbClr val="89DDFF"/>
                </a:solidFill>
                <a:latin typeface="JetBrains Mono"/>
              </a:rPr>
              <a:t>&gt;&gt;&gt; </a:t>
            </a:r>
            <a:r>
              <a:rPr lang="fr-FR" sz="1050" dirty="0">
                <a:solidFill>
                  <a:srgbClr val="89DDFF"/>
                </a:solidFill>
                <a:latin typeface="JetBrains Mono"/>
              </a:rPr>
              <a:t>1/2</a:t>
            </a:r>
          </a:p>
          <a:p>
            <a:r>
              <a:rPr lang="de-DE" sz="1050" dirty="0">
                <a:solidFill>
                  <a:srgbClr val="89DDFF"/>
                </a:solidFill>
                <a:latin typeface="JetBrains Mono"/>
              </a:rPr>
              <a:t>&gt;&gt;&gt; </a:t>
            </a:r>
            <a:r>
              <a:rPr lang="fr-FR" sz="1050" dirty="0">
                <a:solidFill>
                  <a:srgbClr val="89DDFF"/>
                </a:solidFill>
                <a:latin typeface="JetBrains Mono"/>
              </a:rPr>
              <a:t>1/4</a:t>
            </a:r>
          </a:p>
          <a:p>
            <a:r>
              <a:rPr lang="de-DE" sz="1050" dirty="0">
                <a:solidFill>
                  <a:srgbClr val="89DDFF"/>
                </a:solidFill>
                <a:latin typeface="JetBrains Mono"/>
              </a:rPr>
              <a:t>&gt;&gt;&gt; </a:t>
            </a:r>
            <a:r>
              <a:rPr lang="fr-FR" sz="1050" dirty="0">
                <a:solidFill>
                  <a:srgbClr val="89DDFF"/>
                </a:solidFill>
                <a:latin typeface="JetBrains Mono"/>
              </a:rPr>
              <a:t>-1/6</a:t>
            </a:r>
          </a:p>
          <a:p>
            <a:r>
              <a:rPr lang="de-DE" sz="1050" dirty="0">
                <a:solidFill>
                  <a:srgbClr val="89DDFF"/>
                </a:solidFill>
                <a:latin typeface="JetBrains Mono"/>
              </a:rPr>
              <a:t>&gt;&gt;&gt; </a:t>
            </a:r>
            <a:r>
              <a:rPr lang="fr-FR" sz="1050" dirty="0">
                <a:solidFill>
                  <a:srgbClr val="89DDFF"/>
                </a:solidFill>
                <a:latin typeface="JetBrains Mono"/>
              </a:rPr>
              <a:t>-1/6</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6248"/>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569</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38152" y="1280758"/>
            <a:ext cx="11315695" cy="415498"/>
          </a:xfrm>
          <a:prstGeom prst="rect">
            <a:avLst/>
          </a:prstGeom>
          <a:noFill/>
        </p:spPr>
        <p:txBody>
          <a:bodyPr wrap="square" rtlCol="0">
            <a:spAutoFit/>
          </a:bodyPr>
          <a:lstStyle/>
          <a:p>
            <a:r>
              <a:rPr lang="fr-FR" sz="1050" dirty="0"/>
              <a:t>Ne peut-on pas créer des fractions depuis un flottant ?</a:t>
            </a:r>
          </a:p>
          <a:p>
            <a:r>
              <a:rPr lang="fr-FR" sz="1050" dirty="0"/>
              <a:t>Si, mais pas dans le constructeur. Pour créer une fraction depuis un flottant, on utilise la méthode de classe </a:t>
            </a:r>
            <a:r>
              <a:rPr lang="fr-FR" sz="1050" b="1" dirty="0" err="1"/>
              <a:t>from_float</a:t>
            </a:r>
            <a:r>
              <a:rPr lang="fr-FR" sz="1050" b="1" dirty="0"/>
              <a:t> </a:t>
            </a:r>
            <a:r>
              <a:rPr lang="fr-FR" sz="105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724567"/>
            <a:ext cx="10725146"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from_float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a:p>
            <a:pPr marL="0" marR="0" lvl="0" indent="0" algn="l" defTabSz="914400" rtl="0" eaLnBrk="0" fontAlgn="base" latinLnBrk="0" hangingPunct="0">
              <a:lnSpc>
                <a:spcPct val="100000"/>
              </a:lnSpc>
              <a:spcBef>
                <a:spcPct val="0"/>
              </a:spcBef>
              <a:spcAft>
                <a:spcPct val="0"/>
              </a:spcAft>
              <a:buClrTx/>
              <a:buSzTx/>
              <a:buFontTx/>
              <a:buNone/>
              <a:tabLst/>
            </a:pPr>
            <a:r>
              <a:rPr lang="de-DE" sz="1050" dirty="0">
                <a:solidFill>
                  <a:srgbClr val="89DDFF"/>
                </a:solidFill>
                <a:latin typeface="JetBrains Mono"/>
              </a:rPr>
              <a:t>&gt;&gt;&gt; </a:t>
            </a:r>
            <a:r>
              <a:rPr lang="fr-FR" altLang="fr-FR" sz="1050" dirty="0">
                <a:solidFill>
                  <a:srgbClr val="89DDFF"/>
                </a:solidFill>
                <a:latin typeface="JetBrains Mono"/>
              </a:rPr>
              <a:t>1/2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586743"/>
            <a:ext cx="11315695" cy="253916"/>
          </a:xfrm>
          <a:prstGeom prst="rect">
            <a:avLst/>
          </a:prstGeom>
          <a:noFill/>
        </p:spPr>
        <p:txBody>
          <a:bodyPr wrap="square" rtlCol="0">
            <a:spAutoFit/>
          </a:bodyPr>
          <a:lstStyle/>
          <a:p>
            <a:r>
              <a:rPr lang="fr-FR" sz="105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577081"/>
          </a:xfrm>
          <a:prstGeom prst="rect">
            <a:avLst/>
          </a:prstGeom>
          <a:solidFill>
            <a:schemeClr val="tx1"/>
          </a:solidFill>
        </p:spPr>
        <p:txBody>
          <a:bodyPr wrap="square" rtlCol="0">
            <a:spAutoFit/>
          </a:bodyPr>
          <a:lstStyle/>
          <a:p>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lang="fr-FR" sz="105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fr-FR" sz="1050" dirty="0">
                <a:solidFill>
                  <a:srgbClr val="89DDFF"/>
                </a:solidFill>
                <a:latin typeface="JetBrains Mono"/>
              </a:rPr>
              <a:t>&gt;&gt;&gt; 0.25</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577081"/>
          </a:xfrm>
          <a:prstGeom prst="rect">
            <a:avLst/>
          </a:prstGeom>
          <a:noFill/>
        </p:spPr>
        <p:txBody>
          <a:bodyPr wrap="square" rtlCol="0">
            <a:spAutoFit/>
          </a:bodyPr>
          <a:lstStyle/>
          <a:p>
            <a:r>
              <a:rPr lang="fr-FR" sz="1050" b="1" dirty="0"/>
              <a:t>Manipuler les fractions</a:t>
            </a:r>
          </a:p>
          <a:p>
            <a:endParaRPr lang="fr-FR" sz="1050" dirty="0"/>
          </a:p>
          <a:p>
            <a:r>
              <a:rPr lang="fr-FR" sz="105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57708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un_dixieme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r>
              <a:rPr lang="fr-FR" sz="1050" dirty="0">
                <a:solidFill>
                  <a:srgbClr val="89DDFF"/>
                </a:solidFill>
                <a:latin typeface="JetBrains Mono"/>
              </a:rPr>
              <a:t>&gt;&gt;&gt; 3/10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53916"/>
          </a:xfrm>
          <a:prstGeom prst="rect">
            <a:avLst/>
          </a:prstGeom>
          <a:noFill/>
        </p:spPr>
        <p:txBody>
          <a:bodyPr wrap="square" rtlCol="0">
            <a:spAutoFit/>
          </a:bodyPr>
          <a:lstStyle/>
          <a:p>
            <a:r>
              <a:rPr lang="fr-FR" sz="105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050" dirty="0">
                <a:solidFill>
                  <a:schemeClr val="bg1"/>
                </a:solidFill>
              </a:rPr>
              <a:t>0.1 + 0.1 + 0.1</a:t>
            </a:r>
          </a:p>
          <a:p>
            <a:r>
              <a:rPr lang="fr-FR" sz="1050" dirty="0">
                <a:solidFill>
                  <a:srgbClr val="89DDFF"/>
                </a:solidFill>
                <a:latin typeface="JetBrains Mono"/>
              </a:rPr>
              <a:t>&gt;&gt;&gt; 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53916"/>
          </a:xfrm>
          <a:prstGeom prst="rect">
            <a:avLst/>
          </a:prstGeom>
          <a:noFill/>
        </p:spPr>
        <p:txBody>
          <a:bodyPr wrap="square" rtlCol="0">
            <a:spAutoFit/>
          </a:bodyPr>
          <a:lstStyle/>
          <a:p>
            <a:r>
              <a:rPr lang="fr-FR" sz="1050" dirty="0"/>
              <a:t>Bien sûr, la différence n'est pas énorme mais elle est là. Tout dépend de vos besoins en termes de précision.</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655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Tree>
    <p:extLst>
      <p:ext uri="{BB962C8B-B14F-4D97-AF65-F5344CB8AC3E}">
        <p14:creationId xmlns:p14="http://schemas.microsoft.com/office/powerpoint/2010/main" val="128552739"/>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8912555-A214-45F7-84F2-24CD5364447C}"/>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57</a:t>
            </a:fld>
            <a:endParaRPr lang="fr-FR" dirty="0"/>
          </a:p>
        </p:txBody>
      </p:sp>
    </p:spTree>
    <p:extLst>
      <p:ext uri="{BB962C8B-B14F-4D97-AF65-F5344CB8AC3E}">
        <p14:creationId xmlns:p14="http://schemas.microsoft.com/office/powerpoint/2010/main" val="305465953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05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fractions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Fraction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Fraction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un_dixieme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un_demi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un_quart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un_quart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un_demi</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dirty="0">
              <a:solidFill>
                <a:schemeClr val="bg1"/>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1/40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51/10</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2</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1/2</a:t>
            </a:r>
          </a:p>
          <a:p>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5023863"/>
            <a:ext cx="11315695" cy="253916"/>
          </a:xfrm>
          <a:prstGeom prst="rect">
            <a:avLst/>
          </a:prstGeom>
          <a:noFill/>
        </p:spPr>
        <p:txBody>
          <a:bodyPr wrap="square" rtlCol="0">
            <a:spAutoFit/>
          </a:bodyPr>
          <a:lstStyle/>
          <a:p>
            <a:r>
              <a:rPr lang="fr-FR" sz="1050" dirty="0"/>
              <a:t>Voilà. Cette petite démonstration vous suffira si ce module vous intéresse. Et si elle ne suffit pas, rendez-vous sur </a:t>
            </a:r>
            <a:r>
              <a:rPr lang="fr-FR" sz="1050" dirty="0">
                <a:hlinkClick r:id="rId2"/>
              </a:rPr>
              <a:t>la documentation officielle du module fractions</a:t>
            </a:r>
            <a:r>
              <a:rPr lang="fr-FR" sz="105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400657"/>
          </a:xfrm>
          <a:prstGeom prst="rect">
            <a:avLst/>
          </a:prstGeom>
          <a:noFill/>
        </p:spPr>
        <p:txBody>
          <a:bodyPr wrap="square" rtlCol="0">
            <a:spAutoFit/>
          </a:bodyPr>
          <a:lstStyle/>
          <a:p>
            <a:r>
              <a:rPr lang="fr-FR" sz="1050" dirty="0"/>
              <a:t>Du pseudo-aléatoire</a:t>
            </a:r>
          </a:p>
          <a:p>
            <a:endParaRPr lang="fr-FR" sz="1050" dirty="0"/>
          </a:p>
          <a:p>
            <a:r>
              <a:rPr lang="fr-FR" sz="105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050" dirty="0"/>
          </a:p>
          <a:p>
            <a:r>
              <a:rPr lang="fr-FR" sz="1050" dirty="0"/>
              <a:t>Ce qu'il faut bien comprendre, c'est que derrière notre appel à </a:t>
            </a:r>
            <a:r>
              <a:rPr lang="fr-FR" sz="1050" i="1" dirty="0" err="1"/>
              <a:t>random.randrange</a:t>
            </a:r>
            <a:r>
              <a:rPr lang="fr-FR" sz="1050" i="1" dirty="0"/>
              <a:t> </a:t>
            </a:r>
            <a:r>
              <a:rPr lang="fr-FR" sz="105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050" dirty="0"/>
          </a:p>
          <a:p>
            <a:r>
              <a:rPr lang="fr-FR" sz="1050" b="1" dirty="0"/>
              <a:t>La fonction </a:t>
            </a:r>
            <a:r>
              <a:rPr lang="fr-FR" sz="1050" i="1" dirty="0"/>
              <a:t>random</a:t>
            </a:r>
          </a:p>
          <a:p>
            <a:endParaRPr lang="fr-FR" sz="1050" dirty="0"/>
          </a:p>
          <a:p>
            <a:r>
              <a:rPr lang="fr-FR" sz="1050" dirty="0"/>
              <a:t>Cette fonction, on ne l'utilisera peut-être pas souvent de manière directe mais elle est implicitement utilisée par le module quand on fait appel à </a:t>
            </a:r>
            <a:r>
              <a:rPr lang="fr-FR" sz="1050" i="1" dirty="0"/>
              <a:t>randrange</a:t>
            </a:r>
            <a:r>
              <a:rPr lang="fr-FR" sz="1050" dirty="0"/>
              <a:t> ou </a:t>
            </a:r>
            <a:r>
              <a:rPr lang="fr-FR" sz="1050" i="1" dirty="0"/>
              <a:t>choice</a:t>
            </a:r>
            <a:r>
              <a:rPr lang="fr-FR" sz="105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random</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random</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r>
              <a:rPr lang="sv-SE" sz="1050" dirty="0">
                <a:solidFill>
                  <a:srgbClr val="89DDFF"/>
                </a:solidFill>
                <a:latin typeface="JetBrains Mono"/>
              </a:rPr>
              <a:t>&gt;&gt;&gt; 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571</a:t>
            </a:fld>
            <a:endParaRPr lang="fr-FR" dirty="0"/>
          </a:p>
        </p:txBody>
      </p:sp>
      <p:sp>
        <p:nvSpPr>
          <p:cNvPr id="10" name="Rectangle 1">
            <a:extLst>
              <a:ext uri="{FF2B5EF4-FFF2-40B4-BE49-F238E27FC236}">
                <a16:creationId xmlns:a16="http://schemas.microsoft.com/office/drawing/2014/main" id="{2FA4B5F8-D89A-4A2C-A776-3345C6AB7D36}"/>
              </a:ext>
            </a:extLst>
          </p:cNvPr>
          <p:cNvSpPr>
            <a:spLocks noChangeArrowheads="1"/>
          </p:cNvSpPr>
          <p:nvPr/>
        </p:nvSpPr>
        <p:spPr bwMode="auto">
          <a:xfrm>
            <a:off x="0" y="0"/>
            <a:ext cx="12192000" cy="457200"/>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random</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random</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random</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7240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53916"/>
          </a:xfrm>
          <a:prstGeom prst="rect">
            <a:avLst/>
          </a:prstGeom>
          <a:noFill/>
        </p:spPr>
        <p:txBody>
          <a:bodyPr wrap="square" rtlCol="0">
            <a:spAutoFit/>
          </a:bodyPr>
          <a:lstStyle/>
          <a:p>
            <a:r>
              <a:rPr lang="fr-FR" sz="105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4154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p>
          <a:p>
            <a:pPr eaLnBrk="0" fontAlgn="base" hangingPunct="0">
              <a:spcBef>
                <a:spcPct val="0"/>
              </a:spcBef>
              <a:spcAft>
                <a:spcPct val="0"/>
              </a:spcAft>
            </a:pPr>
            <a:r>
              <a:rPr lang="sv-SE" sz="1050" dirty="0">
                <a:solidFill>
                  <a:srgbClr val="89DDFF"/>
                </a:solidFill>
                <a:latin typeface="JetBrains Mono"/>
              </a:rPr>
              <a:t>&gt;&gt;&gt; 5</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366660"/>
            <a:ext cx="11315695" cy="1869743"/>
          </a:xfrm>
          <a:prstGeom prst="rect">
            <a:avLst/>
          </a:prstGeom>
          <a:noFill/>
        </p:spPr>
        <p:txBody>
          <a:bodyPr wrap="square" rtlCol="0">
            <a:spAutoFit/>
          </a:bodyPr>
          <a:lstStyle/>
          <a:p>
            <a:r>
              <a:rPr lang="fr-FR" sz="1050" dirty="0"/>
              <a:t>Cette instruction va chercher à générer un nombre aléatoire entre </a:t>
            </a:r>
            <a:r>
              <a:rPr lang="fr-FR" sz="1050" b="1" dirty="0"/>
              <a:t>5</a:t>
            </a:r>
            <a:r>
              <a:rPr lang="fr-FR" sz="1050" dirty="0"/>
              <a:t> inclus et </a:t>
            </a:r>
            <a:r>
              <a:rPr lang="fr-FR" sz="1050" b="1" dirty="0"/>
              <a:t>10</a:t>
            </a:r>
            <a:r>
              <a:rPr lang="fr-FR" sz="1050" dirty="0"/>
              <a:t> non inclus, avec un écart de </a:t>
            </a:r>
            <a:r>
              <a:rPr lang="fr-FR" sz="1050" b="1" dirty="0"/>
              <a:t>2</a:t>
            </a:r>
            <a:r>
              <a:rPr lang="fr-FR" sz="1050" dirty="0"/>
              <a:t> entre chaque valeur. Elle va donc chercher dans la liste des valeurs </a:t>
            </a:r>
            <a:r>
              <a:rPr lang="fr-FR" sz="1050" b="1" dirty="0"/>
              <a:t>[5, 7, 9]</a:t>
            </a:r>
            <a:r>
              <a:rPr lang="fr-FR" sz="1050" dirty="0"/>
              <a:t>.</a:t>
            </a:r>
          </a:p>
          <a:p>
            <a:endParaRPr lang="fr-FR" sz="1050" dirty="0"/>
          </a:p>
          <a:p>
            <a:r>
              <a:rPr lang="fr-FR" sz="1050" dirty="0"/>
              <a:t>Si vous ne précisez pas de troisième paramètre, il vaudra </a:t>
            </a:r>
            <a:r>
              <a:rPr lang="fr-FR" sz="1050" b="1" dirty="0"/>
              <a:t>1</a:t>
            </a:r>
            <a:r>
              <a:rPr lang="fr-FR" sz="1050" dirty="0"/>
              <a:t> par défaut (c'est le comportement attendu la plupart du temps).</a:t>
            </a:r>
          </a:p>
          <a:p>
            <a:endParaRPr lang="fr-FR" sz="1050" dirty="0"/>
          </a:p>
          <a:p>
            <a:r>
              <a:rPr lang="fr-FR" sz="1050" dirty="0"/>
              <a:t>La fonction </a:t>
            </a:r>
            <a:r>
              <a:rPr lang="fr-FR" sz="1050" b="1" dirty="0"/>
              <a:t>randint</a:t>
            </a:r>
            <a:r>
              <a:rPr lang="fr-FR" sz="1050" dirty="0"/>
              <a:t> prend deux paramètres :</a:t>
            </a:r>
          </a:p>
          <a:p>
            <a:endParaRPr lang="fr-FR" sz="1050" dirty="0"/>
          </a:p>
          <a:p>
            <a:r>
              <a:rPr lang="fr-FR" sz="1050" dirty="0"/>
              <a:t>    là encore, la marge inférieure de l'intervalle ;</a:t>
            </a:r>
          </a:p>
          <a:p>
            <a:endParaRPr lang="fr-FR" sz="1050" dirty="0"/>
          </a:p>
          <a:p>
            <a:r>
              <a:rPr lang="fr-FR" sz="1050" dirty="0"/>
              <a:t>    la marge supérieure de l'intervalle, cette fois incluse.</a:t>
            </a:r>
          </a:p>
          <a:p>
            <a:endParaRPr lang="fr-FR" sz="1050" dirty="0"/>
          </a:p>
          <a:p>
            <a:r>
              <a:rPr lang="fr-FR" sz="1050" dirty="0"/>
              <a:t>Pour tirer au hasard un nombre entre </a:t>
            </a:r>
            <a:r>
              <a:rPr lang="fr-FR" sz="1050" b="1" dirty="0"/>
              <a:t>1</a:t>
            </a:r>
            <a:r>
              <a:rPr lang="fr-FR" sz="1050" dirty="0"/>
              <a:t> et </a:t>
            </a:r>
            <a:r>
              <a:rPr lang="fr-FR" sz="1050" b="1" dirty="0"/>
              <a:t>6</a:t>
            </a:r>
            <a:r>
              <a:rPr lang="fr-FR" sz="1050" dirty="0"/>
              <a:t>, il est donc plus intuitif de faire :</a:t>
            </a:r>
            <a:endParaRPr lang="fr-FR" sz="105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302348"/>
            <a:ext cx="10725146" cy="415498"/>
          </a:xfrm>
          <a:prstGeom prst="rect">
            <a:avLst/>
          </a:prstGeom>
          <a:solidFill>
            <a:schemeClr val="tx1"/>
          </a:solidFill>
        </p:spPr>
        <p:txBody>
          <a:bodyPr wrap="square" rtlCol="0">
            <a:spAutoFit/>
          </a:bodyPr>
          <a:lstStyle/>
          <a:p>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random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randint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a:t>
            </a:r>
          </a:p>
          <a:p>
            <a:r>
              <a:rPr lang="sv-SE" sz="1050" dirty="0">
                <a:solidFill>
                  <a:srgbClr val="89DDFF"/>
                </a:solidFill>
                <a:latin typeface="JetBrains Mono"/>
              </a:rPr>
              <a:t>&gt;&gt;&gt; 4</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5">
                  <a:lumMod val="20000"/>
                  <a:lumOff val="80000"/>
                </a:schemeClr>
              </a:gs>
              <a:gs pos="100000">
                <a:schemeClr val="accent6">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289739" y="2243007"/>
            <a:ext cx="11315695" cy="1223412"/>
          </a:xfrm>
          <a:prstGeom prst="rect">
            <a:avLst/>
          </a:prstGeom>
          <a:noFill/>
        </p:spPr>
        <p:txBody>
          <a:bodyPr wrap="square" rtlCol="0">
            <a:spAutoFit/>
          </a:bodyPr>
          <a:lstStyle/>
          <a:p>
            <a:r>
              <a:rPr lang="fr-FR" sz="1050" b="1" dirty="0"/>
              <a:t>En résumé</a:t>
            </a:r>
          </a:p>
          <a:p>
            <a:endParaRPr lang="fr-FR" sz="1050" dirty="0"/>
          </a:p>
          <a:p>
            <a:pPr marL="171450" indent="-171450">
              <a:buFont typeface="Arial" panose="020B0604020202020204" pitchFamily="34" charset="0"/>
              <a:buChar char="•"/>
            </a:pPr>
            <a:r>
              <a:rPr lang="fr-FR" sz="1050" dirty="0"/>
              <a:t>    Le module math possède plusieurs fonctions et constantes mathématiques usuelles.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050" dirty="0"/>
          </a:p>
          <a:p>
            <a:pPr marL="171450" indent="-171450">
              <a:buFont typeface="Arial" panose="020B0604020202020204" pitchFamily="34" charset="0"/>
              <a:buChar char="•"/>
            </a:pPr>
            <a:r>
              <a:rPr lang="fr-FR" sz="1050" dirty="0"/>
              <a:t>    Le module random permet de générer des nombres pseudo-aléatoires.</a:t>
            </a:r>
            <a:endParaRPr lang="fr-FR" sz="105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B4CE7A3D-868E-4647-BCBC-D7581C0EBE42}"/>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6736527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2826569" y="1437515"/>
            <a:ext cx="6014788" cy="51013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openpyxl </a:t>
            </a:r>
            <a:r>
              <a:rPr kumimoji="0" lang="fr-FR" altLang="fr-FR" sz="1050" b="0" i="0" u="none" strike="noStrike" cap="none" normalizeH="0" baseline="0" dirty="0">
                <a:ln>
                  <a:noFill/>
                </a:ln>
                <a:solidFill>
                  <a:srgbClr val="CC7832"/>
                </a:solidFill>
                <a:effectLst/>
                <a:latin typeface="JetBrains Mono"/>
              </a:rPr>
              <a:t>as </a:t>
            </a:r>
            <a:r>
              <a:rPr kumimoji="0" lang="fr-FR" altLang="fr-FR" sz="1050" b="0" i="0" u="none" strike="noStrike" cap="none" normalizeH="0" baseline="0" dirty="0">
                <a:ln>
                  <a:noFill/>
                </a:ln>
                <a:solidFill>
                  <a:srgbClr val="A9B7C6"/>
                </a:solidFill>
                <a:effectLst/>
                <a:latin typeface="JetBrains Mono"/>
              </a:rPr>
              <a:t>xl</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openpyxl.chart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BarChart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Reference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from </a:t>
            </a:r>
            <a:r>
              <a:rPr kumimoji="0" lang="fr-FR" altLang="fr-FR" sz="1050" b="0" i="0" u="none" strike="noStrike" cap="none" normalizeH="0" baseline="0" dirty="0">
                <a:ln>
                  <a:noFill/>
                </a:ln>
                <a:solidFill>
                  <a:srgbClr val="A9B7C6"/>
                </a:solidFill>
                <a:effectLst/>
                <a:latin typeface="JetBrains Mono"/>
              </a:rPr>
              <a:t>pathlib </a:t>
            </a:r>
            <a:r>
              <a:rPr kumimoji="0" lang="fr-FR" altLang="fr-FR" sz="1050" b="0" i="0" u="none" strike="noStrike" cap="none" normalizeH="0" baseline="0" dirty="0">
                <a:ln>
                  <a:noFill/>
                </a:ln>
                <a:solidFill>
                  <a:srgbClr val="CC7832"/>
                </a:solidFill>
                <a:effectLst/>
                <a:latin typeface="JetBrains Mono"/>
              </a:rPr>
              <a:t>import </a:t>
            </a:r>
            <a:r>
              <a:rPr kumimoji="0" lang="fr-FR" altLang="fr-FR" sz="1050" b="0" i="0" u="none" strike="noStrike" cap="none" normalizeH="0" baseline="0" dirty="0">
                <a:ln>
                  <a:noFill/>
                </a:ln>
                <a:solidFill>
                  <a:srgbClr val="A9B7C6"/>
                </a:solidFill>
                <a:effectLst/>
                <a:latin typeface="JetBrains Mono"/>
              </a:rPr>
              <a:t>Path</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list_files</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path = Path()</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file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A9B7C6"/>
                </a:solidFill>
                <a:effectLst/>
                <a:latin typeface="JetBrains Mono"/>
              </a:rPr>
              <a:t>path.glob(</a:t>
            </a:r>
            <a:r>
              <a:rPr kumimoji="0" lang="fr-FR" altLang="fr-FR" sz="1050" b="0" i="0" u="none" strike="noStrike" cap="none" normalizeH="0" baseline="0" dirty="0">
                <a:ln>
                  <a:noFill/>
                </a:ln>
                <a:solidFill>
                  <a:srgbClr val="6A8759"/>
                </a:solidFill>
                <a:effectLst/>
                <a:latin typeface="JetBrains Mono"/>
              </a:rPr>
              <a:t>'*.*'</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liste tous les fichiers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8888C6"/>
                </a:solidFill>
                <a:effectLst/>
                <a:latin typeface="JetBrains Mono"/>
              </a:rPr>
              <a:t>print</a:t>
            </a:r>
            <a:r>
              <a:rPr kumimoji="0" lang="fr-FR" altLang="fr-FR" sz="1050" b="0" i="0" u="none" strike="noStrike" cap="none" normalizeH="0" baseline="0" dirty="0">
                <a:ln>
                  <a:noFill/>
                </a:ln>
                <a:solidFill>
                  <a:srgbClr val="A9B7C6"/>
                </a:solidFill>
                <a:effectLst/>
                <a:latin typeface="JetBrains Mono"/>
              </a:rPr>
              <a:t>(file)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pickup_your_file</a:t>
            </a:r>
            <a:r>
              <a:rPr kumimoji="0" lang="fr-FR" altLang="fr-FR" sz="1050" b="0" i="0" u="none" strike="noStrike" cap="none" normalizeH="0" baseline="0" dirty="0">
                <a:ln>
                  <a:noFill/>
                </a:ln>
                <a:solidFill>
                  <a:srgbClr val="A9B7C6"/>
                </a:solidFill>
                <a:effectLst/>
                <a:latin typeface="JetBrains Mono"/>
              </a:rPr>
              <a:t>():    choosen_file = </a:t>
            </a:r>
            <a:r>
              <a:rPr kumimoji="0" lang="fr-FR" altLang="fr-FR" sz="1050" b="0" i="0" u="none" strike="noStrike" cap="none" normalizeH="0" baseline="0" dirty="0">
                <a:ln>
                  <a:noFill/>
                </a:ln>
                <a:solidFill>
                  <a:srgbClr val="8888C6"/>
                </a:solidFill>
                <a:effectLst/>
                <a:latin typeface="JetBrains Mono"/>
              </a:rPr>
              <a:t>input</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A8759"/>
                </a:solidFill>
                <a:effectLst/>
                <a:latin typeface="JetBrains Mono"/>
              </a:rPr>
              <a:t>'choisissez votre fichier :'</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return </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CC7832"/>
                </a:solidFill>
                <a:effectLst/>
                <a:latin typeface="JetBrains Mono"/>
              </a:rPr>
              <a:t>def </a:t>
            </a:r>
            <a:r>
              <a:rPr kumimoji="0" lang="fr-FR" altLang="fr-FR" sz="1050" b="0" i="0" u="none" strike="noStrike" cap="none" normalizeH="0" baseline="0" dirty="0">
                <a:ln>
                  <a:noFill/>
                </a:ln>
                <a:solidFill>
                  <a:srgbClr val="FFC66D"/>
                </a:solidFill>
                <a:effectLst/>
                <a:latin typeface="JetBrains Mono"/>
              </a:rPr>
              <a:t>process_workbook</a:t>
            </a:r>
            <a:r>
              <a:rPr kumimoji="0" lang="fr-FR" altLang="fr-FR" sz="1050" b="0" i="0" u="none" strike="noStrike" cap="none" normalizeH="0" baseline="0" dirty="0">
                <a:ln>
                  <a:noFill/>
                </a:ln>
                <a:solidFill>
                  <a:srgbClr val="A9B7C6"/>
                </a:solidFill>
                <a:effectLst/>
                <a:latin typeface="JetBrains Mono"/>
              </a:rPr>
              <a:t>(choosen_file):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wb = xl.load_workbook(choosen_file)</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sheet = wb[</a:t>
            </a:r>
            <a:r>
              <a:rPr kumimoji="0" lang="fr-FR" altLang="fr-FR" sz="1050" b="0" i="0" u="none" strike="noStrike" cap="none" normalizeH="0" baseline="0" dirty="0">
                <a:ln>
                  <a:noFill/>
                </a:ln>
                <a:solidFill>
                  <a:srgbClr val="6A8759"/>
                </a:solidFill>
                <a:effectLst/>
                <a:latin typeface="JetBrains Mono"/>
              </a:rPr>
              <a:t>'Sheet1'</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CC7832"/>
                </a:solidFill>
                <a:effectLst/>
                <a:latin typeface="JetBrains Mono"/>
              </a:rPr>
              <a:t>for </a:t>
            </a:r>
            <a:r>
              <a:rPr kumimoji="0" lang="fr-FR" altLang="fr-FR" sz="1050" b="0" i="0" u="none" strike="noStrike" cap="none" normalizeH="0" baseline="0" dirty="0">
                <a:ln>
                  <a:noFill/>
                </a:ln>
                <a:solidFill>
                  <a:srgbClr val="A9B7C6"/>
                </a:solidFill>
                <a:effectLst/>
                <a:latin typeface="JetBrains Mono"/>
              </a:rPr>
              <a:t>row </a:t>
            </a:r>
            <a:r>
              <a:rPr kumimoji="0" lang="fr-FR" altLang="fr-FR" sz="1050" b="0" i="0" u="none" strike="noStrike" cap="none" normalizeH="0" baseline="0" dirty="0">
                <a:ln>
                  <a:noFill/>
                </a:ln>
                <a:solidFill>
                  <a:srgbClr val="CC7832"/>
                </a:solidFill>
                <a:effectLst/>
                <a:latin typeface="JetBrains Mono"/>
              </a:rPr>
              <a:t>in </a:t>
            </a:r>
            <a:r>
              <a:rPr kumimoji="0" lang="fr-FR" altLang="fr-FR" sz="1050" b="0" i="0" u="none" strike="noStrike" cap="none" normalizeH="0" baseline="0" dirty="0">
                <a:ln>
                  <a:noFill/>
                </a:ln>
                <a:solidFill>
                  <a:srgbClr val="8888C6"/>
                </a:solidFill>
                <a:effectLst/>
                <a:latin typeface="JetBrains Mono"/>
              </a:rPr>
              <a:t>range</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sheet.max_row + </a:t>
            </a:r>
            <a:r>
              <a:rPr kumimoji="0" lang="fr-FR" altLang="fr-FR" sz="1050" b="0" i="0" u="none" strike="noStrike" cap="none" normalizeH="0" baseline="0" dirty="0">
                <a:ln>
                  <a:noFill/>
                </a:ln>
                <a:solidFill>
                  <a:srgbClr val="6897BB"/>
                </a:solidFill>
                <a:effectLst/>
                <a:latin typeface="JetBrains Mono"/>
              </a:rPr>
              <a:t>1</a:t>
            </a:r>
            <a:r>
              <a:rPr kumimoji="0" lang="fr-FR" altLang="fr-FR" sz="1050" b="0" i="0" u="none" strike="noStrike" cap="none" normalizeH="0" baseline="0" dirty="0">
                <a:ln>
                  <a:noFill/>
                </a:ln>
                <a:solidFill>
                  <a:srgbClr val="A9B7C6"/>
                </a:solidFill>
                <a:effectLst/>
                <a:latin typeface="JetBrains Mono"/>
              </a:rPr>
              <a:t>):  </a:t>
            </a:r>
            <a:r>
              <a:rPr kumimoji="0" lang="fr-FR" altLang="fr-FR" sz="1050" b="0" i="0" u="none" strike="noStrike" cap="none" normalizeH="0" baseline="0" dirty="0">
                <a:ln>
                  <a:noFill/>
                </a:ln>
                <a:solidFill>
                  <a:srgbClr val="808080"/>
                </a:solidFill>
                <a:effectLst/>
                <a:latin typeface="JetBrains Mono"/>
              </a:rPr>
              <a:t># we start from 2 as we don't want the first line (line with titles)</a:t>
            </a:r>
            <a:br>
              <a:rPr kumimoji="0" lang="fr-FR" altLang="fr-FR" sz="1050" b="0" i="0" u="none" strike="noStrike" cap="none" normalizeH="0" baseline="0" dirty="0">
                <a:ln>
                  <a:noFill/>
                </a:ln>
                <a:solidFill>
                  <a:srgbClr val="808080"/>
                </a:solidFill>
                <a:effectLst/>
                <a:latin typeface="JetBrains Mono"/>
              </a:rPr>
            </a:br>
            <a:r>
              <a:rPr kumimoji="0" lang="fr-FR" altLang="fr-FR" sz="1050" b="0" i="0" u="none" strike="noStrike" cap="none" normalizeH="0" baseline="0" dirty="0">
                <a:ln>
                  <a:noFill/>
                </a:ln>
                <a:solidFill>
                  <a:srgbClr val="808080"/>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3</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 = cell.value * </a:t>
            </a:r>
            <a:r>
              <a:rPr kumimoji="0" lang="fr-FR" altLang="fr-FR" sz="1050" b="0" i="0" u="none" strike="noStrike" cap="none" normalizeH="0" baseline="0" dirty="0">
                <a:ln>
                  <a:noFill/>
                </a:ln>
                <a:solidFill>
                  <a:srgbClr val="6897BB"/>
                </a:solidFill>
                <a:effectLst/>
                <a:latin typeface="JetBrains Mono"/>
              </a:rPr>
              <a:t>0.9</a:t>
            </a:r>
            <a:br>
              <a:rPr kumimoji="0" lang="fr-FR" altLang="fr-FR" sz="1050" b="0" i="0" u="none" strike="noStrike" cap="none" normalizeH="0" baseline="0" dirty="0">
                <a:ln>
                  <a:noFill/>
                </a:ln>
                <a:solidFill>
                  <a:srgbClr val="6897BB"/>
                </a:solidFill>
                <a:effectLst/>
                <a:latin typeface="JetBrains Mono"/>
              </a:rPr>
            </a:br>
            <a:r>
              <a:rPr kumimoji="0" lang="fr-FR" altLang="fr-FR" sz="1050" b="0" i="0" u="none" strike="noStrike" cap="none" normalizeH="0" baseline="0" dirty="0">
                <a:ln>
                  <a:noFill/>
                </a:ln>
                <a:solidFill>
                  <a:srgbClr val="6897BB"/>
                </a:solidFill>
                <a:effectLst/>
                <a:latin typeface="JetBrains Mono"/>
              </a:rPr>
              <a:t>        </a:t>
            </a:r>
            <a:r>
              <a:rPr kumimoji="0" lang="fr-FR" altLang="fr-FR" sz="1050" b="0" i="0" u="none" strike="noStrike" cap="none" normalizeH="0" baseline="0" dirty="0">
                <a:ln>
                  <a:noFill/>
                </a:ln>
                <a:solidFill>
                  <a:srgbClr val="A9B7C6"/>
                </a:solidFill>
                <a:effectLst/>
                <a:latin typeface="JetBrains Mono"/>
              </a:rPr>
              <a:t>corrected_price_cell = sheet.cell(row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corrected_price_cell.value = corrected_price</a:t>
            </a:r>
            <a:br>
              <a:rPr kumimoji="0" lang="fr-FR" altLang="fr-FR" sz="1050" b="0" i="0" u="none" strike="noStrike" cap="none" normalizeH="0" baseline="0" dirty="0">
                <a:ln>
                  <a:noFill/>
                </a:ln>
                <a:solidFill>
                  <a:srgbClr val="A9B7C6"/>
                </a:solidFill>
                <a:effectLst/>
                <a:latin typeface="JetBrains Mono"/>
              </a:rPr>
            </a:b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    values = Reference(sheet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min_row</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2</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max_row</a:t>
            </a:r>
            <a:r>
              <a:rPr kumimoji="0" lang="fr-FR" altLang="fr-FR" sz="1050" b="0" i="0" u="none" strike="noStrike" cap="none" normalizeH="0" baseline="0" dirty="0">
                <a:ln>
                  <a:noFill/>
                </a:ln>
                <a:solidFill>
                  <a:srgbClr val="A9B7C6"/>
                </a:solidFill>
                <a:effectLst/>
                <a:latin typeface="JetBrains Mono"/>
              </a:rPr>
              <a:t>=sheet.max_row</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min_col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AA4926"/>
                </a:solidFill>
                <a:effectLst/>
                <a:latin typeface="JetBrains Mono"/>
              </a:rPr>
              <a:t>max_col</a:t>
            </a:r>
            <a:r>
              <a:rPr kumimoji="0" lang="fr-FR" altLang="fr-FR" sz="1050" b="0" i="0" u="none" strike="noStrike" cap="none" normalizeH="0" baseline="0" dirty="0">
                <a:ln>
                  <a:noFill/>
                </a:ln>
                <a:solidFill>
                  <a:srgbClr val="A9B7C6"/>
                </a:solidFill>
                <a:effectLst/>
                <a:latin typeface="JetBrains Mono"/>
              </a:rPr>
              <a:t>=</a:t>
            </a:r>
            <a:r>
              <a:rPr kumimoji="0" lang="fr-FR" altLang="fr-FR" sz="1050" b="0" i="0" u="none" strike="noStrike" cap="none" normalizeH="0" baseline="0" dirty="0">
                <a:ln>
                  <a:noFill/>
                </a:ln>
                <a:solidFill>
                  <a:srgbClr val="6897BB"/>
                </a:solidFill>
                <a:effectLst/>
                <a:latin typeface="JetBrains Mono"/>
              </a:rPr>
              <a:t>4</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endParaRPr lang="fr-FR" altLang="fr-FR" sz="105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A9B7C6"/>
                </a:solidFill>
                <a:effectLst/>
                <a:latin typeface="JetBrains Mono"/>
              </a:rPr>
              <a:t>chart = BarChart()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chart.add_data(values)</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sheet.add_chart(chart</a:t>
            </a:r>
            <a:r>
              <a:rPr kumimoji="0" lang="fr-FR" altLang="fr-FR" sz="1050" b="0" i="0" u="none" strike="noStrike" cap="none" normalizeH="0" baseline="0" dirty="0">
                <a:ln>
                  <a:noFill/>
                </a:ln>
                <a:solidFill>
                  <a:srgbClr val="CC7832"/>
                </a:solidFill>
                <a:effectLst/>
                <a:latin typeface="JetBrains Mono"/>
              </a:rPr>
              <a:t>, </a:t>
            </a:r>
            <a:r>
              <a:rPr kumimoji="0" lang="fr-FR" altLang="fr-FR" sz="1050" b="0" i="0" u="none" strike="noStrike" cap="none" normalizeH="0" baseline="0" dirty="0">
                <a:ln>
                  <a:noFill/>
                </a:ln>
                <a:solidFill>
                  <a:srgbClr val="6A8759"/>
                </a:solidFill>
                <a:effectLst/>
                <a:latin typeface="JetBrains Mono"/>
              </a:rPr>
              <a:t>'e2'</a:t>
            </a:r>
            <a:r>
              <a:rPr kumimoji="0" lang="fr-FR" altLang="fr-FR" sz="1050" b="0" i="0" u="none" strike="noStrike" cap="none" normalizeH="0" baseline="0" dirty="0">
                <a:ln>
                  <a:noFill/>
                </a:ln>
                <a:solidFill>
                  <a:srgbClr val="A9B7C6"/>
                </a:solidFill>
                <a:effectLst/>
                <a:latin typeface="JetBrains Mono"/>
              </a:rPr>
              <a:t>)</a:t>
            </a:r>
            <a:br>
              <a:rPr kumimoji="0" lang="fr-FR" altLang="fr-FR" sz="1050" b="0" i="0" u="none" strike="noStrike" cap="none" normalizeH="0" baseline="0" dirty="0">
                <a:ln>
                  <a:noFill/>
                </a:ln>
                <a:solidFill>
                  <a:srgbClr val="A9B7C6"/>
                </a:solidFill>
                <a:effectLst/>
                <a:latin typeface="JetBrains Mono"/>
              </a:rPr>
            </a:br>
            <a:r>
              <a:rPr kumimoji="0" lang="fr-FR" altLang="fr-FR" sz="1050" b="0" i="0" u="none" strike="noStrike" cap="none" normalizeH="0" baseline="0" dirty="0">
                <a:ln>
                  <a:noFill/>
                </a:ln>
                <a:solidFill>
                  <a:srgbClr val="A9B7C6"/>
                </a:solidFill>
                <a:effectLst/>
                <a:latin typeface="JetBrains Mono"/>
              </a:rPr>
              <a:t>wb.save(</a:t>
            </a:r>
            <a:r>
              <a:rPr kumimoji="0" lang="fr-FR" altLang="fr-FR" sz="1050" b="0" i="0" u="none" strike="noStrike" cap="none" normalizeH="0" baseline="0" dirty="0">
                <a:ln>
                  <a:noFill/>
                </a:ln>
                <a:solidFill>
                  <a:srgbClr val="6A8759"/>
                </a:solidFill>
                <a:effectLst/>
                <a:latin typeface="JetBrains Mono"/>
              </a:rPr>
              <a:t>'transactions2.xlsx'</a:t>
            </a:r>
            <a:r>
              <a:rPr kumimoji="0" lang="fr-FR" altLang="fr-FR" sz="1050" b="0" i="0" u="none" strike="noStrike" cap="none" normalizeH="0" baseline="0" dirty="0">
                <a:ln>
                  <a:noFill/>
                </a:ln>
                <a:solidFill>
                  <a:srgbClr val="A9B7C6"/>
                </a:solidFill>
                <a:effectLst/>
                <a:latin typeface="JetBrains Mono"/>
              </a:rPr>
              <a:t>)</a:t>
            </a:r>
            <a:endParaRPr kumimoji="0" lang="fr-FR" altLang="fr-FR" sz="1050" b="0" i="0" u="none" strike="noStrike" cap="none" normalizeH="0" baseline="0" dirty="0">
              <a:ln>
                <a:noFill/>
              </a:ln>
              <a:solidFill>
                <a:schemeClr val="tx1"/>
              </a:solidFill>
              <a:effectLst/>
              <a:latin typeface="JetBrains Mono"/>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the console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34855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'test_logger'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582</a:t>
            </a:fld>
            <a:endParaRPr lang="fr-FR" dirty="0"/>
          </a:p>
        </p:txBody>
      </p:sp>
      <p:sp>
        <p:nvSpPr>
          <p:cNvPr id="9" name="ZoneTexte 8">
            <a:extLst>
              <a:ext uri="{FF2B5EF4-FFF2-40B4-BE49-F238E27FC236}">
                <a16:creationId xmlns:a16="http://schemas.microsoft.com/office/drawing/2014/main" id="{4CCB25ED-4E5F-46ED-A4D8-C987F232048F}"/>
              </a:ext>
            </a:extLst>
          </p:cNvPr>
          <p:cNvSpPr txBox="1"/>
          <p:nvPr/>
        </p:nvSpPr>
        <p:spPr>
          <a:xfrm>
            <a:off x="114306" y="5509026"/>
            <a:ext cx="10865707"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t>-8s: this is old python format and it means the level name is formatted at 8 spaces. So the filename can start at the same position.</a:t>
            </a:r>
          </a:p>
          <a:p>
            <a:pPr marL="171450" indent="-171450">
              <a:buFont typeface="Arial" panose="020B0604020202020204" pitchFamily="34" charset="0"/>
              <a:buChar char="•"/>
            </a:pPr>
            <a:r>
              <a:rPr lang="en-US" sz="1050" dirty="0"/>
              <a:t>Then within the [] we are going to print the filename in which the log was printed out and the line number as number, what is what the d means</a:t>
            </a:r>
          </a:p>
          <a:p>
            <a:pPr marL="171450" indent="-171450">
              <a:buFont typeface="Arial" panose="020B0604020202020204" pitchFamily="34" charset="0"/>
              <a:buChar char="•"/>
            </a:pPr>
            <a:r>
              <a:rPr lang="en-US" sz="1050" dirty="0"/>
              <a:t>And then we print the message</a:t>
            </a:r>
            <a:endParaRPr lang="fr-FR" sz="1050" dirty="0"/>
          </a:p>
        </p:txBody>
      </p:sp>
      <p:sp>
        <p:nvSpPr>
          <p:cNvPr id="10" name="Rectangle 2">
            <a:extLst>
              <a:ext uri="{FF2B5EF4-FFF2-40B4-BE49-F238E27FC236}">
                <a16:creationId xmlns:a16="http://schemas.microsoft.com/office/drawing/2014/main" id="{2B1D282C-1E16-4B6A-A9F0-EB1DBB409E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786859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Logging in a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583</a:t>
            </a:fld>
            <a:endParaRPr lang="fr-FR" dirty="0"/>
          </a:p>
        </p:txBody>
      </p:sp>
      <p:sp>
        <p:nvSpPr>
          <p:cNvPr id="8" name="ZoneTexte 6">
            <a:extLst>
              <a:ext uri="{FF2B5EF4-FFF2-40B4-BE49-F238E27FC236}">
                <a16:creationId xmlns:a16="http://schemas.microsoft.com/office/drawing/2014/main" id="{9BCC65D5-1378-466D-85B6-68AF57761618}"/>
              </a:ext>
            </a:extLst>
          </p:cNvPr>
          <p:cNvSpPr txBox="1"/>
          <p:nvPr/>
        </p:nvSpPr>
        <p:spPr>
          <a:xfrm>
            <a:off x="316646" y="1543853"/>
            <a:ext cx="10725146" cy="493981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logging</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basicConfig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'%(asctime)s %(levelname)-8s [%(filename)s:%(lineno)d] %(message)s'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F78C6C"/>
                </a:solidFill>
                <a:effectLst/>
                <a:latin typeface="JetBrains Mono"/>
              </a:rPr>
              <a:t>datefmt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'%d-%m-%Y %H:%M:%S'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level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filename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'logs.txt'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 not show up.'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warning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will.'</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'This is a debug message.'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debug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 critical error occured'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DEBUG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INFO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WARNING</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ERROR</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CRITICAL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50" i="1" dirty="0">
                <a:solidFill>
                  <a:srgbClr val="717CB4"/>
                </a:solidFill>
                <a:latin typeface="JetBrains Mono"/>
              </a:rPr>
              <a:t># different logger for another section of your program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logger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logging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getLogger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'books.database'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this is child from books, so the configuration is inherited</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INFO            [test.py:5] This wil not show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17:04:18,053 WARNING  [test.py:6] This will.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[test.py:7] This is a debug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50" b="0" i="0" u="none" strike="noStrike" cap="none" normalizeH="0" baseline="0" dirty="0">
                <a:ln>
                  <a:noFill/>
                </a:ln>
                <a:solidFill>
                  <a:srgbClr val="FF0000"/>
                </a:solidFill>
                <a:effectLst/>
                <a:latin typeface="JetBrains Mono"/>
              </a:rPr>
              <a:t>&gt;&gt;&gt; 2021-06-12 17:16:21,416 DEBUG        [test.py:8] A critical error occured</a:t>
            </a:r>
            <a:endParaRPr kumimoji="0" lang="fr-FR" altLang="fr-FR" sz="1050" b="0" i="0" u="none" strike="noStrike" cap="none" normalizeH="0" baseline="0" dirty="0">
              <a:ln>
                <a:noFill/>
              </a:ln>
              <a:solidFill>
                <a:srgbClr val="C3E88D"/>
              </a:solidFill>
              <a:effectLst/>
              <a:latin typeface="JetBrains Mono"/>
            </a:endParaRPr>
          </a:p>
        </p:txBody>
      </p:sp>
    </p:spTree>
    <p:extLst>
      <p:ext uri="{BB962C8B-B14F-4D97-AF65-F5344CB8AC3E}">
        <p14:creationId xmlns:p14="http://schemas.microsoft.com/office/powerpoint/2010/main" val="17357324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Itertools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585</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endParaRPr lang="fr-FR" dirty="0"/>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646331"/>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https://blog.teclado.com/python-itertools-part-1-product/</a:t>
            </a:r>
            <a:endParaRPr lang="fr-FR" dirty="0"/>
          </a:p>
          <a:p>
            <a:pPr marL="285750" indent="-285750">
              <a:buFont typeface="Arial" panose="020B0604020202020204" pitchFamily="34" charset="0"/>
              <a:buChar char="•"/>
            </a:pPr>
            <a:r>
              <a:rPr lang="fr-FR" dirty="0">
                <a:hlinkClick r:id="rId3"/>
              </a:rPr>
              <a:t>https://blog.teclado.com/python-itertools-part-2-combinations-permutations/</a:t>
            </a:r>
            <a:endParaRPr lang="fr-FR" dirty="0"/>
          </a:p>
        </p:txBody>
      </p:sp>
      <p:graphicFrame>
        <p:nvGraphicFramePr>
          <p:cNvPr id="18" name="Objet 17">
            <a:extLst>
              <a:ext uri="{FF2B5EF4-FFF2-40B4-BE49-F238E27FC236}">
                <a16:creationId xmlns:a16="http://schemas.microsoft.com/office/drawing/2014/main" id="{65EE5B4F-71D0-40AC-96E5-35AEEDB9C846}"/>
              </a:ext>
            </a:extLst>
          </p:cNvPr>
          <p:cNvGraphicFramePr>
            <a:graphicFrameLocks noChangeAspect="1"/>
          </p:cNvGraphicFramePr>
          <p:nvPr>
            <p:extLst>
              <p:ext uri="{D42A27DB-BD31-4B8C-83A1-F6EECF244321}">
                <p14:modId xmlns:p14="http://schemas.microsoft.com/office/powerpoint/2010/main" val="3462310343"/>
              </p:ext>
            </p:extLst>
          </p:nvPr>
        </p:nvGraphicFramePr>
        <p:xfrm>
          <a:off x="6096000" y="2472808"/>
          <a:ext cx="2330450"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331000" imgH="524880" progId="Package">
                  <p:embed/>
                </p:oleObj>
              </mc:Choice>
              <mc:Fallback>
                <p:oleObj name="Objet d’environnement du Gestionnaire de liaisons" showAsIcon="1" r:id="rId4" imgW="2331000" imgH="524880" progId="Package">
                  <p:embed/>
                  <p:pic>
                    <p:nvPicPr>
                      <p:cNvPr id="0" name=""/>
                      <p:cNvPicPr/>
                      <p:nvPr/>
                    </p:nvPicPr>
                    <p:blipFill>
                      <a:blip r:embed="rId5"/>
                      <a:stretch>
                        <a:fillRect/>
                      </a:stretch>
                    </p:blipFill>
                    <p:spPr>
                      <a:xfrm>
                        <a:off x="6096000" y="2472808"/>
                        <a:ext cx="2330450" cy="525463"/>
                      </a:xfrm>
                      <a:prstGeom prst="rect">
                        <a:avLst/>
                      </a:prstGeom>
                    </p:spPr>
                  </p:pic>
                </p:oleObj>
              </mc:Fallback>
            </mc:AlternateContent>
          </a:graphicData>
        </a:graphic>
      </p:graphicFrame>
      <p:graphicFrame>
        <p:nvGraphicFramePr>
          <p:cNvPr id="19" name="Objet 18">
            <a:extLst>
              <a:ext uri="{FF2B5EF4-FFF2-40B4-BE49-F238E27FC236}">
                <a16:creationId xmlns:a16="http://schemas.microsoft.com/office/drawing/2014/main" id="{5C860DCB-CA6D-4C15-B300-F4D62EE3EF01}"/>
              </a:ext>
            </a:extLst>
          </p:cNvPr>
          <p:cNvGraphicFramePr>
            <a:graphicFrameLocks noChangeAspect="1"/>
          </p:cNvGraphicFramePr>
          <p:nvPr>
            <p:extLst>
              <p:ext uri="{D42A27DB-BD31-4B8C-83A1-F6EECF244321}">
                <p14:modId xmlns:p14="http://schemas.microsoft.com/office/powerpoint/2010/main" val="1695924022"/>
              </p:ext>
            </p:extLst>
          </p:nvPr>
        </p:nvGraphicFramePr>
        <p:xfrm>
          <a:off x="7917718" y="2818853"/>
          <a:ext cx="3787775"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3787920" imgH="524880" progId="Package">
                  <p:embed/>
                </p:oleObj>
              </mc:Choice>
              <mc:Fallback>
                <p:oleObj name="Objet d’environnement du Gestionnaire de liaisons" showAsIcon="1" r:id="rId6" imgW="3787920" imgH="524880" progId="Package">
                  <p:embed/>
                  <p:pic>
                    <p:nvPicPr>
                      <p:cNvPr id="0" name=""/>
                      <p:cNvPicPr/>
                      <p:nvPr/>
                    </p:nvPicPr>
                    <p:blipFill>
                      <a:blip r:embed="rId7"/>
                      <a:stretch>
                        <a:fillRect/>
                      </a:stretch>
                    </p:blipFill>
                    <p:spPr>
                      <a:xfrm>
                        <a:off x="7917718" y="2818853"/>
                        <a:ext cx="3787775" cy="525463"/>
                      </a:xfrm>
                      <a:prstGeom prst="rect">
                        <a:avLst/>
                      </a:prstGeom>
                    </p:spPr>
                  </p:pic>
                </p:oleObj>
              </mc:Fallback>
            </mc:AlternateContent>
          </a:graphicData>
        </a:graphic>
      </p:graphicFrame>
    </p:spTree>
    <p:extLst>
      <p:ext uri="{BB962C8B-B14F-4D97-AF65-F5344CB8AC3E}">
        <p14:creationId xmlns:p14="http://schemas.microsoft.com/office/powerpoint/2010/main" val="325761704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586</a:t>
            </a:fld>
            <a:endParaRPr lang="fr-FR" dirty="0"/>
          </a:p>
        </p:txBody>
      </p:sp>
      <p:sp>
        <p:nvSpPr>
          <p:cNvPr id="8" name="Titre 7">
            <a:extLst>
              <a:ext uri="{FF2B5EF4-FFF2-40B4-BE49-F238E27FC236}">
                <a16:creationId xmlns:a16="http://schemas.microsoft.com/office/drawing/2014/main" id="{1777ADBB-D651-43B1-B962-AD5D2AAB8D15}"/>
              </a:ext>
            </a:extLst>
          </p:cNvPr>
          <p:cNvSpPr>
            <a:spLocks noGrp="1"/>
          </p:cNvSpPr>
          <p:nvPr>
            <p:ph type="title"/>
          </p:nvPr>
        </p:nvSpPr>
        <p:spPr/>
        <p:txBody>
          <a:bodyPr/>
          <a:lstStyle/>
          <a:p>
            <a:pPr algn="ctr" fontAlgn="base">
              <a:spcAft>
                <a:spcPct val="0"/>
              </a:spcAft>
            </a:pPr>
            <a:r>
              <a:rPr lang="en-US" sz="6000" b="1" dirty="0">
                <a:solidFill>
                  <a:schemeClr val="accent5">
                    <a:lumMod val="75000"/>
                  </a:schemeClr>
                </a:solidFill>
              </a:rPr>
              <a:t>Further reading</a:t>
            </a:r>
            <a:endParaRPr lang="fr-FR" sz="6000" b="1" dirty="0">
              <a:solidFill>
                <a:schemeClr val="accent5">
                  <a:lumMod val="75000"/>
                </a:schemeClr>
              </a:solidFill>
            </a:endParaRPr>
          </a:p>
        </p:txBody>
      </p:sp>
      <p:sp>
        <p:nvSpPr>
          <p:cNvPr id="15" name="ZoneTexte 14">
            <a:extLst>
              <a:ext uri="{FF2B5EF4-FFF2-40B4-BE49-F238E27FC236}">
                <a16:creationId xmlns:a16="http://schemas.microsoft.com/office/drawing/2014/main" id="{D0911719-6B19-42E1-AA35-0E3AFB3F2025}"/>
              </a:ext>
            </a:extLst>
          </p:cNvPr>
          <p:cNvSpPr txBox="1"/>
          <p:nvPr/>
        </p:nvSpPr>
        <p:spPr>
          <a:xfrm>
            <a:off x="178466" y="2735540"/>
            <a:ext cx="9426102" cy="36933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2"/>
              </a:rPr>
              <a:t>https://www.youtube.com/watch?v=F6u5rhUQ6dU</a:t>
            </a:r>
            <a:endParaRPr lang="fr-FR" dirty="0"/>
          </a:p>
        </p:txBody>
      </p:sp>
    </p:spTree>
    <p:extLst>
      <p:ext uri="{BB962C8B-B14F-4D97-AF65-F5344CB8AC3E}">
        <p14:creationId xmlns:p14="http://schemas.microsoft.com/office/powerpoint/2010/main" val="37249126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Web </a:t>
            </a:r>
            <a:r>
              <a:rPr lang="fr-FR" altLang="fr-FR" sz="9600" b="1" dirty="0" err="1">
                <a:solidFill>
                  <a:schemeClr val="accent5">
                    <a:lumMod val="75000"/>
                  </a:schemeClr>
                </a:solidFill>
              </a:rPr>
              <a:t>Scraping</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291218249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Understanding HTML with BeautifulSoup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588</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49353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bs4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BeautifulSoup</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SIMPLE_HTML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&lt;head&gt;&lt;/head&gt;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&lt;h1&gt;This is a title&lt;/h1&gt;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 class="subtitle"&gt;Lorem ipsum dolor sit amet. Consectetur edipiscim elit.&lt;/p&gt;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&lt;p&gt;Here's another p without a class &lt;/p&gt;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&lt;li&gt;Rolf&lt;/li&gt;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&lt;li&gt;Charlie&lt;/li&gt;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&lt;li&gt;Jen&lt;/li&gt;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&lt;li&gt;Jose&lt;/li&gt;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&lt;/ul&gt;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&lt;/body&gt;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&lt;/html&gt;'''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simple_soup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BeautifulSoup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SIMPLE_HTML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'html.parser'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h1_tag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find the tag h1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h1_tag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it will return "This is a title" string from h1 tag</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list_items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list_contents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list_contents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paragraph</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string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simple_soup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find_all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other_paragraph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p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paragraphs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'subtitle' </a:t>
            </a:r>
            <a:r>
              <a:rPr kumimoji="0" lang="fr-FR" altLang="fr-FR" sz="1050" b="0" i="1" u="none" strike="noStrike" cap="none" normalizeH="0" baseline="0" dirty="0">
                <a:ln>
                  <a:noFill/>
                </a:ln>
                <a:solidFill>
                  <a:srgbClr val="C792EA"/>
                </a:solidFill>
                <a:effectLst/>
                <a:latin typeface="JetBrains Mono"/>
              </a:rPr>
              <a:t>not in </a:t>
            </a:r>
            <a:r>
              <a:rPr kumimoji="0" lang="fr-FR" altLang="fr-FR" sz="1050" b="0" i="0" u="none" strike="noStrike" cap="none" normalizeH="0" baseline="0" dirty="0">
                <a:ln>
                  <a:noFill/>
                </a:ln>
                <a:solidFill>
                  <a:srgbClr val="C3CEE3"/>
                </a:solidFill>
                <a:effectLst/>
                <a:latin typeface="JetBrains Mono"/>
              </a:rPr>
              <a:t>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attrs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'class'</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we </a:t>
            </a:r>
            <a:r>
              <a:rPr kumimoji="0" lang="fr-FR" altLang="fr-FR" sz="1050" b="0" i="1" u="none" strike="noStrike" cap="none" normalizeH="0" baseline="0" dirty="0" err="1">
                <a:ln>
                  <a:noFill/>
                </a:ln>
                <a:solidFill>
                  <a:srgbClr val="717CB4"/>
                </a:solidFill>
                <a:effectLst/>
                <a:latin typeface="JetBrains Mono"/>
              </a:rPr>
              <a:t>provide</a:t>
            </a:r>
            <a:r>
              <a:rPr kumimoji="0" lang="fr-FR" altLang="fr-FR" sz="1050" b="0" i="1" u="none" strike="noStrike" cap="none" normalizeH="0" baseline="0" dirty="0">
                <a:ln>
                  <a:noFill/>
                </a:ln>
                <a:solidFill>
                  <a:srgbClr val="717CB4"/>
                </a:solidFill>
                <a:effectLst/>
                <a:latin typeface="JetBrains Mono"/>
              </a:rPr>
              <a:t> [] as second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argument as the default one is NONE, and if it returns NONE which it will do in this case this will break:</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if 'subtitle not in pa.attrs.get('class') which is a loop.</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other_paragraph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find_list_items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find_subtitle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find_other_paragraph</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28088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FF99"/>
              </a:gs>
              <a:gs pos="100000">
                <a:schemeClr val="accent2">
                  <a:lumMod val="7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9827"/>
            <a:ext cx="12134854" cy="971550"/>
          </a:xfrm>
        </p:spPr>
        <p:txBody>
          <a:bodyPr>
            <a:noAutofit/>
          </a:bodyPr>
          <a:lstStyle/>
          <a:p>
            <a:pPr lvl="0" algn="ctr" fontAlgn="base">
              <a:spcAft>
                <a:spcPct val="0"/>
              </a:spcAft>
            </a:pPr>
            <a:r>
              <a:rPr lang="fr-FR" altLang="fr-FR" sz="6000" b="1" dirty="0">
                <a:solidFill>
                  <a:schemeClr val="accent5">
                    <a:lumMod val="75000"/>
                  </a:schemeClr>
                </a:solidFill>
              </a:rPr>
              <a:t>More complex HTML parsing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589</a:t>
            </a:fld>
            <a:endParaRPr lang="fr-FR" dirty="0"/>
          </a:p>
        </p:txBody>
      </p:sp>
      <p:sp>
        <p:nvSpPr>
          <p:cNvPr id="8" name="ZoneTexte 7">
            <a:extLst>
              <a:ext uri="{FF2B5EF4-FFF2-40B4-BE49-F238E27FC236}">
                <a16:creationId xmlns:a16="http://schemas.microsoft.com/office/drawing/2014/main" id="{8A801244-2247-482A-94DD-873BA96C007F}"/>
              </a:ext>
            </a:extLst>
          </p:cNvPr>
          <p:cNvSpPr txBox="1"/>
          <p:nvPr/>
        </p:nvSpPr>
        <p:spPr>
          <a:xfrm>
            <a:off x="180981" y="1782919"/>
            <a:ext cx="11925301" cy="46166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544299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4A6BDC3-8C9E-43A6-B4AF-E4D11BE550DD}"/>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385788946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900246"/>
          </a:xfrm>
          <a:prstGeom prst="rect">
            <a:avLst/>
          </a:prstGeom>
          <a:noFill/>
        </p:spPr>
        <p:txBody>
          <a:bodyPr wrap="square" rtlCol="0">
            <a:spAutoFit/>
          </a:bodyPr>
          <a:lstStyle/>
          <a:p>
            <a:r>
              <a:rPr lang="fr-FR" sz="1050" b="1" dirty="0"/>
              <a:t>Gérez les mots de passe</a:t>
            </a:r>
          </a:p>
          <a:p>
            <a:endParaRPr lang="fr-FR" sz="1050" dirty="0"/>
          </a:p>
          <a:p>
            <a:r>
              <a:rPr lang="fr-FR" sz="1050" dirty="0"/>
              <a:t>Dans ce chapitre, nous allons nous intéresser aux mots de passe et à la façon de les gérer en Python, c'est-à-dire de les réceptionner et de les protéger.</a:t>
            </a:r>
          </a:p>
          <a:p>
            <a:endParaRPr lang="fr-FR" sz="1050" dirty="0"/>
          </a:p>
          <a:p>
            <a:r>
              <a:rPr lang="fr-FR" sz="1050" dirty="0"/>
              <a:t>Nous allons découvrir deux modules dans ce chapitre : d'abord </a:t>
            </a:r>
            <a:r>
              <a:rPr lang="fr-FR" sz="1050" i="1" dirty="0"/>
              <a:t>getpass</a:t>
            </a:r>
            <a:r>
              <a:rPr lang="fr-FR" sz="1050" dirty="0"/>
              <a:t> qui permet de demander un mot de passe à l'utilisateur, puis </a:t>
            </a:r>
            <a:r>
              <a:rPr lang="fr-FR" sz="1050" i="1" dirty="0"/>
              <a:t>hashlib</a:t>
            </a:r>
            <a:r>
              <a:rPr lang="fr-FR" sz="105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546577"/>
          </a:xfrm>
          <a:prstGeom prst="rect">
            <a:avLst/>
          </a:prstGeom>
          <a:noFill/>
        </p:spPr>
        <p:txBody>
          <a:bodyPr wrap="square" rtlCol="0">
            <a:spAutoFit/>
          </a:bodyPr>
          <a:lstStyle/>
          <a:p>
            <a:r>
              <a:rPr lang="fr-FR" sz="1050" dirty="0"/>
              <a:t>Vous allez me dire, j'en suis sûr, qu'on a déjà une façon de réceptionner une saisie de l'utilisateur. Cette méthode, on l'a vue assez tôt dans le cours : il s'agit naturellement de la fonction input.</a:t>
            </a:r>
          </a:p>
          <a:p>
            <a:endParaRPr lang="fr-FR" sz="1050" dirty="0"/>
          </a:p>
          <a:p>
            <a:r>
              <a:rPr lang="fr-FR" sz="1050" dirty="0"/>
              <a:t>Mais input n'est pas très discrète. Si vous saisissez un mot de passe confidentiel, il apparaît de manière visible à l'écran, ce qui n'est pas toujours souhaitable. Quand on tape un mot de passe, c'est même rarement souhaité !</a:t>
            </a:r>
          </a:p>
          <a:p>
            <a:endParaRPr lang="fr-FR" sz="1050" dirty="0"/>
          </a:p>
          <a:p>
            <a:r>
              <a:rPr lang="fr-FR" sz="105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050" dirty="0"/>
          </a:p>
          <a:p>
            <a:r>
              <a:rPr lang="fr-FR" sz="105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3233405"/>
            <a:ext cx="10725146" cy="12234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getpass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user_name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getuser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pass_word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getpass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"Enter password: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"User 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user_name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"Your password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pass_word</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1" y="4541122"/>
            <a:ext cx="11715747" cy="1223412"/>
          </a:xfrm>
          <a:prstGeom prst="rect">
            <a:avLst/>
          </a:prstGeom>
          <a:noFill/>
        </p:spPr>
        <p:txBody>
          <a:bodyPr wrap="square" rtlCol="0">
            <a:spAutoFit/>
          </a:bodyPr>
          <a:lstStyle/>
          <a:p>
            <a:r>
              <a:rPr lang="fr-FR" sz="105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050" dirty="0"/>
          </a:p>
          <a:p>
            <a:r>
              <a:rPr lang="fr-FR" sz="1050" dirty="0"/>
              <a:t>Ici, on le stocke dans la variable mot_de_passe. C'est plus discret qu'input, reconnaissez-le !</a:t>
            </a:r>
          </a:p>
          <a:p>
            <a:endParaRPr lang="fr-FR" sz="1050" dirty="0"/>
          </a:p>
          <a:p>
            <a:r>
              <a:rPr lang="fr-FR" sz="105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592</a:t>
            </a:fld>
            <a:endParaRPr lang="fr-FR" dirty="0"/>
          </a:p>
        </p:txBody>
      </p:sp>
      <p:pic>
        <p:nvPicPr>
          <p:cNvPr id="11" name="Image 10">
            <a:extLst>
              <a:ext uri="{FF2B5EF4-FFF2-40B4-BE49-F238E27FC236}">
                <a16:creationId xmlns:a16="http://schemas.microsoft.com/office/drawing/2014/main" id="{45450417-4C04-4ABD-ACC1-7AFBF6EBA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0" y="5842868"/>
            <a:ext cx="486032" cy="486032"/>
          </a:xfrm>
          <a:prstGeom prst="rect">
            <a:avLst/>
          </a:prstGeom>
        </p:spPr>
      </p:pic>
      <p:sp>
        <p:nvSpPr>
          <p:cNvPr id="12" name="ZoneTexte 11">
            <a:extLst>
              <a:ext uri="{FF2B5EF4-FFF2-40B4-BE49-F238E27FC236}">
                <a16:creationId xmlns:a16="http://schemas.microsoft.com/office/drawing/2014/main" id="{5C3C2C2D-1572-4A4D-89E1-266CB2FD4FF4}"/>
              </a:ext>
            </a:extLst>
          </p:cNvPr>
          <p:cNvSpPr txBox="1"/>
          <p:nvPr/>
        </p:nvSpPr>
        <p:spPr>
          <a:xfrm>
            <a:off x="667012" y="5958926"/>
            <a:ext cx="11715747" cy="253916"/>
          </a:xfrm>
          <a:prstGeom prst="rect">
            <a:avLst/>
          </a:prstGeom>
          <a:noFill/>
        </p:spPr>
        <p:txBody>
          <a:bodyPr wrap="square" rtlCol="0">
            <a:spAutoFit/>
          </a:bodyPr>
          <a:lstStyle/>
          <a:p>
            <a:r>
              <a:rPr lang="en-US" sz="1050" dirty="0"/>
              <a:t>Pour voir le prompt dans pycharm: Aller dans </a:t>
            </a:r>
            <a:r>
              <a:rPr lang="en-US" sz="1050" b="1" dirty="0"/>
              <a:t>run</a:t>
            </a:r>
            <a:r>
              <a:rPr lang="en-US" sz="1050" dirty="0"/>
              <a:t> dans </a:t>
            </a:r>
            <a:r>
              <a:rPr lang="en-US" sz="1050" b="1" dirty="0"/>
              <a:t>edit configuration </a:t>
            </a:r>
            <a:r>
              <a:rPr lang="en-US" sz="1050" dirty="0"/>
              <a:t>et cocher </a:t>
            </a:r>
            <a:r>
              <a:rPr lang="en-US" sz="1050" b="1" dirty="0"/>
              <a:t>Emulate terminal in output console</a:t>
            </a:r>
            <a:endParaRPr lang="fr-FR" sz="1050" b="1" dirty="0"/>
          </a:p>
        </p:txBody>
      </p:sp>
      <p:sp>
        <p:nvSpPr>
          <p:cNvPr id="13" name="Rectangle 1">
            <a:extLst>
              <a:ext uri="{FF2B5EF4-FFF2-40B4-BE49-F238E27FC236}">
                <a16:creationId xmlns:a16="http://schemas.microsoft.com/office/drawing/2014/main" id="{E172F8A8-AC1A-4D9A-861B-14E4C3547D51}"/>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937842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4293483"/>
          </a:xfrm>
          <a:prstGeom prst="rect">
            <a:avLst/>
          </a:prstGeom>
          <a:noFill/>
        </p:spPr>
        <p:txBody>
          <a:bodyPr wrap="square" rtlCol="0">
            <a:spAutoFit/>
          </a:bodyPr>
          <a:lstStyle/>
          <a:p>
            <a:r>
              <a:rPr lang="fr-FR" sz="1050" dirty="0"/>
              <a:t>Cette fois-ci, nous allons nous intéresser au module hashlib. Mais avant de vous montrer comment il fonctionne, quelques explications s'imposent.</a:t>
            </a:r>
          </a:p>
          <a:p>
            <a:endParaRPr lang="fr-FR" sz="1050" b="1" dirty="0"/>
          </a:p>
          <a:p>
            <a:r>
              <a:rPr lang="fr-FR" sz="1050" b="1" dirty="0"/>
              <a:t>Chiffrer un mot de passe ?</a:t>
            </a:r>
          </a:p>
          <a:p>
            <a:endParaRPr lang="fr-FR" sz="1050" dirty="0"/>
          </a:p>
          <a:p>
            <a:r>
              <a:rPr lang="fr-FR" sz="105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050" dirty="0"/>
          </a:p>
          <a:p>
            <a:r>
              <a:rPr lang="fr-FR" sz="1050" dirty="0"/>
              <a:t>Maintenant, qu'est-ce que le chiffrement ? A priori, l'idée est assez simple : en partant d'un mot de passe, n'importe lequel, on arrive à une seconde chaîne de caractères, complètement incompréhensible.</a:t>
            </a:r>
          </a:p>
          <a:p>
            <a:endParaRPr lang="fr-FR" sz="1050" dirty="0"/>
          </a:p>
          <a:p>
            <a:r>
              <a:rPr lang="fr-FR" sz="1050" dirty="0"/>
              <a:t>Quel intérêt ?</a:t>
            </a:r>
          </a:p>
          <a:p>
            <a:endParaRPr lang="fr-FR" sz="1050" dirty="0"/>
          </a:p>
          <a:p>
            <a:r>
              <a:rPr lang="fr-FR" sz="1050" dirty="0"/>
              <a:t>Eh bien, si vous voyez passer, devant vos yeux, une chaîne de caractères comme b47ea832576a75814e13351dcc97eaa985b9c6b7, vous ne pouvez pas vraiment deviner le mot de passe qui se cache derrière.</a:t>
            </a:r>
          </a:p>
          <a:p>
            <a:endParaRPr lang="fr-FR" sz="1050" dirty="0"/>
          </a:p>
          <a:p>
            <a:r>
              <a:rPr lang="fr-FR" sz="105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050" dirty="0"/>
          </a:p>
          <a:p>
            <a:r>
              <a:rPr lang="fr-FR" sz="1050" dirty="0"/>
              <a:t>Comment fonctionne le chiffrement ?</a:t>
            </a:r>
          </a:p>
          <a:p>
            <a:endParaRPr lang="fr-FR" sz="1050" dirty="0"/>
          </a:p>
          <a:p>
            <a:r>
              <a:rPr lang="fr-FR" sz="1050" dirty="0"/>
              <a:t>Grave question. D'abord, il existe plusieurs techniques ou algorithmes de chiffrement. Chiffrer un mot de passe avec un certain algorithme ne donne pas le même résultat qu'avec un autre algorithme.</a:t>
            </a:r>
          </a:p>
          <a:p>
            <a:endParaRPr lang="fr-FR" sz="1050" dirty="0"/>
          </a:p>
          <a:p>
            <a:r>
              <a:rPr lang="fr-FR" sz="1050" dirty="0"/>
              <a:t>Ensuite, l'algorithme, quel qu'il soit, est assez complexe. Je serais bien incapable de vous expliquer en détail comment cela marche, on fait appel à beaucoup de concepts mathématiques relativement poussés.</a:t>
            </a:r>
          </a:p>
          <a:p>
            <a:endParaRPr lang="fr-FR" sz="1050" dirty="0"/>
          </a:p>
          <a:p>
            <a:r>
              <a:rPr lang="fr-FR" sz="1050" dirty="0"/>
              <a:t>Mais si vous voulez faire un exercice, je vous propose quelque chose d'amusant qui vous donnera une meilleure idée du chiffrement.</a:t>
            </a:r>
          </a:p>
          <a:p>
            <a:endParaRPr lang="fr-FR" sz="1050" dirty="0"/>
          </a:p>
          <a:p>
            <a:r>
              <a:rPr lang="fr-FR" sz="105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215991"/>
          </a:xfrm>
          <a:prstGeom prst="rect">
            <a:avLst/>
          </a:prstGeom>
          <a:noFill/>
        </p:spPr>
        <p:txBody>
          <a:bodyPr wrap="square" rtlCol="0">
            <a:spAutoFit/>
          </a:bodyPr>
          <a:lstStyle/>
          <a:p>
            <a:r>
              <a:rPr lang="fr-FR" sz="105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050" dirty="0"/>
          </a:p>
          <a:p>
            <a:r>
              <a:rPr lang="fr-FR" sz="1050" dirty="0"/>
              <a:t>Par exemple, partons du prénom Eric. Quatre lettres, cela ira vite. Oubliez les accents, les majuscules et minuscules. On a un E (5), un R (18), un I (9) et un C (3). En ajoutant les valeurs de chaque lettre, on a donc 5 + 18 + 9 + 3, ce qui donne 35.</a:t>
            </a:r>
          </a:p>
          <a:p>
            <a:endParaRPr lang="fr-FR" sz="1050" dirty="0"/>
          </a:p>
          <a:p>
            <a:r>
              <a:rPr lang="fr-FR" sz="1050" dirty="0"/>
              <a:t>Conclusion : en chiffrant Eric grâce à notre algorithme, on obtient le nombre 35.</a:t>
            </a:r>
          </a:p>
          <a:p>
            <a:endParaRPr lang="fr-FR" sz="1050" dirty="0"/>
          </a:p>
          <a:p>
            <a:r>
              <a:rPr lang="fr-FR" sz="1050" dirty="0"/>
              <a:t>C'est l'idée derrière le chiffrement même si, en réalité, les choses sont beaucoup plus complexes. En outre, au lieu d'avoir un chiffre en sortie, on a généralement plutôt une chaîne de caractères.</a:t>
            </a:r>
          </a:p>
          <a:p>
            <a:endParaRPr lang="fr-FR" sz="1050" dirty="0"/>
          </a:p>
          <a:p>
            <a:r>
              <a:rPr lang="fr-FR" sz="105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539157"/>
          </a:xfrm>
          <a:prstGeom prst="rect">
            <a:avLst/>
          </a:prstGeom>
          <a:noFill/>
        </p:spPr>
        <p:txBody>
          <a:bodyPr wrap="square" rtlCol="0">
            <a:spAutoFit/>
          </a:bodyPr>
          <a:lstStyle/>
          <a:p>
            <a:endParaRPr lang="fr-FR" sz="1200" dirty="0"/>
          </a:p>
          <a:p>
            <a:r>
              <a:rPr lang="fr-FR" sz="1050" dirty="0"/>
              <a:t>Vous pouvez maintenant vous rendre compte que derrière un nombre tel que 35, il est plutôt difficile de deviner que se cache le prénom Eric !</a:t>
            </a:r>
          </a:p>
          <a:p>
            <a:endParaRPr lang="fr-FR" sz="1050" dirty="0"/>
          </a:p>
          <a:p>
            <a:r>
              <a:rPr lang="fr-FR" sz="1050" dirty="0"/>
              <a:t>Si vous faites le test sur les prénoms Louis et Jacques, vous vous rendrez compte… qu'ils produisent le même résultat, 76. En effet :</a:t>
            </a:r>
          </a:p>
          <a:p>
            <a:endParaRPr lang="fr-FR" sz="1050" dirty="0"/>
          </a:p>
          <a:p>
            <a:r>
              <a:rPr lang="fr-FR" sz="1050" dirty="0"/>
              <a:t>    Louis = 12 + 15 + 21 + 9 + 19 = 76</a:t>
            </a:r>
          </a:p>
          <a:p>
            <a:endParaRPr lang="fr-FR" sz="1050" dirty="0"/>
          </a:p>
          <a:p>
            <a:r>
              <a:rPr lang="fr-FR" sz="1050" dirty="0"/>
              <a:t>    Jacques = 10 + 1 + 3 + 17 + 21 + 5 + 19 = 76</a:t>
            </a:r>
          </a:p>
          <a:p>
            <a:endParaRPr lang="fr-FR" sz="1050" dirty="0"/>
          </a:p>
          <a:p>
            <a:r>
              <a:rPr lang="fr-FR" sz="1050" dirty="0"/>
              <a:t>C'est ce qu'on appelle une collision : en prenant deux chaînes différentes, on obtient le même chiffrement au final.</a:t>
            </a:r>
          </a:p>
          <a:p>
            <a:endParaRPr lang="fr-FR" sz="1050" dirty="0"/>
          </a:p>
          <a:p>
            <a:r>
              <a:rPr lang="fr-FR" sz="105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050" dirty="0"/>
          </a:p>
          <a:p>
            <a:r>
              <a:rPr lang="fr-FR" sz="105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15498"/>
          </a:xfrm>
          <a:prstGeom prst="rect">
            <a:avLst/>
          </a:prstGeom>
          <a:noFill/>
        </p:spPr>
        <p:txBody>
          <a:bodyPr wrap="square" rtlCol="0">
            <a:spAutoFit/>
          </a:bodyPr>
          <a:lstStyle/>
          <a:p>
            <a:r>
              <a:rPr lang="fr-FR" sz="1050" b="1" dirty="0"/>
              <a:t>Chiffrer un mot de passe</a:t>
            </a:r>
            <a:endParaRPr lang="fr-FR" sz="1050" dirty="0"/>
          </a:p>
          <a:p>
            <a:r>
              <a:rPr lang="fr-FR" sz="105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74097"/>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00110"/>
          </a:xfrm>
          <a:prstGeom prst="rect">
            <a:avLst/>
          </a:prstGeom>
          <a:noFill/>
        </p:spPr>
        <p:txBody>
          <a:bodyPr wrap="square" rtlCol="0">
            <a:spAutoFit/>
          </a:bodyPr>
          <a:lstStyle/>
          <a:p>
            <a:r>
              <a:rPr lang="fr-FR" sz="1000" b="1" dirty="0"/>
              <a:t>Chiffrer un mot de passe</a:t>
            </a:r>
            <a:endParaRPr lang="fr-FR" sz="1000" dirty="0"/>
          </a:p>
          <a:p>
            <a:r>
              <a:rPr lang="fr-FR" sz="1000" dirty="0"/>
              <a:t>On peut commencer par importer le module hashlib :</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415498"/>
          </a:xfrm>
          <a:prstGeom prst="rect">
            <a:avLst/>
          </a:prstGeom>
          <a:noFill/>
        </p:spPr>
        <p:txBody>
          <a:bodyPr wrap="square" rtlCol="0">
            <a:spAutoFit/>
          </a:bodyPr>
          <a:lstStyle/>
          <a:p>
            <a:r>
              <a:rPr lang="fr-FR" sz="1050" dirty="0"/>
              <a:t>On va maintenant choisir un algorithme. Pour nous aider dans notre choix, le module hashlib nous propose deux listes :</a:t>
            </a:r>
          </a:p>
          <a:p>
            <a:pPr marL="171450" indent="-171450">
              <a:buFont typeface="Arial" panose="020B0604020202020204" pitchFamily="34" charset="0"/>
              <a:buChar char="•"/>
            </a:pPr>
            <a:r>
              <a:rPr lang="fr-FR" sz="1050" dirty="0"/>
              <a:t>    algorithms_guaranteed : les algorithmes garantis par Python, les mêmes d'une plateforme à l'autre. Si vous voulez faire des programmes portables, il est préférable d'utiliser un de ces algorithmes :</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773763"/>
            <a:ext cx="12077709" cy="1223412"/>
          </a:xfrm>
          <a:prstGeom prst="rect">
            <a:avLst/>
          </a:prstGeom>
          <a:noFill/>
        </p:spPr>
        <p:txBody>
          <a:bodyPr wrap="square" rtlCol="0">
            <a:spAutoFit/>
          </a:bodyPr>
          <a:lstStyle/>
          <a:p>
            <a:pPr marL="171450" indent="-171450">
              <a:buFont typeface="Arial" panose="020B0604020202020204" pitchFamily="34" charset="0"/>
              <a:buChar char="•"/>
            </a:pPr>
            <a:r>
              <a:rPr lang="fr-FR" sz="1050" dirty="0"/>
              <a:t>algorithms_available : les algorithmes disponibles sur votre plateforme. Tous les algorithmes garantis s'y trouvent, plus quelques autres propres à votre système.</a:t>
            </a:r>
          </a:p>
          <a:p>
            <a:r>
              <a:rPr lang="fr-FR" sz="1050" dirty="0"/>
              <a:t>Dans ce chapitre, nous allons nous intéresser à sha1.</a:t>
            </a:r>
          </a:p>
          <a:p>
            <a:endParaRPr lang="fr-FR" sz="1050" dirty="0"/>
          </a:p>
          <a:p>
            <a:r>
              <a:rPr lang="fr-FR" sz="1050" dirty="0"/>
              <a:t>Pour commencer, nous allons créer notre objet SHA1. On va utiliser le constructeur sha1 du module hashlib. Il prend en paramètre une chaîne, mais une chaîne de bytes (octets).</a:t>
            </a:r>
          </a:p>
          <a:p>
            <a:endParaRPr lang="fr-FR" sz="1050" dirty="0"/>
          </a:p>
          <a:p>
            <a:r>
              <a:rPr lang="fr-FR" sz="105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598</a:t>
            </a:fld>
            <a:endParaRPr lang="fr-FR" dirty="0"/>
          </a:p>
        </p:txBody>
      </p:sp>
      <p:sp>
        <p:nvSpPr>
          <p:cNvPr id="13" name="ZoneTexte 12">
            <a:extLst>
              <a:ext uri="{FF2B5EF4-FFF2-40B4-BE49-F238E27FC236}">
                <a16:creationId xmlns:a16="http://schemas.microsoft.com/office/drawing/2014/main" id="{F8305401-9213-4BAA-B80B-47F3D693CA5F}"/>
              </a:ext>
            </a:extLst>
          </p:cNvPr>
          <p:cNvSpPr txBox="1"/>
          <p:nvPr/>
        </p:nvSpPr>
        <p:spPr>
          <a:xfrm>
            <a:off x="209554" y="1884887"/>
            <a:ext cx="1495425"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p>
        </p:txBody>
      </p:sp>
      <p:sp>
        <p:nvSpPr>
          <p:cNvPr id="14" name="ZoneTexte 13">
            <a:extLst>
              <a:ext uri="{FF2B5EF4-FFF2-40B4-BE49-F238E27FC236}">
                <a16:creationId xmlns:a16="http://schemas.microsoft.com/office/drawing/2014/main" id="{A3AC8D1E-1263-46C6-AC22-8497429E28A5}"/>
              </a:ext>
            </a:extLst>
          </p:cNvPr>
          <p:cNvSpPr txBox="1"/>
          <p:nvPr/>
        </p:nvSpPr>
        <p:spPr>
          <a:xfrm>
            <a:off x="209554" y="2738662"/>
            <a:ext cx="3076584" cy="861774"/>
          </a:xfrm>
          <a:prstGeom prst="rect">
            <a:avLst/>
          </a:prstGeom>
          <a:solidFill>
            <a:schemeClr val="tx1"/>
          </a:solidFill>
        </p:spPr>
        <p:txBody>
          <a:bodyPr wrap="square" rtlCol="0">
            <a:spAutoFit/>
          </a:bodyPr>
          <a:lstStyle/>
          <a:p>
            <a:r>
              <a:rPr lang="fr-FR" sz="1000" dirty="0">
                <a:solidFill>
                  <a:schemeClr val="bg1"/>
                </a:solidFill>
              </a:rPr>
              <a:t>hashlib.algorithms_guaranteed</a:t>
            </a:r>
          </a:p>
          <a:p>
            <a:endParaRPr lang="fr-FR" sz="1000" dirty="0">
              <a:solidFill>
                <a:schemeClr val="bg1"/>
              </a:solidFill>
            </a:endParaRPr>
          </a:p>
          <a:p>
            <a:pPr eaLnBrk="0" fontAlgn="base" hangingPunct="0">
              <a:spcBef>
                <a:spcPct val="0"/>
              </a:spcBef>
              <a:spcAft>
                <a:spcPct val="0"/>
              </a:spcAft>
            </a:pPr>
            <a:r>
              <a:rPr lang="fr-FR" sz="1000" dirty="0">
                <a:solidFill>
                  <a:srgbClr val="89DDFF"/>
                </a:solidFill>
                <a:latin typeface="JetBrains Mono"/>
              </a:rPr>
              <a:t>&gt;&gt;&gt;{'sha256', 'sha512', 'blake2b', 'md5', 'sha3_256', 'sha384', 'sha1', 'blake2s', 'sha3_224', 'shake_256', 'sha224', 'sha3_512', 'sha3_384', 'shake_128'}</a:t>
            </a:r>
          </a:p>
        </p:txBody>
      </p:sp>
    </p:spTree>
    <p:extLst>
      <p:ext uri="{BB962C8B-B14F-4D97-AF65-F5344CB8AC3E}">
        <p14:creationId xmlns:p14="http://schemas.microsoft.com/office/powerpoint/2010/main" val="296649670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53916"/>
          </a:xfrm>
          <a:prstGeom prst="rect">
            <a:avLst/>
          </a:prstGeom>
          <a:noFill/>
        </p:spPr>
        <p:txBody>
          <a:bodyPr wrap="square" rtlCol="0">
            <a:spAutoFit/>
          </a:bodyPr>
          <a:lstStyle/>
          <a:p>
            <a:r>
              <a:rPr lang="fr-FR" sz="105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738664"/>
          </a:xfrm>
          <a:prstGeom prst="rect">
            <a:avLst/>
          </a:prstGeom>
          <a:noFill/>
        </p:spPr>
        <p:txBody>
          <a:bodyPr wrap="square" rtlCol="0">
            <a:spAutoFit/>
          </a:bodyPr>
          <a:lstStyle/>
          <a:p>
            <a:r>
              <a:rPr lang="fr-FR" sz="1050" dirty="0"/>
              <a:t>Pour obtenir le chiffrement associé à cet objet, on a deux possibilités :</a:t>
            </a:r>
          </a:p>
          <a:p>
            <a:pPr marL="171450" indent="-171450">
              <a:buFont typeface="Arial" panose="020B0604020202020204" pitchFamily="34" charset="0"/>
              <a:buChar char="•"/>
            </a:pPr>
            <a:r>
              <a:rPr lang="fr-FR" sz="1050" dirty="0"/>
              <a:t>    la méthode digest, qui renvoie un type bytes contenant notre mot de passe chiffré ;</a:t>
            </a:r>
          </a:p>
          <a:p>
            <a:pPr marL="171450" indent="-171450">
              <a:buFont typeface="Arial" panose="020B0604020202020204" pitchFamily="34" charset="0"/>
              <a:buChar char="•"/>
            </a:pPr>
            <a:r>
              <a:rPr lang="fr-FR" sz="1050" dirty="0"/>
              <a:t>    la méthode hexdigest, qui renvoie une chaîne str contenant une suite de symboles hexadécimaux (de 0 à 9 et de A à F).</a:t>
            </a:r>
          </a:p>
          <a:p>
            <a:r>
              <a:rPr lang="fr-FR" sz="105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mot_de_passe.hexdigest()</a:t>
            </a:r>
          </a:p>
          <a:p>
            <a:r>
              <a:rPr lang="fr-FR" sz="1000" dirty="0">
                <a:solidFill>
                  <a:srgbClr val="89DDFF"/>
                </a:solidFill>
                <a:latin typeface="JetBrains Mono"/>
              </a:rPr>
              <a:t>&gt;&gt;&gt; 'b47ea832576a75814e13351dcc97eaa985b9c6b7'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738664"/>
          </a:xfrm>
          <a:prstGeom prst="rect">
            <a:avLst/>
          </a:prstGeom>
          <a:noFill/>
        </p:spPr>
        <p:txBody>
          <a:bodyPr wrap="square" rtlCol="0">
            <a:spAutoFit/>
          </a:bodyPr>
          <a:lstStyle/>
          <a:p>
            <a:r>
              <a:rPr lang="fr-FR" sz="1050" dirty="0"/>
              <a:t>Et pour déchiffrer ce mot de passe ?</a:t>
            </a:r>
          </a:p>
          <a:p>
            <a:endParaRPr lang="fr-FR" sz="1050" dirty="0"/>
          </a:p>
          <a:p>
            <a:r>
              <a:rPr lang="fr-FR" sz="105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17989548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71973" cy="3015681"/>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hashlib</a:t>
            </a: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getpass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getpass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chaine_mot_de_passe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E88D"/>
                </a:solidFill>
                <a:effectLst/>
                <a:latin typeface="JetBrains Mono"/>
              </a:rPr>
              <a:t>b"azerty</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mot_de_passe_chiffre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chaine_mot_de_passe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verrouille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getpass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"Tapez le mot de passe :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azerty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On encode la saisie pour avoir un type bytes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encode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hashlib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sha1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entre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hexdigest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entre_chiffre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mot_de_passe_chiffre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verrouille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incorrect"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"Mot de passe accepté..."</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sz="1050" dirty="0">
                <a:solidFill>
                  <a:srgbClr val="89DDFF"/>
                </a:solidFill>
                <a:latin typeface="JetBrains Mono"/>
              </a:rPr>
              <a:t>&gt;&gt;&gt; </a:t>
            </a:r>
            <a:r>
              <a:rPr lang="fr-FR" altLang="fr-FR" sz="1050" dirty="0">
                <a:solidFill>
                  <a:srgbClr val="89DDFF"/>
                </a:solidFill>
                <a:latin typeface="JetBrains Mono"/>
              </a:rPr>
              <a:t>Tapez le mot de passe :</a:t>
            </a:r>
          </a:p>
          <a:p>
            <a:pPr eaLnBrk="0" fontAlgn="base" hangingPunct="0">
              <a:spcBef>
                <a:spcPct val="0"/>
              </a:spcBef>
              <a:spcAft>
                <a:spcPct val="0"/>
              </a:spcAft>
            </a:pPr>
            <a:r>
              <a:rPr lang="fr-FR" sz="1050" dirty="0">
                <a:solidFill>
                  <a:srgbClr val="89DDFF"/>
                </a:solidFill>
                <a:latin typeface="JetBrains Mono"/>
              </a:rPr>
              <a:t>&gt;&gt;&gt; </a:t>
            </a:r>
            <a:r>
              <a:rPr lang="fr-FR" altLang="fr-FR" sz="1050" dirty="0">
                <a:solidFill>
                  <a:srgbClr val="89DDFF"/>
                </a:solidFill>
                <a:latin typeface="JetBrains Mono"/>
              </a:rPr>
              <a:t>Mot de passe accepté...</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577081"/>
          </a:xfrm>
          <a:prstGeom prst="rect">
            <a:avLst/>
          </a:prstGeom>
          <a:noFill/>
        </p:spPr>
        <p:txBody>
          <a:bodyPr wrap="square" rtlCol="0">
            <a:spAutoFit/>
          </a:bodyPr>
          <a:lstStyle/>
          <a:p>
            <a:r>
              <a:rPr lang="fr-FR" sz="1050" dirty="0"/>
              <a:t>Cela me semble assez clair. Nous avons utilisé l'algorithme sha1, il en existe d'autres comme vous pouvez le voir dans hashlib. Algorithms_available.</a:t>
            </a:r>
          </a:p>
          <a:p>
            <a:endParaRPr lang="fr-FR" sz="1050" dirty="0"/>
          </a:p>
          <a:p>
            <a:r>
              <a:rPr lang="fr-FR" sz="105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284064" y="1513090"/>
            <a:ext cx="12077709" cy="1915909"/>
          </a:xfrm>
          <a:prstGeom prst="rect">
            <a:avLst/>
          </a:prstGeom>
          <a:noFill/>
        </p:spPr>
        <p:txBody>
          <a:bodyPr wrap="square" rtlCol="0">
            <a:spAutoFit/>
          </a:bodyPr>
          <a:lstStyle/>
          <a:p>
            <a:r>
              <a:rPr lang="fr-FR" sz="1050" b="1" dirty="0"/>
              <a:t>En résumé</a:t>
            </a:r>
          </a:p>
          <a:p>
            <a:endParaRPr lang="fr-FR" sz="1050" dirty="0"/>
          </a:p>
          <a:p>
            <a:r>
              <a:rPr lang="fr-FR" sz="1050" dirty="0"/>
              <a:t>    Pour demander à l'utilisateur de saisir un mot de passe, on peut utiliser le module </a:t>
            </a:r>
            <a:r>
              <a:rPr lang="fr-FR" sz="1050" b="1" dirty="0"/>
              <a:t>getpass</a:t>
            </a:r>
            <a:r>
              <a:rPr lang="fr-FR" sz="1050" dirty="0"/>
              <a:t>.</a:t>
            </a:r>
          </a:p>
          <a:p>
            <a:endParaRPr lang="fr-FR" sz="1050" dirty="0"/>
          </a:p>
          <a:p>
            <a:r>
              <a:rPr lang="fr-FR" sz="1050" dirty="0"/>
              <a:t>    La fonction </a:t>
            </a:r>
            <a:r>
              <a:rPr lang="fr-FR" sz="1050" b="1" dirty="0"/>
              <a:t>getpass</a:t>
            </a:r>
            <a:r>
              <a:rPr lang="fr-FR" sz="1050" dirty="0"/>
              <a:t> du module </a:t>
            </a:r>
            <a:r>
              <a:rPr lang="fr-FR" sz="1050" b="1" dirty="0"/>
              <a:t>getpass</a:t>
            </a:r>
            <a:r>
              <a:rPr lang="fr-FR" sz="1050" dirty="0"/>
              <a:t> fonctionne de la même façon que </a:t>
            </a:r>
            <a:r>
              <a:rPr lang="fr-FR" sz="1050" b="1" dirty="0"/>
              <a:t>input</a:t>
            </a:r>
            <a:r>
              <a:rPr lang="fr-FR" sz="1050" dirty="0"/>
              <a:t>, sauf qu'elle n'affiche pas ce que l'utilisateur saisit.</a:t>
            </a:r>
          </a:p>
          <a:p>
            <a:endParaRPr lang="fr-FR" sz="1050" dirty="0"/>
          </a:p>
          <a:p>
            <a:r>
              <a:rPr lang="fr-FR" sz="1050" dirty="0"/>
              <a:t>    Pour chiffrer un mot de passe, on va utiliser le module </a:t>
            </a:r>
            <a:r>
              <a:rPr lang="fr-FR" sz="1050" b="1" dirty="0"/>
              <a:t>hashlib</a:t>
            </a:r>
            <a:r>
              <a:rPr lang="fr-FR" sz="1050" dirty="0"/>
              <a:t>.</a:t>
            </a:r>
          </a:p>
          <a:p>
            <a:endParaRPr lang="fr-FR" sz="1050" dirty="0"/>
          </a:p>
          <a:p>
            <a:r>
              <a:rPr lang="fr-FR" sz="105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223412"/>
          </a:xfrm>
          <a:prstGeom prst="rect">
            <a:avLst/>
          </a:prstGeom>
          <a:noFill/>
        </p:spPr>
        <p:txBody>
          <a:bodyPr wrap="square" rtlCol="0">
            <a:spAutoFit/>
          </a:bodyPr>
          <a:lstStyle/>
          <a:p>
            <a:r>
              <a:rPr lang="fr-FR" sz="1050" b="1" dirty="0"/>
              <a:t>Gérez les réseaux</a:t>
            </a:r>
          </a:p>
          <a:p>
            <a:endParaRPr lang="fr-FR" sz="1050" dirty="0"/>
          </a:p>
          <a:p>
            <a:r>
              <a:rPr lang="fr-FR" sz="1050" dirty="0"/>
              <a:t>Vaste sujet que le réseau ! Si je devais faire une présentation détaillée, ou même parler des réseaux en général, il me faudrait bien plus d'un chapitre rien que pour la théorie.</a:t>
            </a:r>
          </a:p>
          <a:p>
            <a:endParaRPr lang="fr-FR" sz="1050" dirty="0"/>
          </a:p>
          <a:p>
            <a:r>
              <a:rPr lang="fr-FR" sz="1050" dirty="0"/>
              <a:t>Dans ce chapitre, nous allons donc apprendre à faire communiquer deux applications grâce aux sockets, des objets qui permettent de connecter un client à un serveur et de transmettre des données de l'un à l'autre.</a:t>
            </a:r>
          </a:p>
          <a:p>
            <a:endParaRPr lang="fr-FR" sz="1050" dirty="0"/>
          </a:p>
          <a:p>
            <a:r>
              <a:rPr lang="fr-FR" sz="105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3831818"/>
          </a:xfrm>
          <a:prstGeom prst="rect">
            <a:avLst/>
          </a:prstGeom>
          <a:noFill/>
        </p:spPr>
        <p:txBody>
          <a:bodyPr wrap="square" rtlCol="0">
            <a:spAutoFit/>
          </a:bodyPr>
          <a:lstStyle/>
          <a:p>
            <a:r>
              <a:rPr lang="fr-FR" sz="105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050" dirty="0"/>
          </a:p>
          <a:p>
            <a:r>
              <a:rPr lang="fr-FR" sz="105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050" b="1" dirty="0"/>
              <a:t>TCP</a:t>
            </a:r>
            <a:r>
              <a:rPr lang="fr-FR" sz="1050" dirty="0"/>
              <a:t>.</a:t>
            </a:r>
          </a:p>
          <a:p>
            <a:endParaRPr lang="fr-FR" sz="1050" b="1" dirty="0"/>
          </a:p>
          <a:p>
            <a:r>
              <a:rPr lang="fr-FR" sz="1050" b="1" dirty="0"/>
              <a:t>Le protocole TCP</a:t>
            </a:r>
          </a:p>
          <a:p>
            <a:endParaRPr lang="fr-FR" sz="1050" dirty="0"/>
          </a:p>
          <a:p>
            <a:r>
              <a:rPr lang="fr-FR" sz="1050" dirty="0"/>
              <a:t>L'acronyme de ce protocole signifie </a:t>
            </a:r>
            <a:r>
              <a:rPr lang="fr-FR" sz="1050" i="1" dirty="0"/>
              <a:t>Transmission Control Protocol</a:t>
            </a:r>
            <a:r>
              <a:rPr lang="fr-FR" sz="1050" dirty="0"/>
              <a:t>, soit « protocole de contrôle de transmission ». Concrètement, il permet de connecter deux applications et de leur faire échanger des informations.</a:t>
            </a:r>
          </a:p>
          <a:p>
            <a:endParaRPr lang="fr-FR" sz="1050" dirty="0"/>
          </a:p>
          <a:p>
            <a:r>
              <a:rPr lang="fr-FR" sz="105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050" dirty="0"/>
          </a:p>
          <a:p>
            <a:r>
              <a:rPr lang="fr-FR" sz="1050" dirty="0"/>
              <a:t>Cela vous paraît peut-être évident mais le protocole </a:t>
            </a:r>
            <a:r>
              <a:rPr lang="fr-FR" sz="1050" b="1" dirty="0"/>
              <a:t>UDP</a:t>
            </a:r>
            <a:r>
              <a:rPr lang="fr-FR" sz="1050" dirty="0"/>
              <a:t> (</a:t>
            </a:r>
            <a:r>
              <a:rPr lang="fr-FR" sz="1050" i="1" dirty="0"/>
              <a:t>User Datagram Protocol</a:t>
            </a:r>
            <a:r>
              <a:rPr lang="fr-FR" sz="105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050" dirty="0"/>
          </a:p>
          <a:p>
            <a:r>
              <a:rPr lang="fr-FR" sz="105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050" dirty="0"/>
          </a:p>
          <a:p>
            <a:r>
              <a:rPr lang="fr-FR" sz="1050" dirty="0"/>
              <a:t>En attendant, c'est le protocole </a:t>
            </a:r>
            <a:r>
              <a:rPr lang="fr-FR" sz="1050" b="1" dirty="0"/>
              <a:t>TCP</a:t>
            </a:r>
            <a:r>
              <a:rPr lang="fr-FR" sz="1050" dirty="0"/>
              <a:t> qui nous intéresse. Il est un peu plus lent que le protocole </a:t>
            </a:r>
            <a:r>
              <a:rPr lang="fr-FR" sz="1050" b="1" dirty="0"/>
              <a:t>UDP</a:t>
            </a:r>
            <a:r>
              <a:rPr lang="fr-FR" sz="105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1877437"/>
          </a:xfrm>
          <a:prstGeom prst="rect">
            <a:avLst/>
          </a:prstGeom>
          <a:noFill/>
        </p:spPr>
        <p:txBody>
          <a:bodyPr wrap="square" rtlCol="0">
            <a:spAutoFit/>
          </a:bodyPr>
          <a:lstStyle/>
          <a:p>
            <a:endParaRPr lang="fr-FR" sz="1100" b="1" dirty="0"/>
          </a:p>
          <a:p>
            <a:r>
              <a:rPr lang="fr-FR" sz="1050" b="1" dirty="0"/>
              <a:t>Clients et serveur</a:t>
            </a:r>
          </a:p>
          <a:p>
            <a:endParaRPr lang="fr-FR" sz="1050" dirty="0"/>
          </a:p>
          <a:p>
            <a:r>
              <a:rPr lang="fr-FR" sz="1050" dirty="0"/>
              <a:t>Dans l'architecture que nous allons voir dans ce chapitre, on trouve en général un serveur et plusieurs clients. Le serveur, c'est une machine qui va traiter les requêtes du client.</a:t>
            </a:r>
          </a:p>
          <a:p>
            <a:endParaRPr lang="fr-FR" sz="1050" dirty="0"/>
          </a:p>
          <a:p>
            <a:r>
              <a:rPr lang="fr-FR" sz="105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050" dirty="0"/>
          </a:p>
          <a:p>
            <a:r>
              <a:rPr lang="fr-FR" sz="1050" dirty="0"/>
              <a:t>Cette architecture est très fréquente, même si ce n'est pas la seule envisageable.</a:t>
            </a:r>
          </a:p>
          <a:p>
            <a:endParaRPr lang="fr-FR" sz="1050" dirty="0"/>
          </a:p>
          <a:p>
            <a:r>
              <a:rPr lang="fr-FR" sz="1050" dirty="0"/>
              <a:t>Dans les exemples que nous allons voir, nous allons créer deux applications : l'application </a:t>
            </a:r>
            <a:r>
              <a:rPr lang="fr-FR" sz="1050" b="1" dirty="0"/>
              <a:t>serveur</a:t>
            </a:r>
            <a:r>
              <a:rPr lang="fr-FR" sz="1050" dirty="0"/>
              <a:t> et l'application </a:t>
            </a:r>
            <a:r>
              <a:rPr lang="fr-FR" sz="1050" b="1" dirty="0"/>
              <a:t>client</a:t>
            </a:r>
            <a:r>
              <a:rPr lang="fr-FR" sz="105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3508653"/>
          </a:xfrm>
          <a:prstGeom prst="rect">
            <a:avLst/>
          </a:prstGeom>
          <a:noFill/>
        </p:spPr>
        <p:txBody>
          <a:bodyPr wrap="square" rtlCol="0">
            <a:spAutoFit/>
          </a:bodyPr>
          <a:lstStyle/>
          <a:p>
            <a:r>
              <a:rPr lang="fr-FR" sz="1050" b="1" dirty="0"/>
              <a:t>Les différentes étapes</a:t>
            </a:r>
          </a:p>
          <a:p>
            <a:endParaRPr lang="fr-FR" sz="1050" dirty="0"/>
          </a:p>
          <a:p>
            <a:r>
              <a:rPr lang="fr-FR" sz="105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050" dirty="0"/>
          </a:p>
          <a:p>
            <a:r>
              <a:rPr lang="fr-FR" sz="1050" dirty="0"/>
              <a:t>Le serveur :</a:t>
            </a:r>
          </a:p>
          <a:p>
            <a:endParaRPr lang="fr-FR" sz="1050" dirty="0"/>
          </a:p>
          <a:p>
            <a:pPr marL="685800" lvl="1" indent="-228600">
              <a:buFont typeface="+mj-lt"/>
              <a:buAutoNum type="arabicPeriod"/>
            </a:pPr>
            <a:r>
              <a:rPr lang="fr-FR" sz="1050" dirty="0"/>
              <a:t>    attend une connexion de la part du client ;</a:t>
            </a:r>
          </a:p>
          <a:p>
            <a:pPr marL="685800" lvl="1" indent="-228600">
              <a:buFont typeface="+mj-lt"/>
              <a:buAutoNum type="arabicPeriod"/>
            </a:pPr>
            <a:r>
              <a:rPr lang="fr-FR" sz="1050" dirty="0"/>
              <a:t>    accepte la connexion quand le client se connecte ;</a:t>
            </a:r>
          </a:p>
          <a:p>
            <a:pPr marL="685800" lvl="1" indent="-228600">
              <a:buFont typeface="+mj-lt"/>
              <a:buAutoNum type="arabicPeriod"/>
            </a:pPr>
            <a:r>
              <a:rPr lang="fr-FR" sz="1050" dirty="0"/>
              <a:t>    échange des informations avec le client ;</a:t>
            </a:r>
          </a:p>
          <a:p>
            <a:pPr marL="685800" lvl="1" indent="-228600">
              <a:buFont typeface="+mj-lt"/>
              <a:buAutoNum type="arabicPeriod"/>
            </a:pPr>
            <a:r>
              <a:rPr lang="fr-FR" sz="1050" dirty="0"/>
              <a:t>    ferme la connexion.</a:t>
            </a:r>
          </a:p>
          <a:p>
            <a:endParaRPr lang="fr-FR" sz="1050" dirty="0"/>
          </a:p>
          <a:p>
            <a:r>
              <a:rPr lang="fr-FR" sz="1050" dirty="0"/>
              <a:t>Le client :</a:t>
            </a:r>
          </a:p>
          <a:p>
            <a:endParaRPr lang="fr-FR" sz="1050" dirty="0"/>
          </a:p>
          <a:p>
            <a:pPr marL="685800" lvl="1" indent="-228600">
              <a:buFont typeface="+mj-lt"/>
              <a:buAutoNum type="arabicPeriod"/>
            </a:pPr>
            <a:r>
              <a:rPr lang="fr-FR" sz="1050" dirty="0"/>
              <a:t>    se connecte au serveur ;</a:t>
            </a:r>
          </a:p>
          <a:p>
            <a:pPr marL="685800" lvl="1" indent="-228600">
              <a:buFont typeface="+mj-lt"/>
              <a:buAutoNum type="arabicPeriod"/>
            </a:pPr>
            <a:r>
              <a:rPr lang="fr-FR" sz="1050" dirty="0"/>
              <a:t>    échange des informations avec le serveur ;</a:t>
            </a:r>
          </a:p>
          <a:p>
            <a:pPr marL="685800" lvl="1" indent="-228600">
              <a:buFont typeface="+mj-lt"/>
              <a:buAutoNum type="arabicPeriod"/>
            </a:pPr>
            <a:r>
              <a:rPr lang="fr-FR" sz="1050" dirty="0"/>
              <a:t>    ferme la connexion.</a:t>
            </a:r>
          </a:p>
          <a:p>
            <a:endParaRPr lang="fr-FR" sz="1050" dirty="0"/>
          </a:p>
          <a:p>
            <a:r>
              <a:rPr lang="fr-FR" sz="105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162404"/>
          </a:xfrm>
          <a:prstGeom prst="rect">
            <a:avLst/>
          </a:prstGeom>
          <a:noFill/>
        </p:spPr>
        <p:txBody>
          <a:bodyPr wrap="square" rtlCol="0">
            <a:spAutoFit/>
          </a:bodyPr>
          <a:lstStyle/>
          <a:p>
            <a:r>
              <a:rPr lang="fr-FR" sz="1050" b="1" dirty="0"/>
              <a:t>Établir une connexion</a:t>
            </a:r>
          </a:p>
          <a:p>
            <a:endParaRPr lang="fr-FR" sz="1050" b="1" dirty="0"/>
          </a:p>
          <a:p>
            <a:r>
              <a:rPr lang="fr-FR" sz="1050" dirty="0"/>
              <a:t>Pour que le client se connecte au serveur, il nous faut deux informations :</a:t>
            </a:r>
          </a:p>
          <a:p>
            <a:endParaRPr lang="fr-FR" sz="1050" dirty="0"/>
          </a:p>
          <a:p>
            <a:r>
              <a:rPr lang="fr-FR" sz="105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05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050" dirty="0"/>
          </a:p>
          <a:p>
            <a:r>
              <a:rPr lang="fr-FR" sz="105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050" b="1" dirty="0"/>
          </a:p>
          <a:p>
            <a:endParaRPr lang="fr-FR" sz="1050" b="1" dirty="0"/>
          </a:p>
          <a:p>
            <a:r>
              <a:rPr lang="fr-FR" sz="1050" b="1" dirty="0"/>
              <a:t>Les sockets</a:t>
            </a:r>
          </a:p>
          <a:p>
            <a:endParaRPr lang="fr-FR" sz="1050" b="1" dirty="0"/>
          </a:p>
          <a:p>
            <a:r>
              <a:rPr lang="fr-FR" sz="1050" dirty="0"/>
              <a:t>Comme on va le voir, les sockets sont des objets qui permettent d'ouvrir une connexion avec une machine locale ou distante et d'échanger avec elle.</a:t>
            </a:r>
          </a:p>
          <a:p>
            <a:endParaRPr lang="fr-FR" sz="1050" dirty="0"/>
          </a:p>
          <a:p>
            <a:r>
              <a:rPr lang="fr-FR" sz="105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53916"/>
          </a:xfrm>
          <a:prstGeom prst="rect">
            <a:avLst/>
          </a:prstGeom>
          <a:noFill/>
        </p:spPr>
        <p:txBody>
          <a:bodyPr wrap="square" rtlCol="0">
            <a:spAutoFit/>
          </a:bodyPr>
          <a:lstStyle/>
          <a:p>
            <a:r>
              <a:rPr lang="fr-FR" sz="105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22672" y="133909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546577"/>
          </a:xfrm>
          <a:prstGeom prst="rect">
            <a:avLst/>
          </a:prstGeom>
          <a:noFill/>
        </p:spPr>
        <p:txBody>
          <a:bodyPr wrap="square" rtlCol="0">
            <a:spAutoFit/>
          </a:bodyPr>
          <a:lstStyle/>
          <a:p>
            <a:r>
              <a:rPr lang="fr-FR" sz="1050" dirty="0"/>
              <a:t>Nous allons d'abord créer notre serveur puis, en parallèle, un client. Nous allons faire communiquer les deux. Pour l'instant, nous nous occupons du serveur.</a:t>
            </a:r>
          </a:p>
          <a:p>
            <a:endParaRPr lang="fr-FR" sz="1050" b="1" dirty="0"/>
          </a:p>
          <a:p>
            <a:r>
              <a:rPr lang="fr-FR" sz="1050" b="1" dirty="0"/>
              <a:t>Construire notre socket</a:t>
            </a:r>
          </a:p>
          <a:p>
            <a:endParaRPr lang="fr-FR" sz="1050" dirty="0"/>
          </a:p>
          <a:p>
            <a:r>
              <a:rPr lang="fr-FR" sz="1050" dirty="0"/>
              <a:t>Nous allons pour cela faire appel au constructeur socket. Dans le cas d'une connexion TCP, il prend les deux paramètres suivants, dans l'ordre :</a:t>
            </a:r>
          </a:p>
          <a:p>
            <a:endParaRPr lang="fr-FR" sz="1050" dirty="0"/>
          </a:p>
          <a:p>
            <a:r>
              <a:rPr lang="fr-FR" sz="1050" dirty="0"/>
              <a:t>    socket.AF_INET : la famille d'adresses, ici ce sont des adresses Internet ;</a:t>
            </a:r>
          </a:p>
          <a:p>
            <a:endParaRPr lang="fr-FR" sz="1050" dirty="0"/>
          </a:p>
          <a:p>
            <a:r>
              <a:rPr lang="fr-FR" sz="1050" dirty="0"/>
              <a:t>    socket.SOCK_STREAM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223412"/>
          </a:xfrm>
          <a:prstGeom prst="rect">
            <a:avLst/>
          </a:prstGeom>
          <a:noFill/>
        </p:spPr>
        <p:txBody>
          <a:bodyPr wrap="square" rtlCol="0">
            <a:spAutoFit/>
          </a:bodyPr>
          <a:lstStyle/>
          <a:p>
            <a:r>
              <a:rPr lang="fr-FR" sz="1050" b="1" dirty="0"/>
              <a:t>Connecter le socket</a:t>
            </a:r>
          </a:p>
          <a:p>
            <a:endParaRPr lang="fr-FR" sz="1050" dirty="0"/>
          </a:p>
          <a:p>
            <a:r>
              <a:rPr lang="fr-FR" sz="1050" dirty="0"/>
              <a:t>Ensuite, nous connectons notre socket. Pour une connexion serveur, qui va attendre des connexions de clients, on utilise la méthode </a:t>
            </a:r>
            <a:r>
              <a:rPr lang="fr-FR" sz="1050" b="1" dirty="0"/>
              <a:t>bind</a:t>
            </a:r>
            <a:r>
              <a:rPr lang="fr-FR" sz="1050" dirty="0"/>
              <a:t>. Elle prend un paramètre : le tuple (</a:t>
            </a:r>
            <a:r>
              <a:rPr lang="fr-FR" sz="1050" b="1" dirty="0"/>
              <a:t>nom_hote, port</a:t>
            </a:r>
            <a:r>
              <a:rPr lang="fr-FR" sz="1050" dirty="0"/>
              <a:t>).</a:t>
            </a:r>
          </a:p>
          <a:p>
            <a:endParaRPr lang="fr-FR" sz="1050" dirty="0"/>
          </a:p>
          <a:p>
            <a:r>
              <a:rPr lang="fr-FR" sz="1050" dirty="0">
                <a:highlight>
                  <a:srgbClr val="C0C0C0"/>
                </a:highlight>
              </a:rPr>
              <a:t>Attends un peu, je croyais que c'était notre client qui se connectait à notre serveur, pas l'inverse…</a:t>
            </a:r>
          </a:p>
          <a:p>
            <a:endParaRPr lang="fr-FR" sz="1050" dirty="0"/>
          </a:p>
          <a:p>
            <a:r>
              <a:rPr lang="fr-FR" sz="105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091068"/>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bind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12800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546577"/>
          </a:xfrm>
          <a:prstGeom prst="rect">
            <a:avLst/>
          </a:prstGeom>
          <a:noFill/>
        </p:spPr>
        <p:txBody>
          <a:bodyPr wrap="square" rtlCol="0">
            <a:spAutoFit/>
          </a:bodyPr>
          <a:lstStyle/>
          <a:p>
            <a:r>
              <a:rPr lang="fr-FR" sz="1050" b="1" dirty="0"/>
              <a:t>Faire écouter notre socket</a:t>
            </a:r>
          </a:p>
          <a:p>
            <a:endParaRPr lang="fr-FR" sz="1050" b="1" dirty="0"/>
          </a:p>
          <a:p>
            <a:r>
              <a:rPr lang="fr-FR" sz="105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050" dirty="0"/>
          </a:p>
          <a:p>
            <a:r>
              <a:rPr lang="fr-FR" sz="1050" dirty="0">
                <a:highlight>
                  <a:srgbClr val="C0C0C0"/>
                </a:highlight>
              </a:rPr>
              <a:t>Cela veut dire que notre serveur ne pourra dialoguer qu'avec 5 clients maximum ?</a:t>
            </a:r>
          </a:p>
          <a:p>
            <a:endParaRPr lang="fr-FR" sz="1050" dirty="0">
              <a:highlight>
                <a:srgbClr val="C0C0C0"/>
              </a:highlight>
            </a:endParaRPr>
          </a:p>
          <a:p>
            <a:r>
              <a:rPr lang="fr-FR" sz="105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err="1">
                <a:ln>
                  <a:noFill/>
                </a:ln>
                <a:solidFill>
                  <a:srgbClr val="C3CEE3"/>
                </a:solidFill>
                <a:effectLst/>
                <a:latin typeface="JetBrains Mono"/>
              </a:rPr>
              <a:t>connexion_principale</a:t>
            </a:r>
            <a:r>
              <a:rPr kumimoji="0" lang="fr-FR" altLang="fr-FR" sz="1100" b="0" i="0" u="none" strike="noStrike" cap="none" normalizeH="0" baseline="0" dirty="0" err="1">
                <a:ln>
                  <a:noFill/>
                </a:ln>
                <a:solidFill>
                  <a:srgbClr val="89DDFF"/>
                </a:solidFill>
                <a:effectLst/>
                <a:latin typeface="JetBrains Mono"/>
              </a:rPr>
              <a:t>.</a:t>
            </a:r>
            <a:r>
              <a:rPr kumimoji="0" lang="fr-FR" altLang="fr-FR" sz="1100" b="0" i="0" u="none" strike="noStrike" cap="none" normalizeH="0" baseline="0" dirty="0" err="1">
                <a:ln>
                  <a:noFill/>
                </a:ln>
                <a:solidFill>
                  <a:srgbClr val="82AAFF"/>
                </a:solidFill>
                <a:effectLst/>
                <a:latin typeface="JetBrains Mono"/>
              </a:rPr>
              <a:t>listen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21570686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2354491"/>
          </a:xfrm>
          <a:prstGeom prst="rect">
            <a:avLst/>
          </a:prstGeom>
          <a:noFill/>
        </p:spPr>
        <p:txBody>
          <a:bodyPr wrap="square" rtlCol="0">
            <a:spAutoFit/>
          </a:bodyPr>
          <a:lstStyle/>
          <a:p>
            <a:r>
              <a:rPr lang="fr-FR" sz="1050" b="1" dirty="0"/>
              <a:t>Accepter une connexion venant du client</a:t>
            </a:r>
          </a:p>
          <a:p>
            <a:endParaRPr lang="fr-FR" sz="1050" dirty="0"/>
          </a:p>
          <a:p>
            <a:r>
              <a:rPr lang="fr-FR" sz="1050" dirty="0"/>
              <a:t>Enfin, dernière étape, on va accepter une connexion. Aucune connexion ne s'est encore présentée mais la méthode </a:t>
            </a:r>
            <a:r>
              <a:rPr lang="fr-FR" sz="1050" b="1" dirty="0"/>
              <a:t>accept</a:t>
            </a:r>
            <a:r>
              <a:rPr lang="fr-FR" sz="1050" dirty="0"/>
              <a:t> que nous allons utiliser va bloquer le programme tant qu'aucun client ne s'est connecté.</a:t>
            </a:r>
          </a:p>
          <a:p>
            <a:endParaRPr lang="fr-FR" sz="1050" dirty="0"/>
          </a:p>
          <a:p>
            <a:r>
              <a:rPr lang="fr-FR" sz="1050" dirty="0"/>
              <a:t>Il est important de noter que la méthode </a:t>
            </a:r>
            <a:r>
              <a:rPr lang="fr-FR" sz="1050" b="1" dirty="0"/>
              <a:t>accept</a:t>
            </a:r>
            <a:r>
              <a:rPr lang="fr-FR" sz="1050" dirty="0"/>
              <a:t> renvoie deux informations :</a:t>
            </a:r>
          </a:p>
          <a:p>
            <a:endParaRPr lang="fr-FR" sz="1050" dirty="0"/>
          </a:p>
          <a:p>
            <a:r>
              <a:rPr lang="fr-FR" sz="1050" dirty="0"/>
              <a:t>    le socket connecté qui vient de se créer, celui qui va nous permettre de dialoguer avec notre client tout juste connecté ;</a:t>
            </a:r>
          </a:p>
          <a:p>
            <a:endParaRPr lang="fr-FR" sz="1050" dirty="0"/>
          </a:p>
          <a:p>
            <a:r>
              <a:rPr lang="fr-FR" sz="1050" dirty="0"/>
              <a:t>    un tuple représentant l'adresse IP et le port de connexion du client.</a:t>
            </a:r>
          </a:p>
          <a:p>
            <a:endParaRPr lang="fr-FR" sz="1050" dirty="0"/>
          </a:p>
          <a:p>
            <a:r>
              <a:rPr lang="fr-FR" sz="1050" dirty="0">
                <a:highlight>
                  <a:srgbClr val="C0C0C0"/>
                </a:highlight>
              </a:rPr>
              <a:t>Le port de connexion du client… ce n'est pas le même que celui du serveur ?</a:t>
            </a:r>
          </a:p>
          <a:p>
            <a:endParaRPr lang="fr-FR" sz="1050" dirty="0"/>
          </a:p>
          <a:p>
            <a:r>
              <a:rPr lang="fr-FR" sz="105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298194"/>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infos_connexion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connexion_principale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accept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3769369"/>
            <a:ext cx="11953872" cy="900246"/>
          </a:xfrm>
          <a:prstGeom prst="rect">
            <a:avLst/>
          </a:prstGeom>
          <a:noFill/>
        </p:spPr>
        <p:txBody>
          <a:bodyPr wrap="square" rtlCol="0">
            <a:spAutoFit/>
          </a:bodyPr>
          <a:lstStyle/>
          <a:p>
            <a:r>
              <a:rPr lang="fr-FR" sz="1050" dirty="0"/>
              <a:t>Cette méthode, comme vous le voyez, bloque le programme. Elle attend qu'un client se connecte. Laissons cette fenêtre Python ouverte et, à présent, ouvrons-en une nouvelle pour construire notre client.</a:t>
            </a:r>
          </a:p>
          <a:p>
            <a:endParaRPr lang="fr-FR" sz="1050" b="1" dirty="0"/>
          </a:p>
          <a:p>
            <a:r>
              <a:rPr lang="fr-FR" sz="1050" b="1" dirty="0"/>
              <a:t>Création du client</a:t>
            </a:r>
          </a:p>
          <a:p>
            <a:endParaRPr lang="fr-FR" sz="1050" dirty="0"/>
          </a:p>
          <a:p>
            <a:r>
              <a:rPr lang="fr-FR" sz="1050" dirty="0"/>
              <a:t>Commencez par construire votre socket de la même façon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4878961"/>
            <a:ext cx="4881561" cy="4308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socket</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connexion_avec_serveur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AF_INET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socket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SOCK_STREAM</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610</a:t>
            </a:fld>
            <a:endParaRPr lang="fr-FR" dirty="0"/>
          </a:p>
        </p:txBody>
      </p:sp>
      <p:sp>
        <p:nvSpPr>
          <p:cNvPr id="9" name="Rectangle 2">
            <a:extLst>
              <a:ext uri="{FF2B5EF4-FFF2-40B4-BE49-F238E27FC236}">
                <a16:creationId xmlns:a16="http://schemas.microsoft.com/office/drawing/2014/main" id="{C59870F1-B4DD-471F-9D12-CF5BB43B01E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53370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738664"/>
          </a:xfrm>
          <a:prstGeom prst="rect">
            <a:avLst/>
          </a:prstGeom>
          <a:noFill/>
        </p:spPr>
        <p:txBody>
          <a:bodyPr wrap="square" rtlCol="0">
            <a:spAutoFit/>
          </a:bodyPr>
          <a:lstStyle/>
          <a:p>
            <a:r>
              <a:rPr lang="fr-FR" sz="1050" b="1" dirty="0"/>
              <a:t>Connecter le client</a:t>
            </a:r>
          </a:p>
          <a:p>
            <a:endParaRPr lang="fr-FR" sz="1050" dirty="0"/>
          </a:p>
          <a:p>
            <a:r>
              <a:rPr lang="fr-FR" sz="1050" dirty="0"/>
              <a:t>Pour se connecter à un serveur, on va utiliser la méthode connect. Elle prend en paramètre un tuple, comme bind, contenant le nom d'hôte et le numéro du port identifiant le serveur auquel on veut se connecter.</a:t>
            </a:r>
          </a:p>
          <a:p>
            <a:r>
              <a:rPr lang="fr-FR" sz="105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connexion_avec_serveur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connect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'localhost'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12800</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738664"/>
          </a:xfrm>
          <a:prstGeom prst="rect">
            <a:avLst/>
          </a:prstGeom>
          <a:noFill/>
        </p:spPr>
        <p:txBody>
          <a:bodyPr wrap="square" rtlCol="0">
            <a:spAutoFit/>
          </a:bodyPr>
          <a:lstStyle/>
          <a:p>
            <a:r>
              <a:rPr lang="fr-FR" sz="1050" dirty="0"/>
              <a:t>Et voilà, notre serveur et notre client sont connectés !</a:t>
            </a:r>
          </a:p>
          <a:p>
            <a:endParaRPr lang="fr-FR" sz="1050" dirty="0"/>
          </a:p>
          <a:p>
            <a:r>
              <a:rPr lang="fr-FR" sz="105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05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050" dirty="0">
                <a:solidFill>
                  <a:srgbClr val="89DDFF"/>
                </a:solidFill>
                <a:latin typeface="JetBrains Mono"/>
              </a:rPr>
              <a:t>&gt;&gt;&gt; print(infos_connexion)</a:t>
            </a:r>
          </a:p>
          <a:p>
            <a:r>
              <a:rPr lang="fr-FR" sz="1050" dirty="0">
                <a:solidFill>
                  <a:srgbClr val="89DDFF"/>
                </a:solidFill>
                <a:latin typeface="JetBrains Mono"/>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708160"/>
          </a:xfrm>
          <a:prstGeom prst="rect">
            <a:avLst/>
          </a:prstGeom>
          <a:noFill/>
        </p:spPr>
        <p:txBody>
          <a:bodyPr wrap="square" rtlCol="0">
            <a:spAutoFit/>
          </a:bodyPr>
          <a:lstStyle/>
          <a:p>
            <a:r>
              <a:rPr lang="fr-FR" sz="1050" dirty="0"/>
              <a:t>La première information, c'est l'adresse IP du client. Ici, elle vaut </a:t>
            </a:r>
            <a:r>
              <a:rPr lang="fr-FR" sz="1050" i="1" dirty="0"/>
              <a:t>127.0.0.1</a:t>
            </a:r>
            <a:r>
              <a:rPr lang="fr-FR" sz="1050" dirty="0"/>
              <a:t> c'est-à-dire l'IP de l'ordinateur local. Dites-vous que l'hôte </a:t>
            </a:r>
            <a:r>
              <a:rPr lang="fr-FR" sz="1050" i="1" dirty="0"/>
              <a:t>localhost</a:t>
            </a:r>
            <a:r>
              <a:rPr lang="fr-FR" sz="1050" dirty="0"/>
              <a:t> redirige vers l'IP </a:t>
            </a:r>
            <a:r>
              <a:rPr lang="fr-FR" sz="1050" i="1" dirty="0"/>
              <a:t>127.0.0.1</a:t>
            </a:r>
            <a:r>
              <a:rPr lang="fr-FR" sz="1050" dirty="0"/>
              <a:t>.</a:t>
            </a:r>
          </a:p>
          <a:p>
            <a:r>
              <a:rPr lang="fr-FR" sz="1050" dirty="0"/>
              <a:t>Le second est le port de sortie du client, qui ne nous intéresse pas ici.</a:t>
            </a:r>
          </a:p>
          <a:p>
            <a:endParaRPr lang="fr-FR" sz="1050" b="1" dirty="0"/>
          </a:p>
          <a:p>
            <a:r>
              <a:rPr lang="fr-FR" sz="1050" b="1" dirty="0"/>
              <a:t>Faire communiquer nos sockets</a:t>
            </a:r>
          </a:p>
          <a:p>
            <a:endParaRPr lang="fr-FR" sz="1050" dirty="0"/>
          </a:p>
          <a:p>
            <a:r>
              <a:rPr lang="fr-FR" sz="1050" dirty="0"/>
              <a:t>Bon, maintenant, comment faire communiquer nos sockets ? Eh bien, en utilisant les méthodes </a:t>
            </a:r>
            <a:r>
              <a:rPr lang="fr-FR" sz="1050" i="1" dirty="0"/>
              <a:t>send</a:t>
            </a:r>
            <a:r>
              <a:rPr lang="fr-FR" sz="1050" dirty="0"/>
              <a:t> pour envoyer et </a:t>
            </a:r>
            <a:r>
              <a:rPr lang="fr-FR" sz="1050" i="1" dirty="0"/>
              <a:t>recv</a:t>
            </a:r>
            <a:r>
              <a:rPr lang="fr-FR" sz="1050" dirty="0"/>
              <a:t> pour recevoir.</a:t>
            </a:r>
          </a:p>
          <a:p>
            <a:endParaRPr lang="fr-FR" sz="1050" dirty="0"/>
          </a:p>
          <a:p>
            <a:r>
              <a:rPr lang="fr-FR" sz="1050" dirty="0">
                <a:highlight>
                  <a:srgbClr val="C0C0C0"/>
                </a:highlight>
              </a:rPr>
              <a:t>Les informations que vous transmettrez seront des chaînes de bytes, pas des str !</a:t>
            </a:r>
          </a:p>
          <a:p>
            <a:endParaRPr lang="fr-FR" sz="1050" dirty="0"/>
          </a:p>
          <a:p>
            <a:r>
              <a:rPr lang="fr-FR" sz="1050" dirty="0"/>
              <a:t>Donc côté serveur :</a:t>
            </a:r>
            <a:endParaRPr lang="fr-FR" sz="105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674108"/>
            <a:ext cx="488156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connexion_avec_client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b"Je viens d'accepter la connexion"</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a:t>
            </a:r>
            <a:r>
              <a:rPr lang="fr-FR" sz="1100" dirty="0" err="1">
                <a:solidFill>
                  <a:schemeClr val="bg1"/>
                </a:solidFill>
              </a:rPr>
              <a:t>connexion_principale.accept</a:t>
            </a:r>
            <a:r>
              <a:rPr lang="fr-FR" sz="1100" dirty="0">
                <a:solidFill>
                  <a:schemeClr val="bg1"/>
                </a:solidFill>
              </a:rPr>
              <a: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err="1">
                <a:solidFill>
                  <a:schemeClr val="bg1"/>
                </a:solidFill>
              </a:rPr>
              <a:t>connexion_avec_serveur.connect</a:t>
            </a:r>
            <a:r>
              <a:rPr lang="fr-FR" sz="1100" dirty="0">
                <a:solidFill>
                  <a:schemeClr val="bg1"/>
                </a:solidFill>
              </a:rPr>
              <a: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a:t>
            </a:r>
            <a:r>
              <a:rPr lang="fr-FR" sz="1100" dirty="0" err="1">
                <a:solidFill>
                  <a:schemeClr val="bg1"/>
                </a:solidFill>
              </a:rPr>
              <a:t>connexion.accept</a:t>
            </a:r>
            <a:r>
              <a:rPr lang="fr-FR" sz="1100" dirty="0">
                <a:solidFill>
                  <a:schemeClr val="bg1"/>
                </a:solidFill>
              </a:rPr>
              <a: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02906752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750881"/>
            <a:ext cx="11706225" cy="348557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 = </a:t>
            </a: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chaine.upper() </a:t>
            </a:r>
            <a:r>
              <a:rPr lang="fr-FR" altLang="fr-FR" sz="105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chaine.lower()</a:t>
            </a:r>
            <a:r>
              <a:rPr lang="fr-FR" altLang="fr-FR" sz="1050" dirty="0">
                <a:solidFill>
                  <a:schemeClr val="accent6"/>
                </a:solidFill>
                <a:latin typeface="Arial" panose="020B0604020202020204" pitchFamily="34" charset="0"/>
              </a:rPr>
              <a:t> </a:t>
            </a:r>
            <a:r>
              <a:rPr lang="fr-FR" altLang="fr-FR" sz="105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chaine.capitalize() </a:t>
            </a:r>
            <a:r>
              <a:rPr lang="fr-FR" altLang="fr-FR" sz="105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chaine.title() </a:t>
            </a:r>
            <a:r>
              <a:rPr lang="fr-FR" altLang="fr-FR" sz="105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050" dirty="0">
                <a:solidFill>
                  <a:schemeClr val="accent6"/>
                </a:solidFill>
                <a:latin typeface="Arial" panose="020B0604020202020204" pitchFamily="34" charset="0"/>
              </a:rPr>
              <a:t>'Une Chaine En Minuscules‘</a:t>
            </a: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 = </a:t>
            </a:r>
            <a:r>
              <a:rPr lang="fr-FR" altLang="fr-FR" sz="105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espaces.strip() </a:t>
            </a:r>
            <a:r>
              <a:rPr lang="fr-FR" altLang="fr-FR" sz="105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 = </a:t>
            </a:r>
            <a:r>
              <a:rPr lang="fr-FR" altLang="fr-FR" sz="105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050" dirty="0">
                <a:solidFill>
                  <a:schemeClr val="bg1"/>
                </a:solidFill>
                <a:latin typeface="Arial" panose="020B0604020202020204" pitchFamily="34" charset="0"/>
              </a:rPr>
              <a:t>titre.upper().center(</a:t>
            </a:r>
            <a:r>
              <a:rPr lang="fr-FR" altLang="fr-FR" sz="1050" dirty="0">
                <a:solidFill>
                  <a:schemeClr val="accent5"/>
                </a:solidFill>
                <a:latin typeface="Arial" panose="020B0604020202020204" pitchFamily="34" charset="0"/>
              </a:rPr>
              <a:t>20</a:t>
            </a:r>
            <a:r>
              <a:rPr lang="fr-FR" altLang="fr-FR" sz="105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63</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730736"/>
            <a:ext cx="10274969" cy="900246"/>
          </a:xfrm>
          <a:prstGeom prst="rect">
            <a:avLst/>
          </a:prstGeom>
          <a:noFill/>
        </p:spPr>
        <p:txBody>
          <a:bodyPr wrap="square" rtlCol="0">
            <a:spAutoFit/>
          </a:bodyPr>
          <a:lstStyle/>
          <a:p>
            <a:r>
              <a:rPr lang="en-US" sz="1050" dirty="0"/>
              <a:t>string.upper() -&gt; convertie toute la string en majuscule</a:t>
            </a:r>
          </a:p>
          <a:p>
            <a:r>
              <a:rPr lang="en-US" sz="1050" dirty="0"/>
              <a:t>string.lower() -&gt; convertie toute la string en minuscule</a:t>
            </a:r>
          </a:p>
          <a:p>
            <a:r>
              <a:rPr lang="en-US" sz="1050" dirty="0"/>
              <a:t>string.capitalize -&gt; La premiere lettre sera en majuscule</a:t>
            </a:r>
          </a:p>
          <a:p>
            <a:r>
              <a:rPr lang="en-US" sz="1050" dirty="0"/>
              <a:t>string.title() -&gt; La premiere letter de chaque mot sera en majuscule</a:t>
            </a:r>
          </a:p>
          <a:p>
            <a:r>
              <a:rPr lang="en-US" sz="1050" dirty="0"/>
              <a:t>string.strip() -&gt; on retire les espaces en debut et fin de chaine</a:t>
            </a:r>
            <a:endParaRPr lang="fr-FR" sz="1050" dirty="0"/>
          </a:p>
        </p:txBody>
      </p:sp>
    </p:spTree>
    <p:extLst>
      <p:ext uri="{BB962C8B-B14F-4D97-AF65-F5344CB8AC3E}">
        <p14:creationId xmlns:p14="http://schemas.microsoft.com/office/powerpoint/2010/main" val="2260068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a:t>
            </a:r>
            <a:r>
              <a:rPr lang="fr-FR" sz="1200" dirty="0" err="1"/>
              <a:t>traceback</a:t>
            </a:r>
            <a:r>
              <a:rPr lang="fr-FR" sz="1200" dirty="0"/>
              <a:t>) mais que notre test s'est correctement exécuté. Vous pouvez essayer de provoquer une erreur dans la méthode de test aussi, pour voir le résultat.</a:t>
            </a:r>
          </a:p>
          <a:p>
            <a:endParaRPr lang="fr-FR" sz="1200" dirty="0"/>
          </a:p>
          <a:p>
            <a:r>
              <a:rPr lang="fr-FR" sz="1200" dirty="0"/>
              <a:t>Le </a:t>
            </a:r>
            <a:r>
              <a:rPr lang="fr-FR" sz="1200" dirty="0" err="1"/>
              <a:t>traceback</a:t>
            </a:r>
            <a:r>
              <a:rPr lang="fr-FR" sz="1200" dirty="0"/>
              <a:t>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660910"/>
            <a:ext cx="11706225" cy="3054682"/>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[1]: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Out[1]: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[2]: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Out[2]: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[3]: </a:t>
            </a:r>
            <a:r>
              <a:rPr lang="fr-FR" altLang="fr-FR" sz="1050" dirty="0">
                <a:solidFill>
                  <a:srgbClr val="7030A0"/>
                </a:solidFill>
                <a:latin typeface="Arial" panose="020B0604020202020204" pitchFamily="34" charset="0"/>
              </a:rPr>
              <a:t>‘’Bonjour’’</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Out[3]: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[4]: </a:t>
            </a:r>
            <a:r>
              <a:rPr lang="fr-FR" altLang="fr-FR" sz="1050" dirty="0">
                <a:solidFill>
                  <a:srgbClr val="7030A0"/>
                </a:solidFill>
                <a:latin typeface="Arial" panose="020B0604020202020204" pitchFamily="34" charset="0"/>
              </a:rPr>
              <a:t>‘’Bonjour tout le monde’’</a:t>
            </a:r>
            <a:r>
              <a:rPr lang="fr-FR" altLang="fr-FR" sz="105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Out[4]: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[5]: </a:t>
            </a:r>
            <a:r>
              <a:rPr lang="fr-FR" altLang="fr-FR" sz="1050" dirty="0">
                <a:solidFill>
                  <a:srgbClr val="7030A0"/>
                </a:solidFill>
                <a:latin typeface="Arial" panose="020B0604020202020204" pitchFamily="34" charset="0"/>
              </a:rPr>
              <a:t>‘50’’</a:t>
            </a:r>
            <a:r>
              <a:rPr lang="fr-FR" altLang="fr-FR" sz="105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Out[5]: </a:t>
            </a:r>
            <a:r>
              <a:rPr lang="fr-FR" altLang="fr-FR" sz="105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050" dirty="0">
              <a:solidFill>
                <a:schemeClr val="bg1"/>
              </a:solidFill>
              <a:latin typeface="Arial" panose="020B0604020202020204" pitchFamily="34" charset="0"/>
            </a:endParaRPr>
          </a:p>
          <a:p>
            <a:pPr lvl="0" eaLnBrk="0" fontAlgn="base" hangingPunct="0">
              <a:spcBef>
                <a:spcPct val="0"/>
              </a:spcBef>
              <a:spcAft>
                <a:spcPct val="0"/>
              </a:spcAft>
            </a:pPr>
            <a:r>
              <a:rPr lang="fr-FR" altLang="fr-FR" sz="1050" dirty="0">
                <a:solidFill>
                  <a:schemeClr val="accent6"/>
                </a:solidFill>
                <a:latin typeface="Arial" panose="020B0604020202020204" pitchFamily="34" charset="0"/>
              </a:rPr>
              <a:t>In [6]: </a:t>
            </a:r>
            <a:r>
              <a:rPr lang="fr-FR" altLang="fr-FR" sz="1050" dirty="0">
                <a:solidFill>
                  <a:srgbClr val="7030A0"/>
                </a:solidFill>
                <a:latin typeface="Arial" panose="020B0604020202020204" pitchFamily="34" charset="0"/>
              </a:rPr>
              <a:t>‘</a:t>
            </a:r>
            <a:r>
              <a:rPr lang="fr-FR" altLang="fr-FR" sz="1050" dirty="0" err="1">
                <a:solidFill>
                  <a:srgbClr val="7030A0"/>
                </a:solidFill>
                <a:latin typeface="Arial" panose="020B0604020202020204" pitchFamily="34" charset="0"/>
              </a:rPr>
              <a:t>a’’</a:t>
            </a:r>
            <a:r>
              <a:rPr lang="fr-FR" altLang="fr-FR" sz="1050" dirty="0" err="1">
                <a:solidFill>
                  <a:schemeClr val="accent6"/>
                </a:solidFill>
                <a:latin typeface="Arial" panose="020B0604020202020204" pitchFamily="34" charset="0"/>
              </a:rPr>
              <a:t>.isdigit</a:t>
            </a:r>
            <a:r>
              <a:rPr lang="fr-FR" altLang="fr-FR" sz="105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050" dirty="0">
                <a:solidFill>
                  <a:srgbClr val="FF0000"/>
                </a:solidFill>
                <a:latin typeface="Arial" panose="020B0604020202020204" pitchFamily="34" charset="0"/>
              </a:rPr>
              <a:t>Out[6]: </a:t>
            </a:r>
            <a:r>
              <a:rPr lang="fr-FR" altLang="fr-FR" sz="105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64</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242886" y="1588817"/>
            <a:ext cx="10274969" cy="900246"/>
          </a:xfrm>
          <a:prstGeom prst="rect">
            <a:avLst/>
          </a:prstGeom>
          <a:noFill/>
        </p:spPr>
        <p:txBody>
          <a:bodyPr wrap="square" rtlCol="0">
            <a:spAutoFit/>
          </a:bodyPr>
          <a:lstStyle/>
          <a:p>
            <a:r>
              <a:rPr lang="en-US" sz="1050" dirty="0"/>
              <a:t>string.isupper() -&gt; retourne un boolean</a:t>
            </a:r>
          </a:p>
          <a:p>
            <a:r>
              <a:rPr lang="en-US" sz="1050" dirty="0"/>
              <a:t>string.islower() -&gt; retourne un boolean</a:t>
            </a:r>
          </a:p>
          <a:p>
            <a:r>
              <a:rPr lang="en-US" sz="1050" dirty="0"/>
              <a:t>string.iscapitalize -&gt; retourne un boolean</a:t>
            </a:r>
          </a:p>
          <a:p>
            <a:r>
              <a:rPr lang="en-US" sz="1050" dirty="0"/>
              <a:t>string.istitle() -&gt; retourne un boolean</a:t>
            </a:r>
          </a:p>
          <a:p>
            <a:r>
              <a:rPr lang="en-US" sz="1050" dirty="0"/>
              <a:t>String.isdigit() -&gt; retourne un boolean</a:t>
            </a:r>
          </a:p>
        </p:txBody>
      </p:sp>
    </p:spTree>
    <p:extLst>
      <p:ext uri="{BB962C8B-B14F-4D97-AF65-F5344CB8AC3E}">
        <p14:creationId xmlns:p14="http://schemas.microsoft.com/office/powerpoint/2010/main" val="3165704903"/>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a:t>
            </a:r>
            <a:r>
              <a:rPr lang="fr-FR" sz="1200" dirty="0" err="1"/>
              <a:t>test_shuffle</a:t>
            </a:r>
            <a:r>
              <a:rPr lang="fr-FR" sz="1200" dirty="0"/>
              <a:t>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https://www.teclado.com/30-days-of-python/python-30-day-3-string-formatting</a:t>
            </a:r>
            <a:endParaRPr lang="fr-FR" altLang="fr-FR" sz="1200" dirty="0">
              <a:solidFill>
                <a:schemeClr val="accent5">
                  <a:lumMod val="75000"/>
                </a:schemeClr>
              </a:solidFill>
            </a:endParaRP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76" y="1782696"/>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tout le monde !"</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chaine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2177850"/>
            <a:ext cx="11706225" cy="90024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prenom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"Paul"</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nom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"Dupont"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age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21</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lang="fr-FR" altLang="fr-FR" sz="1050" dirty="0">
                <a:solidFill>
                  <a:srgbClr val="89DDFF"/>
                </a:solidFill>
                <a:latin typeface="JetBrains Mono"/>
              </a:rPr>
              <a:t>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74" y="3051069"/>
            <a:ext cx="11706225" cy="2539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nouvelle_chaine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"Je m'appelle {0} {1} et j'ai {2} ans."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age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3564997"/>
            <a:ext cx="11706225" cy="10618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717CB4"/>
                </a:solidFill>
                <a:effectLst/>
                <a:latin typeface="JetBrains Mono"/>
              </a:rPr>
              <a:t># formatage d'une adresse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{no_rue}, {nom_rue}</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{code_postal} {nom_ville} ({pays})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adresse</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5" y="1520650"/>
            <a:ext cx="2028825" cy="253916"/>
          </a:xfrm>
          <a:prstGeom prst="rect">
            <a:avLst/>
          </a:prstGeom>
          <a:noFill/>
        </p:spPr>
        <p:txBody>
          <a:bodyPr wrap="square" rtlCol="0">
            <a:spAutoFit/>
          </a:bodyPr>
          <a:lstStyle/>
          <a:p>
            <a:r>
              <a:rPr lang="fr-FR" sz="1050"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4" y="3321102"/>
            <a:ext cx="2028825" cy="253916"/>
          </a:xfrm>
          <a:prstGeom prst="rect">
            <a:avLst/>
          </a:prstGeom>
          <a:noFill/>
        </p:spPr>
        <p:txBody>
          <a:bodyPr wrap="square" rtlCol="0">
            <a:spAutoFit/>
          </a:bodyPr>
          <a:lstStyle/>
          <a:p>
            <a:r>
              <a:rPr lang="fr-FR" sz="1050"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4" y="4676354"/>
            <a:ext cx="2028825" cy="253916"/>
          </a:xfrm>
          <a:prstGeom prst="rect">
            <a:avLst/>
          </a:prstGeom>
          <a:noFill/>
        </p:spPr>
        <p:txBody>
          <a:bodyPr wrap="square" rtlCol="0">
            <a:spAutoFit/>
          </a:bodyPr>
          <a:lstStyle/>
          <a:p>
            <a:r>
              <a:rPr lang="fr-FR" sz="1050"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915255"/>
            <a:ext cx="11706225" cy="41549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"rue des Postes"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75003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"Paris"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"France"</a:t>
            </a: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f’’adresse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FCB6B"/>
                </a:solidFill>
                <a:effectLst/>
                <a:latin typeface="JetBrains Mono"/>
              </a:rPr>
              <a:t>{no_rue}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nom_rue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code_postal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nom_ville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pays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65</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4" y="5334248"/>
            <a:ext cx="2028825" cy="253916"/>
          </a:xfrm>
          <a:prstGeom prst="rect">
            <a:avLst/>
          </a:prstGeom>
          <a:noFill/>
        </p:spPr>
        <p:txBody>
          <a:bodyPr wrap="square" rtlCol="0">
            <a:spAutoFit/>
          </a:bodyPr>
          <a:lstStyle/>
          <a:p>
            <a:r>
              <a:rPr lang="fr-FR" sz="1050"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573051"/>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"Hello, {}. Today is {}. "</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formatted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longer_phrase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"Rolf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formatted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Hello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Rolf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Today </a:t>
            </a:r>
            <a:r>
              <a:rPr kumimoji="0" lang="fr-FR" altLang="fr-FR" sz="1050" b="0" i="1" u="none" strike="noStrike" cap="none" normalizeH="0" baseline="0" dirty="0">
                <a:ln>
                  <a:noFill/>
                </a:ln>
                <a:solidFill>
                  <a:srgbClr val="C792EA"/>
                </a:solidFill>
                <a:effectLst/>
                <a:latin typeface="JetBrains Mono"/>
              </a:rPr>
              <a:t>is </a:t>
            </a:r>
            <a:r>
              <a:rPr kumimoji="0" lang="fr-FR" altLang="fr-FR" sz="1050" b="0" i="0" u="none" strike="noStrike" cap="none" normalizeH="0" baseline="0" dirty="0">
                <a:ln>
                  <a:noFill/>
                </a:ln>
                <a:solidFill>
                  <a:srgbClr val="C3CEE3"/>
                </a:solidFill>
                <a:effectLst/>
                <a:latin typeface="JetBrains Mono"/>
              </a:rPr>
              <a:t>Monday</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Objet 21">
            <a:extLst>
              <a:ext uri="{FF2B5EF4-FFF2-40B4-BE49-F238E27FC236}">
                <a16:creationId xmlns:a16="http://schemas.microsoft.com/office/drawing/2014/main" id="{B53EC657-8F21-46A8-B40A-BA958F00D650}"/>
              </a:ext>
            </a:extLst>
          </p:cNvPr>
          <p:cNvGraphicFramePr>
            <a:graphicFrameLocks noChangeAspect="1"/>
          </p:cNvGraphicFramePr>
          <p:nvPr>
            <p:extLst>
              <p:ext uri="{D42A27DB-BD31-4B8C-83A1-F6EECF244321}">
                <p14:modId xmlns:p14="http://schemas.microsoft.com/office/powerpoint/2010/main" val="3201463486"/>
              </p:ext>
            </p:extLst>
          </p:nvPr>
        </p:nvGraphicFramePr>
        <p:xfrm>
          <a:off x="8478580" y="640062"/>
          <a:ext cx="3544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3544920" imgH="524880" progId="Package">
                  <p:embed/>
                </p:oleObj>
              </mc:Choice>
              <mc:Fallback>
                <p:oleObj name="Objet d’environnement du Gestionnaire de liaisons" showAsIcon="1" r:id="rId3" imgW="3544920" imgH="524880" progId="Package">
                  <p:embed/>
                  <p:pic>
                    <p:nvPicPr>
                      <p:cNvPr id="0" name=""/>
                      <p:cNvPicPr/>
                      <p:nvPr/>
                    </p:nvPicPr>
                    <p:blipFill>
                      <a:blip r:embed="rId4"/>
                      <a:stretch>
                        <a:fillRect/>
                      </a:stretch>
                    </p:blipFill>
                    <p:spPr>
                      <a:xfrm>
                        <a:off x="8478580" y="640062"/>
                        <a:ext cx="3544887" cy="525463"/>
                      </a:xfrm>
                      <a:prstGeom prst="rect">
                        <a:avLst/>
                      </a:prstGeom>
                    </p:spPr>
                  </p:pic>
                </p:oleObj>
              </mc:Fallback>
            </mc:AlternateContent>
          </a:graphicData>
        </a:graphic>
      </p:graphicFrame>
    </p:spTree>
    <p:extLst>
      <p:ext uri="{BB962C8B-B14F-4D97-AF65-F5344CB8AC3E}">
        <p14:creationId xmlns:p14="http://schemas.microsoft.com/office/powerpoint/2010/main" val="163623565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657</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658</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659</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a:t>
            </a:r>
            <a:r>
              <a:rPr lang="fr-FR" altLang="fr-FR" sz="6000" dirty="0" err="1">
                <a:solidFill>
                  <a:schemeClr val="accent5">
                    <a:lumMod val="75000"/>
                  </a:schemeClr>
                </a:solidFill>
              </a:rPr>
              <a:t>value:width.precision</a:t>
            </a:r>
            <a:r>
              <a:rPr lang="fr-FR" altLang="fr-FR" sz="6000" dirty="0">
                <a:solidFill>
                  <a:schemeClr val="accent5">
                    <a:lumMod val="75000"/>
                  </a:schemeClr>
                </a:solidFill>
              </a:rPr>
              <a:t>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8217583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660</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661</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662</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663</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666</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669</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67</a:t>
            </a:fld>
            <a:endParaRPr lang="fr-FR" dirty="0"/>
          </a:p>
        </p:txBody>
      </p:sp>
    </p:spTree>
    <p:extLst>
      <p:ext uri="{BB962C8B-B14F-4D97-AF65-F5344CB8AC3E}">
        <p14:creationId xmlns:p14="http://schemas.microsoft.com/office/powerpoint/2010/main" val="390445484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672</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674</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normAutofit/>
          </a:bodyPr>
          <a:lstStyle/>
          <a:p>
            <a:pPr algn="ctr" fontAlgn="base">
              <a:spcAft>
                <a:spcPct val="0"/>
              </a:spcAft>
            </a:pPr>
            <a:r>
              <a:rPr lang="en-US" sz="6000" b="1" dirty="0">
                <a:solidFill>
                  <a:schemeClr val="accent5">
                    <a:lumMod val="75000"/>
                  </a:schemeClr>
                </a:solidFill>
              </a:rPr>
              <a:t>Projet ‘liste’</a:t>
            </a:r>
            <a:br>
              <a:rPr lang="en-US" sz="6000" b="1" dirty="0">
                <a:solidFill>
                  <a:schemeClr val="accent5">
                    <a:lumMod val="75000"/>
                  </a:schemeClr>
                </a:solidFill>
              </a:rPr>
            </a:br>
            <a:r>
              <a:rPr lang="fr-FR" altLang="fr-FR" sz="1100" b="1" dirty="0">
                <a:solidFill>
                  <a:schemeClr val="accent5">
                    <a:lumMod val="75000"/>
                  </a:schemeClr>
                </a:solidFill>
                <a:hlinkClick r:id="rId2"/>
              </a:rPr>
              <a:t>https://www.udemy.com/course/the-complete-python-course/learn/lecture/9487198#overview</a:t>
            </a:r>
            <a:endParaRPr lang="fr-FR" sz="11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3"/>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21190010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a:solidFill>
                  <a:schemeClr val="accent5">
                    <a:lumMod val="75000"/>
                  </a:schemeClr>
                </a:solidFill>
              </a:rPr>
              <a:t>Projet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'unknown,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a:t>
            </a:r>
            <a:r>
              <a:rPr kumimoji="0" lang="fr-FR" altLang="fr-FR" sz="1000" b="0" i="1" u="none" strike="noStrike" cap="none" normalizeH="0" baseline="0" dirty="0" err="1">
                <a:ln>
                  <a:noFill/>
                </a:ln>
                <a:solidFill>
                  <a:srgbClr val="717CB4"/>
                </a:solidFill>
                <a:effectLst/>
                <a:latin typeface="JetBrains Mono"/>
              </a:rPr>
              <a:t>prompt_add_book</a:t>
            </a:r>
            <a:r>
              <a:rPr kumimoji="0" lang="fr-FR" altLang="fr-FR" sz="1000" b="0" i="1" u="none" strike="noStrike" cap="none" normalizeH="0" baseline="0" dirty="0">
                <a:ln>
                  <a:noFill/>
                </a:ln>
                <a:solidFill>
                  <a:srgbClr val="717CB4"/>
                </a:solidFill>
                <a:effectLst/>
                <a:latin typeface="JetBrains Mono"/>
              </a:rPr>
              <a:t>()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list_books</a:t>
            </a:r>
            <a:r>
              <a:rPr kumimoji="0" lang="fr-FR" altLang="fr-FR" sz="1000" b="0" i="1" u="none" strike="noStrike" cap="none" normalizeH="0" baseline="0" dirty="0">
                <a:ln>
                  <a:noFill/>
                </a:ln>
                <a:solidFill>
                  <a:srgbClr val="717CB4"/>
                </a:solidFill>
                <a:effectLst/>
                <a:latin typeface="JetBrains Mono"/>
              </a:rPr>
              <a:t>()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a:t>
            </a:r>
            <a:r>
              <a:rPr kumimoji="0" lang="fr-FR" altLang="fr-FR" sz="1000" b="0" i="1" u="none" strike="noStrike" cap="none" normalizeH="0" baseline="0" dirty="0" err="1">
                <a:ln>
                  <a:noFill/>
                </a:ln>
                <a:solidFill>
                  <a:srgbClr val="717CB4"/>
                </a:solidFill>
                <a:effectLst/>
                <a:latin typeface="JetBrains Mono"/>
              </a:rPr>
              <a:t>prompt_read_book</a:t>
            </a:r>
            <a:r>
              <a:rPr kumimoji="0" lang="fr-FR" altLang="fr-FR" sz="1000" b="0" i="1" u="none" strike="noStrike" cap="none" normalizeH="0" baseline="0" dirty="0">
                <a:ln>
                  <a:noFill/>
                </a:ln>
                <a:solidFill>
                  <a:srgbClr val="717CB4"/>
                </a:solidFill>
                <a:effectLst/>
                <a:latin typeface="JetBrains Mono"/>
              </a:rPr>
              <a:t>()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685</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687</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a:t>
            </a:r>
            <a:r>
              <a:rPr lang="fr-FR" altLang="fr-FR" sz="1400" dirty="0" err="1"/>
              <a:t>because</a:t>
            </a:r>
            <a:r>
              <a:rPr lang="fr-FR" altLang="fr-FR" sz="1400" dirty="0"/>
              <a:t>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a:t>
            </a:r>
            <a:r>
              <a:rPr lang="fr-FR" altLang="fr-FR" sz="1400" dirty="0" err="1"/>
              <a:t>get_all_books</a:t>
            </a:r>
            <a:r>
              <a:rPr lang="fr-FR" altLang="fr-FR" sz="1400" dirty="0"/>
              <a:t>()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Typing in Python</a:t>
            </a:r>
            <a:br>
              <a:rPr lang="fr-FR" sz="6000" dirty="0">
                <a:solidFill>
                  <a:schemeClr val="accent1"/>
                </a:solidFill>
              </a:rPr>
            </a:br>
            <a:r>
              <a:rPr lang="fr-FR" altLang="fr-FR" sz="1200" b="1" dirty="0">
                <a:solidFill>
                  <a:schemeClr val="accent5">
                    <a:lumMod val="75000"/>
                  </a:schemeClr>
                </a:solidFill>
                <a:hlinkClick r:id="rId2"/>
              </a:rPr>
              <a:t>https://www.teclado.com/30-days-of-python/python-30-day-28-type-hinting</a:t>
            </a:r>
            <a:endParaRPr lang="fr-FR" sz="1200" dirty="0">
              <a:solidFill>
                <a:schemeClr val="accent1"/>
              </a:solidFill>
            </a:endParaRPr>
          </a:p>
        </p:txBody>
      </p:sp>
      <p:graphicFrame>
        <p:nvGraphicFramePr>
          <p:cNvPr id="2" name="Objet 1">
            <a:extLst>
              <a:ext uri="{FF2B5EF4-FFF2-40B4-BE49-F238E27FC236}">
                <a16:creationId xmlns:a16="http://schemas.microsoft.com/office/drawing/2014/main" id="{F8BC42F0-4602-43E5-94EA-1AED90D8EA2B}"/>
              </a:ext>
            </a:extLst>
          </p:cNvPr>
          <p:cNvGraphicFramePr>
            <a:graphicFrameLocks noChangeAspect="1"/>
          </p:cNvGraphicFramePr>
          <p:nvPr>
            <p:extLst>
              <p:ext uri="{D42A27DB-BD31-4B8C-83A1-F6EECF244321}">
                <p14:modId xmlns:p14="http://schemas.microsoft.com/office/powerpoint/2010/main" val="2034504892"/>
              </p:ext>
            </p:extLst>
          </p:nvPr>
        </p:nvGraphicFramePr>
        <p:xfrm>
          <a:off x="8610600" y="502595"/>
          <a:ext cx="1535112"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534680" imgH="524880" progId="Package">
                  <p:embed/>
                </p:oleObj>
              </mc:Choice>
              <mc:Fallback>
                <p:oleObj name="Objet d’environnement du Gestionnaire de liaisons" showAsIcon="1" r:id="rId3" imgW="1534680" imgH="524880" progId="Package">
                  <p:embed/>
                  <p:pic>
                    <p:nvPicPr>
                      <p:cNvPr id="0" name=""/>
                      <p:cNvPicPr/>
                      <p:nvPr/>
                    </p:nvPicPr>
                    <p:blipFill>
                      <a:blip r:embed="rId4"/>
                      <a:stretch>
                        <a:fillRect/>
                      </a:stretch>
                    </p:blipFill>
                    <p:spPr>
                      <a:xfrm>
                        <a:off x="8610600" y="502595"/>
                        <a:ext cx="1535112" cy="525462"/>
                      </a:xfrm>
                      <a:prstGeom prst="rect">
                        <a:avLst/>
                      </a:prstGeom>
                    </p:spPr>
                  </p:pic>
                </p:oleObj>
              </mc:Fallback>
            </mc:AlternateContent>
          </a:graphicData>
        </a:graphic>
      </p:graphicFrame>
    </p:spTree>
    <p:extLst>
      <p:ext uri="{BB962C8B-B14F-4D97-AF65-F5344CB8AC3E}">
        <p14:creationId xmlns:p14="http://schemas.microsoft.com/office/powerpoint/2010/main" val="403490675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69</a:t>
            </a:fld>
            <a:endParaRPr lang="fr-FR" dirty="0"/>
          </a:p>
        </p:txBody>
      </p:sp>
    </p:spTree>
    <p:extLst>
      <p:ext uri="{BB962C8B-B14F-4D97-AF65-F5344CB8AC3E}">
        <p14:creationId xmlns:p14="http://schemas.microsoft.com/office/powerpoint/2010/main" val="209535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692</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698</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193040179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3"/>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Tree>
    <p:extLst>
      <p:ext uri="{BB962C8B-B14F-4D97-AF65-F5344CB8AC3E}">
        <p14:creationId xmlns:p14="http://schemas.microsoft.com/office/powerpoint/2010/main" val="1045058569"/>
      </p:ext>
    </p:extLst>
  </p:cSld>
  <p:clrMapOvr>
    <a:overrideClrMapping bg1="lt1" tx1="dk1" bg2="lt2" tx2="dk2" accent1="accent1" accent2="accent2" accent3="accent3" accent4="accent4" accent5="accent5" accent6="accent6" hlink="hlink" folHlink="folHlink"/>
  </p:clrMapOvr>
</p:sld>
</file>

<file path=ppt/slides/slide7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71</a:t>
            </a:fld>
            <a:endParaRPr lang="fr-FR" dirty="0"/>
          </a:p>
        </p:txBody>
      </p:sp>
    </p:spTree>
    <p:extLst>
      <p:ext uri="{BB962C8B-B14F-4D97-AF65-F5344CB8AC3E}">
        <p14:creationId xmlns:p14="http://schemas.microsoft.com/office/powerpoint/2010/main" val="128562775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35277344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graphicFrame>
        <p:nvGraphicFramePr>
          <p:cNvPr id="2" name="Objet 1">
            <a:extLst>
              <a:ext uri="{FF2B5EF4-FFF2-40B4-BE49-F238E27FC236}">
                <a16:creationId xmlns:a16="http://schemas.microsoft.com/office/drawing/2014/main" id="{DBE0D767-5E60-4610-AAD7-6053C57FAFBE}"/>
              </a:ext>
            </a:extLst>
          </p:cNvPr>
          <p:cNvGraphicFramePr>
            <a:graphicFrameLocks noChangeAspect="1"/>
          </p:cNvGraphicFramePr>
          <p:nvPr>
            <p:extLst>
              <p:ext uri="{D42A27DB-BD31-4B8C-83A1-F6EECF244321}">
                <p14:modId xmlns:p14="http://schemas.microsoft.com/office/powerpoint/2010/main" val="1466453790"/>
              </p:ext>
            </p:extLst>
          </p:nvPr>
        </p:nvGraphicFramePr>
        <p:xfrm>
          <a:off x="8937625" y="5362792"/>
          <a:ext cx="3254375"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253680" imgH="524880" progId="Package">
                  <p:embed/>
                </p:oleObj>
              </mc:Choice>
              <mc:Fallback>
                <p:oleObj name="Objet d’environnement du Gestionnaire de liaisons" showAsIcon="1" r:id="rId4" imgW="3253680" imgH="524880" progId="Package">
                  <p:embed/>
                  <p:pic>
                    <p:nvPicPr>
                      <p:cNvPr id="0" name=""/>
                      <p:cNvPicPr/>
                      <p:nvPr/>
                    </p:nvPicPr>
                    <p:blipFill>
                      <a:blip r:embed="rId5"/>
                      <a:stretch>
                        <a:fillRect/>
                      </a:stretch>
                    </p:blipFill>
                    <p:spPr>
                      <a:xfrm>
                        <a:off x="8937625" y="5362792"/>
                        <a:ext cx="3254375" cy="525462"/>
                      </a:xfrm>
                      <a:prstGeom prst="rect">
                        <a:avLst/>
                      </a:prstGeom>
                    </p:spPr>
                  </p:pic>
                </p:oleObj>
              </mc:Fallback>
            </mc:AlternateContent>
          </a:graphicData>
        </a:graphic>
      </p:graphicFrame>
    </p:spTree>
    <p:extLst>
      <p:ext uri="{BB962C8B-B14F-4D97-AF65-F5344CB8AC3E}">
        <p14:creationId xmlns:p14="http://schemas.microsoft.com/office/powerpoint/2010/main" val="2927554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349768655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30160997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graphicFrame>
        <p:nvGraphicFramePr>
          <p:cNvPr id="8" name="Objet 7">
            <a:extLst>
              <a:ext uri="{FF2B5EF4-FFF2-40B4-BE49-F238E27FC236}">
                <a16:creationId xmlns:a16="http://schemas.microsoft.com/office/drawing/2014/main" id="{A986FE9E-D872-4BEF-BE4D-9F6DF93EF889}"/>
              </a:ext>
            </a:extLst>
          </p:cNvPr>
          <p:cNvGraphicFramePr>
            <a:graphicFrameLocks noChangeAspect="1"/>
          </p:cNvGraphicFramePr>
          <p:nvPr>
            <p:extLst>
              <p:ext uri="{D42A27DB-BD31-4B8C-83A1-F6EECF244321}">
                <p14:modId xmlns:p14="http://schemas.microsoft.com/office/powerpoint/2010/main" val="3603342174"/>
              </p:ext>
            </p:extLst>
          </p:nvPr>
        </p:nvGraphicFramePr>
        <p:xfrm>
          <a:off x="8382000" y="2558716"/>
          <a:ext cx="2020887" cy="525463"/>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020320" imgH="524880" progId="Package">
                  <p:embed/>
                </p:oleObj>
              </mc:Choice>
              <mc:Fallback>
                <p:oleObj name="Objet d’environnement du Gestionnaire de liaisons" showAsIcon="1" r:id="rId3" imgW="2020320" imgH="524880" progId="Package">
                  <p:embed/>
                  <p:pic>
                    <p:nvPicPr>
                      <p:cNvPr id="0" name=""/>
                      <p:cNvPicPr/>
                      <p:nvPr/>
                    </p:nvPicPr>
                    <p:blipFill>
                      <a:blip r:embed="rId4"/>
                      <a:stretch>
                        <a:fillRect/>
                      </a:stretch>
                    </p:blipFill>
                    <p:spPr>
                      <a:xfrm>
                        <a:off x="8382000" y="2558716"/>
                        <a:ext cx="2020887" cy="525463"/>
                      </a:xfrm>
                      <a:prstGeom prst="rect">
                        <a:avLst/>
                      </a:prstGeom>
                    </p:spPr>
                  </p:pic>
                </p:oleObj>
              </mc:Fallback>
            </mc:AlternateContent>
          </a:graphicData>
        </a:graphic>
      </p:graphicFrame>
    </p:spTree>
    <p:extLst>
      <p:ext uri="{BB962C8B-B14F-4D97-AF65-F5344CB8AC3E}">
        <p14:creationId xmlns:p14="http://schemas.microsoft.com/office/powerpoint/2010/main" val="4025168212"/>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75</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158965658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28566246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pPr/>
              <a:t>769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77</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62281488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methodes</a:t>
            </a:r>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chor="ctr">
            <a:normAutofit/>
          </a:bodyPr>
          <a:lstStyle/>
          <a:p>
            <a:pPr>
              <a:buNone/>
            </a:pPr>
            <a:r>
              <a:rPr lang="fr-FR" dirty="0"/>
              <a:t>	</a:t>
            </a:r>
          </a:p>
          <a:p>
            <a:pPr>
              <a:buNone/>
            </a:pPr>
            <a:endParaRPr lang="fr-FR" dirty="0"/>
          </a:p>
          <a:p>
            <a:pPr>
              <a:buNone/>
            </a:pPr>
            <a:endParaRPr lang="fr-FR" dirty="0"/>
          </a:p>
          <a:p>
            <a:pPr>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775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778</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779</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"ascii_letters"</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(i.isupper()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n.isdigit()])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377197768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780</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781</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783</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785</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786</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optional):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79</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70603665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791</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792</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793</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3"/>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4"/>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overrideClrMapping bg1="lt1" tx1="dk1" bg2="lt2" tx2="dk2" accent1="accent1" accent2="accent2" accent3="accent3" accent4="accent4" accent5="accent5" accent6="accent6" hlink="hlink" folHlink="folHlink"/>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794</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795</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0"/>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pPr/>
              <a:t>796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err="1"/>
              <a:t>Pyinstaller</a:t>
            </a:r>
            <a:r>
              <a:rPr lang="en-US" sz="1100" dirty="0"/>
              <a:t> has a lengthy section of their documentation detailing what to do when things go wrong:</a:t>
            </a:r>
            <a:r>
              <a:rPr lang="fr-FR" sz="1100" dirty="0">
                <a:hlinkClick r:id="rId3"/>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a:t>
            </a:r>
            <a:r>
              <a:rPr lang="en-US" sz="1100" dirty="0" err="1"/>
              <a:t>tk.Tk</a:t>
            </a:r>
            <a:r>
              <a:rPr lang="en-US" sz="1100" dirty="0"/>
              <a:t>()</a:t>
            </a:r>
          </a:p>
          <a:p>
            <a:r>
              <a:rPr lang="en-US" sz="1100" dirty="0"/>
              <a:t>        </a:t>
            </a:r>
            <a:r>
              <a:rPr lang="en-US" sz="1100" dirty="0" err="1"/>
              <a:t>root.title</a:t>
            </a:r>
            <a:r>
              <a:rPr lang="en-US" sz="1100" dirty="0"/>
              <a:t>("Snake")</a:t>
            </a:r>
          </a:p>
          <a:p>
            <a:r>
              <a:rPr lang="en-US" sz="1100" dirty="0"/>
              <a:t>        </a:t>
            </a:r>
            <a:r>
              <a:rPr lang="en-US" sz="1100" dirty="0" err="1"/>
              <a:t>root.resizable</a:t>
            </a:r>
            <a:r>
              <a:rPr lang="en-US" sz="1100" dirty="0"/>
              <a:t>(False, False)</a:t>
            </a:r>
          </a:p>
          <a:p>
            <a:r>
              <a:rPr lang="en-US" sz="1100" dirty="0"/>
              <a:t>     </a:t>
            </a:r>
          </a:p>
          <a:p>
            <a:r>
              <a:rPr lang="en-US" sz="1100" dirty="0"/>
              <a:t>        board = Snake()</a:t>
            </a:r>
          </a:p>
          <a:p>
            <a:r>
              <a:rPr lang="en-US" sz="1100" dirty="0"/>
              <a:t>        </a:t>
            </a:r>
            <a:r>
              <a:rPr lang="en-US" sz="1100" dirty="0" err="1"/>
              <a:t>board.pack</a:t>
            </a:r>
            <a:r>
              <a:rPr lang="en-US" sz="1100" dirty="0"/>
              <a:t>()</a:t>
            </a:r>
          </a:p>
          <a:p>
            <a:r>
              <a:rPr lang="en-US" sz="1100" dirty="0"/>
              <a:t>     </a:t>
            </a:r>
          </a:p>
          <a:p>
            <a:r>
              <a:rPr lang="en-US" sz="1100" dirty="0"/>
              <a:t>     </a:t>
            </a:r>
          </a:p>
          <a:p>
            <a:r>
              <a:rPr lang="en-US" sz="1100" dirty="0"/>
              <a:t>        </a:t>
            </a:r>
            <a:r>
              <a:rPr lang="en-US" sz="1100" dirty="0" err="1"/>
              <a:t>root.mainloop</a:t>
            </a:r>
            <a:r>
              <a:rPr lang="en-US" sz="1100" dirty="0"/>
              <a:t>()</a:t>
            </a:r>
          </a:p>
          <a:p>
            <a:r>
              <a:rPr lang="en-US" sz="1100" dirty="0"/>
              <a:t>    except:</a:t>
            </a:r>
          </a:p>
          <a:p>
            <a:r>
              <a:rPr lang="en-US" sz="1100" dirty="0"/>
              <a:t>        import traceback</a:t>
            </a:r>
          </a:p>
          <a:p>
            <a:r>
              <a:rPr lang="en-US" sz="1100" dirty="0"/>
              <a:t>        </a:t>
            </a:r>
            <a:r>
              <a:rPr lang="en-US" sz="1100" dirty="0" err="1"/>
              <a:t>traceback.print_exc</a:t>
            </a:r>
            <a:r>
              <a:rPr lang="en-US" sz="1100" dirty="0"/>
              <a:t>()</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overrideClrMapping bg1="lt1" tx1="dk1" bg2="lt2" tx2="dk2" accent1="accent1" accent2="accent2" accent3="accent3" accent4="accent4" accent5="accent5" accent6="accent6" hlink="hlink" folHlink="folHlink"/>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a:gsLst>
              <a:gs pos="0">
                <a:srgbClr val="FEEDCC"/>
              </a:gs>
              <a:gs pos="100000">
                <a:srgbClr val="0386B5"/>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797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chaine[indice_debut:indice_fin].</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424300549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81</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hlinkClick r:id="rId2"/>
              </a:rPr>
              <a:t>Liste[]</a:t>
            </a:r>
            <a:br>
              <a:rPr lang="fr-FR" altLang="fr-FR" sz="9600" b="1" dirty="0">
                <a:solidFill>
                  <a:schemeClr val="accent5">
                    <a:lumMod val="75000"/>
                  </a:schemeClr>
                </a:solidFill>
                <a:hlinkClick r:id="rId2"/>
              </a:rPr>
            </a:br>
            <a:r>
              <a:rPr lang="fr-FR" altLang="fr-FR" sz="1050" b="1" dirty="0">
                <a:solidFill>
                  <a:schemeClr val="accent5">
                    <a:lumMod val="75000"/>
                  </a:schemeClr>
                </a:solidFill>
                <a:hlinkClick r:id="rId2"/>
              </a:rPr>
              <a:t>https://www.teclado.com/30-days-of-python/python-30-day-4-lists-tuples</a:t>
            </a:r>
          </a:p>
        </p:txBody>
      </p:sp>
      <p:graphicFrame>
        <p:nvGraphicFramePr>
          <p:cNvPr id="6" name="Objet 5">
            <a:extLst>
              <a:ext uri="{FF2B5EF4-FFF2-40B4-BE49-F238E27FC236}">
                <a16:creationId xmlns:a16="http://schemas.microsoft.com/office/drawing/2014/main" id="{F134299E-E6DB-4C1D-BB88-4E9D8270FFAF}"/>
              </a:ext>
            </a:extLst>
          </p:cNvPr>
          <p:cNvGraphicFramePr>
            <a:graphicFrameLocks noChangeAspect="1"/>
          </p:cNvGraphicFramePr>
          <p:nvPr>
            <p:extLst>
              <p:ext uri="{D42A27DB-BD31-4B8C-83A1-F6EECF244321}">
                <p14:modId xmlns:p14="http://schemas.microsoft.com/office/powerpoint/2010/main" val="1565460751"/>
              </p:ext>
            </p:extLst>
          </p:nvPr>
        </p:nvGraphicFramePr>
        <p:xfrm>
          <a:off x="8469956" y="2903537"/>
          <a:ext cx="2233613"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233800" imgH="524880" progId="Package">
                  <p:embed/>
                </p:oleObj>
              </mc:Choice>
              <mc:Fallback>
                <p:oleObj name="Objet d’environnement du Gestionnaire de liaisons" showAsIcon="1" r:id="rId3" imgW="2233800" imgH="524880" progId="Package">
                  <p:embed/>
                  <p:pic>
                    <p:nvPicPr>
                      <p:cNvPr id="0" name=""/>
                      <p:cNvPicPr/>
                      <p:nvPr/>
                    </p:nvPicPr>
                    <p:blipFill>
                      <a:blip r:embed="rId4"/>
                      <a:stretch>
                        <a:fillRect/>
                      </a:stretch>
                    </p:blipFill>
                    <p:spPr>
                      <a:xfrm>
                        <a:off x="8469956" y="2903537"/>
                        <a:ext cx="2233613" cy="525462"/>
                      </a:xfrm>
                      <a:prstGeom prst="rect">
                        <a:avLst/>
                      </a:prstGeom>
                    </p:spPr>
                  </p:pic>
                </p:oleObj>
              </mc:Fallback>
            </mc:AlternateContent>
          </a:graphicData>
        </a:graphic>
      </p:graphicFrame>
    </p:spTree>
    <p:extLst>
      <p:ext uri="{BB962C8B-B14F-4D97-AF65-F5344CB8AC3E}">
        <p14:creationId xmlns:p14="http://schemas.microsoft.com/office/powerpoint/2010/main" val="1898005830"/>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82</a:t>
            </a:fld>
            <a:endParaRPr lang="fr-FR" dirty="0"/>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7" name="Titre 1">
            <a:extLst>
              <a:ext uri="{FF2B5EF4-FFF2-40B4-BE49-F238E27FC236}">
                <a16:creationId xmlns:a16="http://schemas.microsoft.com/office/drawing/2014/main" id="{4ADC3AFB-81FF-40AA-BD85-F3D05FDF5665}"/>
              </a:ext>
            </a:extLst>
          </p:cNvPr>
          <p:cNvSpPr txBox="1">
            <a:spLocks/>
          </p:cNvSpPr>
          <p:nvPr/>
        </p:nvSpPr>
        <p:spPr>
          <a:xfrm>
            <a:off x="152399" y="1605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Création de listes[] 1/20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65787326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825</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829</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2/20</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941440"/>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crée une liste vide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&lt;</a:t>
            </a: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C3E88D"/>
                </a:solidFill>
                <a:effectLst/>
                <a:latin typeface="JetBrains Mono"/>
              </a:rPr>
              <a:t>'list'</a:t>
            </a:r>
            <a:r>
              <a:rPr kumimoji="0" lang="fr-FR" altLang="fr-FR" sz="1050" b="0" i="0" u="none" strike="noStrike" cap="none" normalizeH="0" baseline="0" dirty="0">
                <a:ln>
                  <a:noFill/>
                </a:ln>
                <a:solidFill>
                  <a:srgbClr val="89DDFF"/>
                </a:solidFill>
                <a:effectLst/>
                <a:latin typeface="JetBrains Mono"/>
              </a:rPr>
              <a:t>&gt;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3395878"/>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717CB4"/>
                </a:solidFill>
                <a:effectLst/>
                <a:latin typeface="JetBrains Mono"/>
              </a:rPr>
              <a:t># On crée une liste vide</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D2B6F236-53C3-465C-9754-9482735D3E1D}"/>
              </a:ext>
            </a:extLst>
          </p:cNvPr>
          <p:cNvSpPr txBox="1"/>
          <p:nvPr/>
        </p:nvSpPr>
        <p:spPr>
          <a:xfrm>
            <a:off x="100012" y="2874154"/>
            <a:ext cx="12144373" cy="253916"/>
          </a:xfrm>
          <a:prstGeom prst="rect">
            <a:avLst/>
          </a:prstGeom>
          <a:noFill/>
        </p:spPr>
        <p:txBody>
          <a:bodyPr wrap="square" rtlCol="0">
            <a:spAutoFit/>
          </a:bodyPr>
          <a:lstStyle/>
          <a:p>
            <a:r>
              <a:rPr lang="fr-FR" sz="1050"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3710907"/>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310161"/>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Une liste avec cinq objets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pPr/>
              <a:t>83</a:t>
            </a:fld>
            <a:endParaRPr lang="fr-FR" dirty="0"/>
          </a:p>
        </p:txBody>
      </p:sp>
    </p:spTree>
    <p:extLst>
      <p:ext uri="{BB962C8B-B14F-4D97-AF65-F5344CB8AC3E}">
        <p14:creationId xmlns:p14="http://schemas.microsoft.com/office/powerpoint/2010/main" val="1368113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832</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833</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834</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835</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837</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71863" y="2339040"/>
            <a:ext cx="6096000" cy="25391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"une chaine"</a:t>
            </a:r>
            <a:r>
              <a:rPr kumimoji="0" lang="fr-FR" altLang="fr-FR" sz="1050" b="0" i="0" u="none" strike="noStrike" cap="none" normalizeH="0" baseline="0" dirty="0">
                <a:ln>
                  <a:noFill/>
                </a:ln>
                <a:solidFill>
                  <a:srgbClr val="89DDFF"/>
                </a:solidFill>
                <a:effectLst/>
                <a:latin typeface="JetBrains Mono"/>
              </a:rPr>
              <a:t>, []]</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BAE26D2-552C-4794-89B8-7D4F56090121}"/>
              </a:ext>
            </a:extLst>
          </p:cNvPr>
          <p:cNvSpPr txBox="1"/>
          <p:nvPr/>
        </p:nvSpPr>
        <p:spPr>
          <a:xfrm>
            <a:off x="152400" y="2763726"/>
            <a:ext cx="12144373" cy="253916"/>
          </a:xfrm>
          <a:prstGeom prst="rect">
            <a:avLst/>
          </a:prstGeom>
          <a:noFill/>
        </p:spPr>
        <p:txBody>
          <a:bodyPr wrap="square" rtlCol="0">
            <a:spAutoFit/>
          </a:bodyPr>
          <a:lstStyle/>
          <a:p>
            <a:r>
              <a:rPr lang="fr-FR" sz="1050"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71863" y="3604743"/>
            <a:ext cx="6096000" cy="138499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accède au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'c'</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Troisième élément</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E88D"/>
                </a:solidFill>
                <a:effectLst/>
                <a:latin typeface="JetBrains Mono"/>
              </a:rPr>
              <a:t>'m'</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C3E88D"/>
                </a:solidFill>
                <a:effectLst/>
                <a:latin typeface="JetBrains Mono"/>
              </a:rPr>
              <a:t>'Z' </a:t>
            </a:r>
            <a:r>
              <a:rPr kumimoji="0" lang="fr-FR" altLang="fr-FR" sz="1050" b="0" i="1" u="none" strike="noStrike" cap="none" normalizeH="0" baseline="0" dirty="0">
                <a:ln>
                  <a:noFill/>
                </a:ln>
                <a:solidFill>
                  <a:srgbClr val="717CB4"/>
                </a:solidFill>
                <a:effectLst/>
                <a:latin typeface="JetBrains Mono"/>
              </a:rPr>
              <a:t># On remplace 'f' par 'Z'</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'Z'</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71863" y="1468319"/>
            <a:ext cx="12144373" cy="738664"/>
          </a:xfrm>
          <a:prstGeom prst="rect">
            <a:avLst/>
          </a:prstGeom>
          <a:noFill/>
        </p:spPr>
        <p:txBody>
          <a:bodyPr wrap="square" rtlCol="0">
            <a:spAutoFit/>
          </a:bodyPr>
          <a:lstStyle/>
          <a:p>
            <a:r>
              <a:rPr lang="fr-FR" sz="1050"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sz="1050" dirty="0"/>
              <a:t>    Vous pouvez faire des listes de toute longueur.</a:t>
            </a:r>
          </a:p>
          <a:p>
            <a:pPr marL="285750" indent="-285750">
              <a:buFont typeface="Arial" panose="020B0604020202020204" pitchFamily="34" charset="0"/>
              <a:buChar char="•"/>
            </a:pPr>
            <a:r>
              <a:rPr lang="fr-FR" sz="1050" dirty="0"/>
              <a:t>    Les listes peuvent contenir n'importe quel type d'objet.</a:t>
            </a:r>
          </a:p>
          <a:p>
            <a:pPr marL="285750" indent="-285750">
              <a:buFont typeface="Arial" panose="020B0604020202020204" pitchFamily="34" charset="0"/>
              <a:buChar char="•"/>
            </a:pPr>
            <a:r>
              <a:rPr lang="fr-FR" sz="1050"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152400" y="5196752"/>
            <a:ext cx="84593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chemeClr val="tx1"/>
                </a:solidFill>
                <a:effectLst/>
              </a:rPr>
              <a:t>Contrairement à la classe </a:t>
            </a:r>
            <a:r>
              <a:rPr kumimoji="0" lang="fr-FR" altLang="fr-FR" sz="1050" b="1" i="0" u="none" strike="noStrike" cap="none" normalizeH="0" baseline="0" dirty="0">
                <a:ln>
                  <a:noFill/>
                </a:ln>
                <a:solidFill>
                  <a:schemeClr val="tx1"/>
                </a:solidFill>
                <a:effectLst/>
              </a:rPr>
              <a:t>str</a:t>
            </a:r>
            <a:r>
              <a:rPr kumimoji="0" lang="fr-FR" altLang="fr-FR" sz="1050" b="0" i="0" u="none" strike="noStrike" cap="none" normalizeH="0" baseline="0" dirty="0">
                <a:ln>
                  <a:noFill/>
                </a:ln>
                <a:solidFill>
                  <a:schemeClr val="tx1"/>
                </a:solidFill>
                <a:effectLst/>
              </a:rPr>
              <a:t>, la classe </a:t>
            </a:r>
            <a:r>
              <a:rPr kumimoji="0" lang="fr-FR" altLang="fr-FR" sz="1050" b="1" i="0" u="none" strike="noStrike" cap="none" normalizeH="0" baseline="0" dirty="0">
                <a:ln>
                  <a:noFill/>
                </a:ln>
                <a:solidFill>
                  <a:schemeClr val="tx1"/>
                </a:solidFill>
                <a:effectLst/>
              </a:rPr>
              <a:t>list</a:t>
            </a:r>
            <a:r>
              <a:rPr kumimoji="0" lang="fr-FR" altLang="fr-FR" sz="105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050" b="1" i="0" u="none" strike="noStrike" cap="none" normalizeH="0" baseline="0" dirty="0">
                <a:ln>
                  <a:noFill/>
                </a:ln>
                <a:solidFill>
                  <a:schemeClr val="tx1"/>
                </a:solidFill>
                <a:effectLst/>
              </a:rPr>
              <a:t>mutables</a:t>
            </a:r>
            <a:r>
              <a:rPr kumimoji="0" lang="fr-FR" altLang="fr-FR" sz="105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88142537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840</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devriez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842</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843</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bg1">
                  <a:lumMod val="95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98964612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73866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56 à la fin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56</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415498"/>
          </a:xfrm>
          <a:prstGeom prst="rect">
            <a:avLst/>
          </a:prstGeom>
          <a:noFill/>
        </p:spPr>
        <p:txBody>
          <a:bodyPr wrap="square" rtlCol="0">
            <a:spAutoFit/>
          </a:bodyPr>
          <a:lstStyle/>
          <a:p>
            <a:r>
              <a:rPr lang="fr-FR" sz="1050" dirty="0"/>
              <a:t>Nous allons passer assez rapidement sur cette seconde méthode. On peut, très simplement, insérer un objet dans une liste, à</a:t>
            </a:r>
          </a:p>
          <a:p>
            <a:r>
              <a:rPr lang="fr-FR" sz="1050"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4590418"/>
            <a:ext cx="12144373" cy="253916"/>
          </a:xfrm>
          <a:prstGeom prst="rect">
            <a:avLst/>
          </a:prstGeom>
          <a:noFill/>
        </p:spPr>
        <p:txBody>
          <a:bodyPr wrap="square" rtlCol="0">
            <a:spAutoFit/>
          </a:bodyPr>
          <a:lstStyle/>
          <a:p>
            <a:r>
              <a:rPr lang="fr-FR" sz="1050"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015663"/>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insert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ajoute c en seconde position</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618760954"/>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869</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35413" y="1872970"/>
            <a:ext cx="6096000" cy="235449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extend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insère ma_liste2 à la fin de ma_liste1</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endParaRPr kumimoji="0" lang="fr-FR" altLang="fr-FR" sz="105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ma_liste2 </a:t>
            </a:r>
            <a:r>
              <a:rPr kumimoji="0" lang="fr-FR" altLang="fr-FR" sz="1050" b="0" i="1" u="none" strike="noStrike" cap="none" normalizeH="0" baseline="0" dirty="0">
                <a:ln>
                  <a:noFill/>
                </a:ln>
                <a:solidFill>
                  <a:srgbClr val="717CB4"/>
                </a:solidFill>
                <a:effectLst/>
                <a:latin typeface="JetBrains Mono"/>
              </a:rPr>
              <a:t># Identique à extend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7" y="1189573"/>
            <a:ext cx="12144373" cy="415498"/>
          </a:xfrm>
          <a:prstGeom prst="rect">
            <a:avLst/>
          </a:prstGeom>
          <a:noFill/>
        </p:spPr>
        <p:txBody>
          <a:bodyPr wrap="square" rtlCol="0">
            <a:spAutoFit/>
          </a:bodyPr>
          <a:lstStyle/>
          <a:p>
            <a:r>
              <a:rPr lang="fr-FR" sz="1050"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288022713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870</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871</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872</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873</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874</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875</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876</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3" y="1381413"/>
            <a:ext cx="6096000" cy="1615827"/>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 premier élément de la 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del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supprime les 3 premiers éléments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7</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endParaRPr lang="fr-FR" sz="11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738664"/>
          </a:xfrm>
          <a:prstGeom prst="rect">
            <a:avLst/>
          </a:prstGeom>
          <a:noFill/>
        </p:spPr>
        <p:txBody>
          <a:bodyPr wrap="square" rtlCol="0">
            <a:spAutoFit/>
          </a:bodyPr>
          <a:lstStyle/>
          <a:p>
            <a:r>
              <a:rPr lang="fr-FR" sz="1050" dirty="0"/>
              <a:t>Nous allons voir trois méthodes pour supprimer des éléments d'une liste :</a:t>
            </a:r>
          </a:p>
          <a:p>
            <a:pPr marL="742950" lvl="1" indent="-285750">
              <a:buFont typeface="Arial" panose="020B0604020202020204" pitchFamily="34" charset="0"/>
              <a:buChar char="•"/>
            </a:pPr>
            <a:r>
              <a:rPr lang="fr-FR" sz="1050" dirty="0"/>
              <a:t>le mot-clé del;</a:t>
            </a:r>
          </a:p>
          <a:p>
            <a:pPr marL="742950" lvl="1" indent="-285750">
              <a:buFont typeface="Arial" panose="020B0604020202020204" pitchFamily="34" charset="0"/>
              <a:buChar char="•"/>
            </a:pPr>
            <a:r>
              <a:rPr lang="fr-FR" sz="1050" dirty="0"/>
              <a:t>la méthode remove.</a:t>
            </a:r>
          </a:p>
          <a:p>
            <a:pPr marL="742950" lvl="1" indent="-285750">
              <a:buFont typeface="Arial" panose="020B0604020202020204" pitchFamily="34" charset="0"/>
              <a:buChar char="•"/>
            </a:pPr>
            <a:r>
              <a:rPr lang="fr-FR" sz="105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3030664"/>
            <a:ext cx="6096000" cy="76944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C3CEE3"/>
                </a:solidFill>
                <a:effectLst/>
                <a:latin typeface="JetBrains Mono"/>
              </a:rPr>
              <a:t>ma_liste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remove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32</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ma_liste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&gt;&gt;&gt; [</a:t>
            </a:r>
            <a:r>
              <a:rPr kumimoji="0" lang="fr-FR" altLang="fr-FR" sz="1100" b="0" i="0" u="none" strike="noStrike" cap="none" normalizeH="0" baseline="0" dirty="0">
                <a:ln>
                  <a:noFill/>
                </a:ln>
                <a:solidFill>
                  <a:srgbClr val="F78C6C"/>
                </a:solidFill>
                <a:effectLst/>
                <a:latin typeface="JetBrains Mono"/>
              </a:rPr>
              <a:t>31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35</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pop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a:p>
            <a:r>
              <a:rPr lang="it-IT" sz="1050" dirty="0">
                <a:solidFill>
                  <a:srgbClr val="89DDFF"/>
                </a:solidFill>
                <a:latin typeface="JetBrains Mono"/>
              </a:rPr>
              <a:t>&gt;&gt;&gt; 35</a:t>
            </a:r>
          </a:p>
          <a:p>
            <a:r>
              <a:rPr lang="it-IT" sz="1050" dirty="0">
                <a:solidFill>
                  <a:srgbClr val="89DDFF"/>
                </a:solidFill>
                <a:latin typeface="JetBrains Mono"/>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1" y="5168181"/>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09552" y="3820659"/>
            <a:ext cx="12144373" cy="253916"/>
          </a:xfrm>
          <a:prstGeom prst="rect">
            <a:avLst/>
          </a:prstGeom>
          <a:noFill/>
        </p:spPr>
        <p:txBody>
          <a:bodyPr wrap="square" rtlCol="0">
            <a:spAutoFit/>
          </a:bodyPr>
          <a:lstStyle/>
          <a:p>
            <a:r>
              <a:rPr lang="fr-FR" sz="105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562779"/>
            <a:ext cx="6096000" cy="577081"/>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 </a:t>
            </a: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clear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0" y="6149630"/>
            <a:ext cx="12144373" cy="253916"/>
          </a:xfrm>
          <a:prstGeom prst="rect">
            <a:avLst/>
          </a:prstGeom>
          <a:noFill/>
        </p:spPr>
        <p:txBody>
          <a:bodyPr wrap="square" rtlCol="0">
            <a:spAutoFit/>
          </a:bodyPr>
          <a:lstStyle/>
          <a:p>
            <a:r>
              <a:rPr lang="fr-FR" sz="1050" dirty="0"/>
              <a:t>Notons que la méthode pop retourne la valeur de l’élément supprime et permet de supprimer un élément</a:t>
            </a:r>
          </a:p>
        </p:txBody>
      </p:sp>
      <p:sp>
        <p:nvSpPr>
          <p:cNvPr id="18" name="Titre 17">
            <a:extLst>
              <a:ext uri="{FF2B5EF4-FFF2-40B4-BE49-F238E27FC236}">
                <a16:creationId xmlns:a16="http://schemas.microsoft.com/office/drawing/2014/main" id="{93DC12B2-383F-4709-9F29-8572FC1B6A4B}"/>
              </a:ext>
            </a:extLst>
          </p:cNvPr>
          <p:cNvSpPr>
            <a:spLocks noGrp="1"/>
          </p:cNvSpPr>
          <p:nvPr>
            <p:ph type="title"/>
          </p:nvPr>
        </p:nvSpPr>
        <p:spPr>
          <a:xfrm>
            <a:off x="209553" y="-312730"/>
            <a:ext cx="11982447" cy="1325563"/>
          </a:xfrm>
        </p:spPr>
        <p:txBody>
          <a:bodyPr>
            <a:normAutofit fontScale="90000"/>
          </a:bodyPr>
          <a:lstStyle/>
          <a:p>
            <a:r>
              <a:rPr lang="fr-FR" altLang="fr-FR" sz="6000" dirty="0">
                <a:solidFill>
                  <a:schemeClr val="accent5">
                    <a:lumMod val="75000"/>
                  </a:schemeClr>
                </a:solidFill>
              </a:rPr>
              <a:t>Suppression d’ élément d’une listes[] 7/20</a:t>
            </a:r>
            <a:endParaRPr lang="fr-FR" sz="6000" dirty="0">
              <a:solidFill>
                <a:schemeClr val="accent5">
                  <a:lumMod val="75000"/>
                </a:schemeClr>
              </a:solidFill>
            </a:endParaRPr>
          </a:p>
        </p:txBody>
      </p:sp>
    </p:spTree>
    <p:extLst>
      <p:ext uri="{BB962C8B-B14F-4D97-AF65-F5344CB8AC3E}">
        <p14:creationId xmlns:p14="http://schemas.microsoft.com/office/powerpoint/2010/main" val="290518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Characters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"alivin et les chipmunks"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"betty boop"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"calimero"</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"casper"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"le chat pote"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"kirikou"</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E88D"/>
                </a:solidFill>
                <a:effectLst/>
                <a:latin typeface="JetBrains Mono"/>
              </a:rPr>
              <a:t>"Babar"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Characters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"Babar"</a:t>
            </a:r>
            <a:r>
              <a:rPr kumimoji="0" lang="fr-FR" altLang="fr-FR" sz="105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85750" y="1534324"/>
            <a:ext cx="12144373" cy="253916"/>
          </a:xfrm>
          <a:prstGeom prst="rect">
            <a:avLst/>
          </a:prstGeom>
          <a:noFill/>
        </p:spPr>
        <p:txBody>
          <a:bodyPr wrap="square" rtlCol="0">
            <a:spAutoFit/>
          </a:bodyPr>
          <a:lstStyle/>
          <a:p>
            <a:r>
              <a:rPr lang="fr-FR" sz="1050"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166687" y="4057036"/>
            <a:ext cx="12144373" cy="253916"/>
          </a:xfrm>
          <a:prstGeom prst="rect">
            <a:avLst/>
          </a:prstGeom>
          <a:noFill/>
        </p:spPr>
        <p:txBody>
          <a:bodyPr wrap="square" rtlCol="0">
            <a:spAutoFit/>
          </a:bodyPr>
          <a:lstStyle/>
          <a:p>
            <a:r>
              <a:rPr lang="fr-FR" sz="1050"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61936" y="4378793"/>
            <a:ext cx="6096000" cy="900246"/>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letters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count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0</a:t>
            </a:r>
          </a:p>
          <a:p>
            <a:pPr eaLnBrk="0" fontAlgn="base" hangingPunct="0">
              <a:spcBef>
                <a:spcPct val="0"/>
              </a:spcBef>
              <a:spcAft>
                <a:spcPct val="0"/>
              </a:spcAft>
            </a:pPr>
            <a:r>
              <a:rPr kumimoji="0" lang="fr-FR" altLang="fr-FR" sz="1050" b="0" i="0" u="none" strike="noStrike" cap="none" normalizeH="0" baseline="0" dirty="0">
                <a:ln>
                  <a:noFill/>
                </a:ln>
                <a:solidFill>
                  <a:srgbClr val="89DDFF"/>
                </a:solidFill>
                <a:effectLst/>
                <a:latin typeface="JetBrains Mono"/>
              </a:rPr>
              <a:t>&gt;&gt;&gt;</a:t>
            </a:r>
            <a:r>
              <a:rPr lang="fr-FR" altLang="fr-FR" sz="1050" dirty="0">
                <a:solidFill>
                  <a:srgbClr val="89DDFF"/>
                </a:solidFill>
                <a:latin typeface="JetBrains Mono"/>
              </a:rPr>
              <a:t> 1</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284801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303126" y="1397675"/>
            <a:ext cx="6096000" cy="2031325"/>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other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numbers</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first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second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third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1 2 3</a:t>
            </a: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other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36627425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1869743"/>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numbers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the method .sort() the original list is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8</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with sorted function the original list is not modified</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sorted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numbers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reverse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True</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117384" y="3169941"/>
            <a:ext cx="12144373" cy="415498"/>
          </a:xfrm>
          <a:prstGeom prst="rect">
            <a:avLst/>
          </a:prstGeom>
          <a:noFill/>
        </p:spPr>
        <p:txBody>
          <a:bodyPr wrap="square" rtlCol="0">
            <a:spAutoFit/>
          </a:bodyPr>
          <a:lstStyle/>
          <a:p>
            <a:r>
              <a:rPr lang="fr-FR" sz="1050" dirty="0"/>
              <a:t>Notons, qu’il n’est pas possible de trier une liste de tuples avec la methode </a:t>
            </a:r>
            <a:r>
              <a:rPr lang="fr-FR" sz="1050" b="1" dirty="0"/>
              <a:t>.sort </a:t>
            </a:r>
            <a:r>
              <a:rPr lang="fr-FR" sz="1050" dirty="0"/>
              <a:t>ou la fonction </a:t>
            </a:r>
            <a:r>
              <a:rPr lang="fr-FR" sz="1050" b="1" dirty="0"/>
              <a:t>sorted</a:t>
            </a:r>
            <a:r>
              <a:rPr lang="fr-FR" sz="1050" dirty="0"/>
              <a:t> ci-dessus cela ne fonctionne pas. Si l’on désire trier une liste de tuple il faudra faire appel à la fonction </a:t>
            </a:r>
            <a:r>
              <a:rPr lang="fr-FR" sz="1050" b="1" dirty="0"/>
              <a:t>lambda </a:t>
            </a:r>
            <a:r>
              <a:rPr lang="fr-FR" sz="1050"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3693531"/>
            <a:ext cx="9929057" cy="1384995"/>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items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"Product3"</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sort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key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C792EA"/>
                </a:solidFill>
                <a:effectLst/>
                <a:latin typeface="JetBrains Mono"/>
              </a:rPr>
              <a:t>lambda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item</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items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274339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11/20</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262979"/>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'h'</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 </a:t>
            </a:r>
            <a:r>
              <a:rPr kumimoji="0" lang="fr-FR" altLang="fr-FR" sz="1050" b="0" i="1" u="none" strike="noStrike" cap="none" normalizeH="0" baseline="0" dirty="0">
                <a:ln>
                  <a:noFill/>
                </a:ln>
                <a:solidFill>
                  <a:srgbClr val="717CB4"/>
                </a:solidFill>
                <a:effectLst/>
                <a:latin typeface="JetBrains Mono"/>
              </a:rPr>
              <a:t># Notre indice pour la boucle while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1" u="none" strike="noStrike" cap="none" normalizeH="0" baseline="0" dirty="0">
                <a:ln>
                  <a:noFill/>
                </a:ln>
                <a:solidFill>
                  <a:srgbClr val="82AAFF"/>
                </a:solidFill>
                <a:effectLst/>
                <a:latin typeface="JetBrains Mono"/>
              </a:rPr>
              <a:t>len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 </a:t>
            </a:r>
            <a:r>
              <a:rPr kumimoji="0" lang="fr-FR" altLang="fr-FR" sz="1050" b="0" i="1" u="none" strike="noStrike" cap="none" normalizeH="0" baseline="0" dirty="0">
                <a:ln>
                  <a:noFill/>
                </a:ln>
                <a:solidFill>
                  <a:srgbClr val="717CB4"/>
                </a:solidFill>
                <a:effectLst/>
                <a:latin typeface="JetBrains Mono"/>
              </a:rPr>
              <a:t># On incrémente i, ne pas oublier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Cette méthode est cependant préférable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elt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elt va prendre les valeurs successives des éléments de ma_liste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elt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a</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b</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c</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d</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e</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f</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g</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H</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on peut utiliser la propriété unpacking dans la boucle for. </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enumerate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letters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index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letter</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endParaRPr lang="fr-FR" sz="105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2800271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a:solidFill>
                  <a:schemeClr val="bg1"/>
                </a:solidFill>
              </a:rPr>
              <a:t>trois_premiers = liste[:3]</a:t>
            </a:r>
          </a:p>
          <a:p>
            <a:endParaRPr lang="fr-FR" sz="1200" dirty="0">
              <a:solidFill>
                <a:schemeClr val="bg1"/>
              </a:solidFill>
            </a:endParaRPr>
          </a:p>
          <a:p>
            <a:r>
              <a:rPr lang="fr-FR" sz="1200" dirty="0">
                <a:solidFill>
                  <a:schemeClr val="bg1"/>
                </a:solidFill>
              </a:rPr>
              <a:t>trois_derniers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a:solidFill>
                  <a:schemeClr val="bg1"/>
                </a:solidFill>
              </a:rPr>
              <a:t>premier_dernier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12/20</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3953754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94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Python split, join and slice 13/20</a:t>
            </a:r>
            <a:endParaRPr lang="fr-FR" altLang="fr-FR" sz="6000" b="1" dirty="0">
              <a:solidFill>
                <a:schemeClr val="accent5">
                  <a:lumMod val="75000"/>
                </a:schemeClr>
              </a:solidFill>
            </a:endParaRPr>
          </a:p>
        </p:txBody>
      </p:sp>
      <p:sp>
        <p:nvSpPr>
          <p:cNvPr id="9" name="ZoneTexte 8">
            <a:extLst>
              <a:ext uri="{FF2B5EF4-FFF2-40B4-BE49-F238E27FC236}">
                <a16:creationId xmlns:a16="http://schemas.microsoft.com/office/drawing/2014/main" id="{2AD9F699-89E5-4730-9547-44B184F02D94}"/>
              </a:ext>
            </a:extLst>
          </p:cNvPr>
          <p:cNvSpPr txBox="1"/>
          <p:nvPr/>
        </p:nvSpPr>
        <p:spPr>
          <a:xfrm>
            <a:off x="162442" y="1436036"/>
            <a:ext cx="11867116" cy="253916"/>
          </a:xfrm>
          <a:prstGeom prst="rect">
            <a:avLst/>
          </a:prstGeom>
          <a:noFill/>
        </p:spPr>
        <p:txBody>
          <a:bodyPr wrap="square" rtlCol="0">
            <a:spAutoFit/>
          </a:bodyPr>
          <a:lstStyle/>
          <a:p>
            <a:r>
              <a:rPr lang="fr-FR" sz="1050" dirty="0">
                <a:hlinkClick r:id="rId2"/>
              </a:rPr>
              <a:t>https://www.teclado.com/30-days-of-python/python-30-day-7-split-join</a:t>
            </a:r>
            <a:endParaRPr lang="fr-FR" sz="1050" dirty="0"/>
          </a:p>
        </p:txBody>
      </p:sp>
      <p:graphicFrame>
        <p:nvGraphicFramePr>
          <p:cNvPr id="11" name="Objet 10">
            <a:extLst>
              <a:ext uri="{FF2B5EF4-FFF2-40B4-BE49-F238E27FC236}">
                <a16:creationId xmlns:a16="http://schemas.microsoft.com/office/drawing/2014/main" id="{6CC7461B-3AB4-4787-8253-102065E8FE25}"/>
              </a:ext>
            </a:extLst>
          </p:cNvPr>
          <p:cNvGraphicFramePr>
            <a:graphicFrameLocks noChangeAspect="1"/>
          </p:cNvGraphicFramePr>
          <p:nvPr>
            <p:extLst>
              <p:ext uri="{D42A27DB-BD31-4B8C-83A1-F6EECF244321}">
                <p14:modId xmlns:p14="http://schemas.microsoft.com/office/powerpoint/2010/main" val="1891084272"/>
              </p:ext>
            </p:extLst>
          </p:nvPr>
        </p:nvGraphicFramePr>
        <p:xfrm>
          <a:off x="4765999" y="1193230"/>
          <a:ext cx="1943100" cy="52546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942560" imgH="524880" progId="Package">
                  <p:embed/>
                </p:oleObj>
              </mc:Choice>
              <mc:Fallback>
                <p:oleObj name="Objet d’environnement du Gestionnaire de liaisons" showAsIcon="1" r:id="rId3" imgW="1942560" imgH="524880" progId="Package">
                  <p:embed/>
                  <p:pic>
                    <p:nvPicPr>
                      <p:cNvPr id="0" name=""/>
                      <p:cNvPicPr/>
                      <p:nvPr/>
                    </p:nvPicPr>
                    <p:blipFill>
                      <a:blip r:embed="rId4"/>
                      <a:stretch>
                        <a:fillRect/>
                      </a:stretch>
                    </p:blipFill>
                    <p:spPr>
                      <a:xfrm>
                        <a:off x="4765999" y="1193230"/>
                        <a:ext cx="1943100" cy="525462"/>
                      </a:xfrm>
                      <a:prstGeom prst="rect">
                        <a:avLst/>
                      </a:prstGeom>
                    </p:spPr>
                  </p:pic>
                </p:oleObj>
              </mc:Fallback>
            </mc:AlternateContent>
          </a:graphicData>
        </a:graphic>
      </p:graphicFrame>
    </p:spTree>
    <p:extLst>
      <p:ext uri="{BB962C8B-B14F-4D97-AF65-F5344CB8AC3E}">
        <p14:creationId xmlns:p14="http://schemas.microsoft.com/office/powerpoint/2010/main" val="1571390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142023"/>
            <a:ext cx="1858201"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ma_chaine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 à tous"</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ma_chaine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738664"/>
          </a:xfrm>
          <a:prstGeom prst="rect">
            <a:avLst/>
          </a:prstGeom>
          <a:noFill/>
        </p:spPr>
        <p:txBody>
          <a:bodyPr wrap="square" rtlCol="0">
            <a:spAutoFit/>
          </a:bodyPr>
          <a:lstStyle/>
          <a:p>
            <a:r>
              <a:rPr lang="fr-FR" sz="1050" u="sng" dirty="0"/>
              <a:t>Des chaines aux listes</a:t>
            </a:r>
          </a:p>
          <a:p>
            <a:endParaRPr lang="fr-FR" sz="1050" dirty="0"/>
          </a:p>
          <a:p>
            <a:r>
              <a:rPr lang="fr-FR" sz="105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061829"/>
          </a:xfrm>
          <a:prstGeom prst="rect">
            <a:avLst/>
          </a:prstGeom>
          <a:noFill/>
        </p:spPr>
        <p:txBody>
          <a:bodyPr wrap="square" rtlCol="0">
            <a:spAutoFit/>
          </a:bodyPr>
          <a:lstStyle/>
          <a:p>
            <a:r>
              <a:rPr lang="fr-FR" sz="1050" dirty="0"/>
              <a:t>On passe en paramètre de la méthode split une chaîne contenant un unique espace. La méthode renvoie une liste contenant les trois mots de notre petite phrase. Chaque mot se trouve dans une case de la liste.</a:t>
            </a:r>
          </a:p>
          <a:p>
            <a:endParaRPr lang="fr-FR" sz="1050" dirty="0"/>
          </a:p>
          <a:p>
            <a:r>
              <a:rPr lang="fr-FR" sz="105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050" dirty="0"/>
          </a:p>
          <a:p>
            <a:r>
              <a:rPr lang="fr-FR" sz="105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4002554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96</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251632"/>
            <a:ext cx="1957587" cy="57708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0" u="none" strike="noStrike" cap="none" normalizeH="0" baseline="0" dirty="0">
                <a:ln>
                  <a:noFill/>
                </a:ln>
                <a:solidFill>
                  <a:srgbClr val="C3CEE3"/>
                </a:solidFill>
                <a:effectLst/>
                <a:latin typeface="JetBrains Mono"/>
              </a:rPr>
              <a:t>ma_liste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'Bonjour'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'à'</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'tous'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ma_liste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C3E88D"/>
                </a:solidFill>
                <a:effectLst/>
                <a:latin typeface="JetBrains Mono"/>
              </a:rPr>
              <a:t>'Bonjour à tous'</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738664"/>
          </a:xfrm>
          <a:prstGeom prst="rect">
            <a:avLst/>
          </a:prstGeom>
          <a:noFill/>
        </p:spPr>
        <p:txBody>
          <a:bodyPr wrap="square" rtlCol="0">
            <a:spAutoFit/>
          </a:bodyPr>
          <a:lstStyle/>
          <a:p>
            <a:r>
              <a:rPr lang="fr-FR" sz="1050" u="sng" dirty="0"/>
              <a:t>Des listes aux chaines</a:t>
            </a:r>
          </a:p>
          <a:p>
            <a:endParaRPr lang="fr-FR" sz="1050" u="sng" dirty="0"/>
          </a:p>
          <a:p>
            <a:r>
              <a:rPr lang="fr-FR" sz="105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10" name="Titre 1">
            <a:extLst>
              <a:ext uri="{FF2B5EF4-FFF2-40B4-BE49-F238E27FC236}">
                <a16:creationId xmlns:a16="http://schemas.microsoft.com/office/drawing/2014/main" id="{6534143B-9DD7-4988-9F4B-F31D4F948CC6}"/>
              </a:ext>
            </a:extLst>
          </p:cNvPr>
          <p:cNvSpPr txBox="1">
            <a:spLocks/>
          </p:cNvSpPr>
          <p:nvPr/>
        </p:nvSpPr>
        <p:spPr>
          <a:xfrm>
            <a:off x="152395" y="-15607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dirty="0">
                <a:solidFill>
                  <a:schemeClr val="accent5">
                    <a:lumMod val="75000"/>
                  </a:schemeClr>
                </a:solidFill>
              </a:rPr>
              <a:t>Entre chaines et listes[] 15/19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213583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16/20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637098"/>
            <a:ext cx="11896721" cy="235449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"""Fonction prenant en paramètre un flottant et renvoyant une chaîne de caractères représentant la troncature de ce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nombre. La partie flottante doit avoir une longueur maximum de 3 caractères.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De plus, on va remplacer le point décimal par la virgule"""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1" u="none" strike="noStrike" cap="none" normalizeH="0" baseline="0" dirty="0">
                <a:ln>
                  <a:noFill/>
                </a:ln>
                <a:solidFill>
                  <a:srgbClr val="82AAFF"/>
                </a:solidFill>
                <a:effectLst/>
                <a:latin typeface="JetBrains Mono"/>
              </a:rPr>
              <a:t>type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is not </a:t>
            </a:r>
            <a:r>
              <a:rPr kumimoji="0" lang="fr-FR" altLang="fr-FR" sz="1050" b="0" i="1" u="none" strike="noStrike" cap="none" normalizeH="0" baseline="0" dirty="0">
                <a:ln>
                  <a:noFill/>
                </a:ln>
                <a:solidFill>
                  <a:srgbClr val="82AAFF"/>
                </a:solidFill>
                <a:effectLst/>
                <a:latin typeface="JetBrains Mono"/>
              </a:rPr>
              <a:t>float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raise </a:t>
            </a:r>
            <a:r>
              <a:rPr kumimoji="0" lang="fr-FR" altLang="fr-FR" sz="1050" b="0" i="1" u="none" strike="noStrike" cap="none" normalizeH="0" baseline="0" dirty="0">
                <a:ln>
                  <a:noFill/>
                </a:ln>
                <a:solidFill>
                  <a:srgbClr val="82AAFF"/>
                </a:solidFill>
                <a:effectLst/>
                <a:latin typeface="JetBrains Mono"/>
              </a:rPr>
              <a:t>TypeError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"Le paramètre attendu doit être un 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flottant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str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split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La partie entière n'est pas à modifier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Seule la partie flottante doit être tronquée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join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partie_entiere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partie_flottante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afficher_flottant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12.586</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415498"/>
          </a:xfrm>
          <a:prstGeom prst="rect">
            <a:avLst/>
          </a:prstGeom>
          <a:noFill/>
        </p:spPr>
        <p:txBody>
          <a:bodyPr wrap="square" rtlCol="0">
            <a:spAutoFit/>
          </a:bodyPr>
          <a:lstStyle/>
          <a:p>
            <a:r>
              <a:rPr lang="fr-FR" sz="105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4219650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415498"/>
          </a:xfrm>
          <a:prstGeom prst="rect">
            <a:avLst/>
          </a:prstGeom>
          <a:noFill/>
        </p:spPr>
        <p:txBody>
          <a:bodyPr wrap="square" rtlCol="0">
            <a:spAutoFit/>
          </a:bodyPr>
          <a:lstStyle/>
          <a:p>
            <a:r>
              <a:rPr lang="fr-FR" sz="1050" dirty="0"/>
              <a:t>Les fonctions dont on ne connaît pas à l'avance le nombre de paramètres</a:t>
            </a:r>
          </a:p>
          <a:p>
            <a:r>
              <a:rPr lang="fr-FR" sz="105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"""Test d'une fonction pouvant être appelée avec un nombre variable de paramètres"""    </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"J'ai reçu :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format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parametres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On appelle la fonction sans paramètre</a:t>
            </a: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kumimoji="0" lang="fr-FR" altLang="fr-FR" sz="1050" b="0" i="0" u="none" strike="noStrike" cap="none" normalizeH="0" baseline="0" dirty="0">
                <a:ln>
                  <a:noFill/>
                </a:ln>
                <a:solidFill>
                  <a:srgbClr val="C3CEE3"/>
                </a:solidFill>
                <a:effectLst/>
                <a:latin typeface="JetBrains Mono"/>
              </a:rPr>
              <a:t>J</a:t>
            </a:r>
            <a:r>
              <a:rPr kumimoji="0" lang="fr-FR" altLang="fr-FR" sz="1050" b="0" i="0" u="none" strike="noStrike" cap="none" normalizeH="0" baseline="0" dirty="0">
                <a:ln>
                  <a:noFill/>
                </a:ln>
                <a:solidFill>
                  <a:srgbClr val="C3E88D"/>
                </a:solidFill>
                <a:effectLst/>
                <a:latin typeface="JetBrains Mono"/>
              </a:rPr>
              <a:t>'ai reçu : ().</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33</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(33,).</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('a', 'e', 'f').</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var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var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&gt;&gt;&gt; </a:t>
            </a:r>
            <a:r>
              <a:rPr lang="fr-FR" altLang="fr-FR" sz="1050" dirty="0">
                <a:solidFill>
                  <a:srgbClr val="89DDFF"/>
                </a:solidFill>
                <a:latin typeface="JetBrains Mono"/>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3895287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18/20</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253916"/>
          </a:xfrm>
          <a:prstGeom prst="rect">
            <a:avLst/>
          </a:prstGeom>
          <a:noFill/>
        </p:spPr>
        <p:txBody>
          <a:bodyPr wrap="square" rtlCol="0">
            <a:spAutoFit/>
          </a:bodyPr>
          <a:lstStyle/>
          <a:p>
            <a:r>
              <a:rPr lang="fr-FR" sz="105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fonction_inconnue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prenom</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*commentaires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762021"/>
          </a:xfrm>
          <a:prstGeom prst="rect">
            <a:avLst/>
          </a:prstGeom>
          <a:noFill/>
        </p:spPr>
        <p:txBody>
          <a:bodyPr wrap="square" rtlCol="0">
            <a:spAutoFit/>
          </a:bodyPr>
          <a:lstStyle/>
          <a:p>
            <a:r>
              <a:rPr lang="fr-FR" sz="1050" dirty="0"/>
              <a:t>Dans cet exemple de définition de fonction, vous devez impérativement préciser un nom et un prénom, et ensuite vous mettez ce que vous voulez en commentaire, aucun paramètre, un, deux… ce que vous voulez.</a:t>
            </a:r>
          </a:p>
          <a:p>
            <a:endParaRPr lang="fr-FR" sz="1050" dirty="0"/>
          </a:p>
          <a:p>
            <a:r>
              <a:rPr lang="fr-FR" sz="1050" dirty="0">
                <a:highlight>
                  <a:srgbClr val="FF00FF"/>
                </a:highlight>
              </a:rPr>
              <a:t>Si on définit une liste variable de paramètres, elle doit se trouver après la liste des paramètres standard.</a:t>
            </a: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endParaRPr lang="fr-FR" sz="1400" dirty="0">
              <a:highlight>
                <a:srgbClr val="FF00FF"/>
              </a:highlight>
            </a:endParaRPr>
          </a:p>
          <a:p>
            <a:r>
              <a:rPr lang="fr-FR" sz="105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05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25391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717CB4"/>
                </a:solidFill>
                <a:effectLst/>
                <a:latin typeface="JetBrains Mono"/>
              </a:rPr>
              <a:t>*values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sep='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end='\n'</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717CB4"/>
                </a:solidFill>
                <a:effectLst/>
                <a:latin typeface="JetBrains Mono"/>
              </a:rPr>
              <a:t>file=sys.stdout</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31671460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137982</TotalTime>
  <Words>142336</Words>
  <Application>Microsoft Office PowerPoint</Application>
  <PresentationFormat>Grand écran</PresentationFormat>
  <Paragraphs>11327</Paragraphs>
  <Slides>876</Slides>
  <Notes>15</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876</vt:i4>
      </vt:variant>
    </vt:vector>
  </HeadingPairs>
  <TitlesOfParts>
    <vt:vector size="887" baseType="lpstr">
      <vt:lpstr>Arial</vt:lpstr>
      <vt:lpstr>Arial Unicode MS</vt:lpstr>
      <vt:lpstr>Book Antiqua</vt:lpstr>
      <vt:lpstr>Calibri</vt:lpstr>
      <vt:lpstr>Calibri Light</vt:lpstr>
      <vt:lpstr>Courier New</vt:lpstr>
      <vt:lpstr>JetBrains Mono</vt:lpstr>
      <vt:lpstr>Symbol</vt:lpstr>
      <vt:lpstr>Wingdings</vt:lpstr>
      <vt:lpstr>Thème Office</vt:lpstr>
      <vt:lpstr>Package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 https://www.teclado.com/30-days-of-python/python-30-day-1-numbers-printing</vt:lpstr>
      <vt:lpstr>Les booléens https://docs.python.org/3/library/stdtypes.html#truth-value-testing https://www.teclado.com/30-days-of-python/python-30-day-5-conditionals-booleans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Structures conditionnelles https://www.teclado.com/30-days-of-python/python-30-day-5-conditionals-booleans</vt:lpstr>
      <vt:lpstr>Structures conditionnelles</vt:lpstr>
      <vt:lpstr>If, elif et else</vt:lpstr>
      <vt:lpstr>De nouveaux operateurs</vt:lpstr>
      <vt:lpstr>Les mots-cles and, or et not</vt:lpstr>
      <vt:lpstr>Les mots-cles and, or et not</vt:lpstr>
      <vt:lpstr>Année bissextile</vt:lpstr>
      <vt:lpstr>Résumé</vt:lpstr>
      <vt:lpstr>Les chaines de caractères https://www.teclado.com/30-days-of-python/python-30-day-2-strings-variables       https://www.teclado.com/30-days-of-python/python-30-day-3-string-formatting</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 https://www.teclado.com/30-days-of-python/python-30-day-3-string-formatting</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Liste[] https://www.teclado.com/30-days-of-python/python-30-day-4-lists-tuples</vt:lpstr>
      <vt:lpstr>Création de listes[] 1/19</vt:lpstr>
      <vt:lpstr>Création de listes[] 2/20</vt:lpstr>
      <vt:lpstr>Création de listes[] 3/20</vt:lpstr>
      <vt:lpstr>Operation sur les listes 4/20</vt:lpstr>
      <vt:lpstr>Insérer un élément dans la liste[] 5/20</vt:lpstr>
      <vt:lpstr>Concaténation de listes[] 6/20</vt:lpstr>
      <vt:lpstr>Suppression d’ élément d’une listes[] 7/20</vt:lpstr>
      <vt:lpstr>Récupérer l’index d’un élément d’une liste 8/20</vt:lpstr>
      <vt:lpstr>Liste unpacking 9/20</vt:lpstr>
      <vt:lpstr>Trie de liste 10/20</vt:lpstr>
      <vt:lpstr>Le parcours des listes[] 11/20</vt:lpstr>
      <vt:lpstr>[🐍PyTricks]: Python list slice syntax fun 12/20</vt:lpstr>
      <vt:lpstr>Python split, join and slice 13/20</vt:lpstr>
      <vt:lpstr>Entre chaines et listes[] 14/20</vt:lpstr>
      <vt:lpstr>Entre chaines et listes[] 14/19</vt:lpstr>
      <vt:lpstr>Une application pratique 16/20</vt:lpstr>
      <vt:lpstr>Les listes[] et paramètres de fonctions 17/20</vt:lpstr>
      <vt:lpstr>Les listes[] et paramètres de fonctions 18/20</vt:lpstr>
      <vt:lpstr>Exercice 19/20</vt:lpstr>
      <vt:lpstr>Transformer une liste en paramètres de fonction 20/20</vt:lpstr>
      <vt:lpstr>Résumé</vt:lpstr>
      <vt:lpstr>Tuples() </vt:lpstr>
      <vt:lpstr>Les Tuples() 1/5</vt:lpstr>
      <vt:lpstr>Les Tuples() 2/5</vt:lpstr>
      <vt:lpstr>Les Tuples() 3/3</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Présentation PowerPoint</vt:lpstr>
      <vt:lpstr>Présentation PowerPoint</vt:lpstr>
      <vt:lpstr>Présentation PowerPoint</vt:lpstr>
      <vt:lpstr>La boucle while https://www.teclado.com/30-days-of-python/python-30-day-8-while-loops?__s=wj99fjkc10g15ts6m4rh</vt:lpstr>
      <vt:lpstr>La boucle for https://www.teclado.com/30-days-of-python/python-30-day-6-for-loops?__s=wj99fjkc10g15ts6m4rh </vt:lpstr>
      <vt:lpstr>La boucle for and range</vt:lpstr>
      <vt:lpstr>La boucle for with else</vt:lpstr>
      <vt:lpstr>Les mots-cles break continue</vt:lpstr>
      <vt:lpstr>Les mots-cles break continue</vt:lpstr>
      <vt:lpstr>Résumé</vt:lpstr>
      <vt:lpstr>Useful Operators in python</vt:lpstr>
      <vt:lpstr>Useful Operators in python</vt:lpstr>
      <vt:lpstr>Useful Operators in python: range /</vt:lpstr>
      <vt:lpstr>Useful Operators in python: enumerate /</vt:lpstr>
      <vt:lpstr>[🐍PyTricks]: La fonction enumerate /</vt:lpstr>
      <vt:lpstr>La fonction enumerate 2/4</vt:lpstr>
      <vt:lpstr>La fonction enumerate /</vt:lpstr>
      <vt:lpstr>La fonction enumerate / https://blog.teclado.com/python-enumerate/</vt:lpstr>
      <vt:lpstr>La fonction zip() /</vt:lpstr>
      <vt:lpstr>Stacks /</vt:lpstr>
      <vt:lpstr>Queues or deque/double ended queue / https://blog.teclado.com/python-deques/</vt:lpstr>
      <vt:lpstr>In operator /</vt:lpstr>
      <vt:lpstr>min() et max() /</vt:lpstr>
      <vt:lpstr>random() /</vt:lpstr>
      <vt:lpstr>randint() /</vt:lpstr>
      <vt:lpstr>uniform() /</vt:lpstr>
      <vt:lpstr>randrange() /</vt:lpstr>
      <vt:lpstr>Input() /</vt:lpstr>
      <vt:lpstr>counter() /</vt:lpstr>
      <vt:lpstr>defaultdict() / https://www.geeksforgeeks.org/defaultdict-in-python/</vt:lpstr>
      <vt:lpstr>ordereddict() /</vt:lpstr>
      <vt:lpstr>namedtuple() / https://blog.teclado.com/pythons-namedtuples/</vt:lpstr>
      <vt:lpstr>Exercices / </vt:lpstr>
      <vt:lpstr>Exercices /</vt:lpstr>
      <vt:lpstr>Exercices /</vt:lpstr>
      <vt:lpstr>Exercices /</vt:lpstr>
      <vt:lpstr>Les chemins</vt:lpstr>
      <vt:lpstr>Les chemins 1/2</vt:lpstr>
      <vt:lpstr>Les chemins 2/2</vt:lpstr>
      <vt:lpstr>Les fonctions</vt:lpstr>
      <vt:lpstr>Les fonctions</vt:lpstr>
      <vt:lpstr>Creation de fonctions</vt:lpstr>
      <vt:lpstr>Creation de fonctions</vt:lpstr>
      <vt:lpstr>Valeurs par defaut des parametres 1/</vt:lpstr>
      <vt:lpstr>Valeurs par defaut des parametres 2/</vt:lpstr>
      <vt:lpstr>Mutable default argument (bad idea) 3/</vt:lpstr>
      <vt:lpstr>Mutable default argument (bad idea) 4/</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1/3 </vt:lpstr>
      <vt:lpstr>La fonction map() 2/3 </vt:lpstr>
      <vt:lpstr>La fonction map() 3/3 </vt:lpstr>
      <vt:lpstr>La fonction filter() </vt:lpstr>
      <vt:lpstr>La fonction any() and all() </vt:lpstr>
      <vt:lpstr>La fonction any() </vt:lpstr>
      <vt:lpstr>La methode import 1/2</vt:lpstr>
      <vt:lpstr>La methode import 2/2</vt:lpstr>
      <vt:lpstr>Unpacking function arguments</vt:lpstr>
      <vt:lpstr>Argument unpacking in Python</vt:lpstr>
      <vt:lpstr>Argument unpacking in Python</vt:lpstr>
      <vt:lpstr>Unpacking keyword arguments</vt:lpstr>
      <vt:lpstr>Higher-order functions in Python</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Comprehension</vt:lpstr>
      <vt:lpstr>List comprehension 1/9</vt:lpstr>
      <vt:lpstr>List comprehension 2/9</vt:lpstr>
      <vt:lpstr>List comprehension 3/9</vt:lpstr>
      <vt:lpstr>List comprehension 4/9</vt:lpstr>
      <vt:lpstr>List compréhension 5/9</vt:lpstr>
      <vt:lpstr>List compréhension 6/9 exemple1</vt:lpstr>
      <vt:lpstr>List compréhension 7/9 exemple 2</vt:lpstr>
      <vt:lpstr>List compréhension 8/9 exemple 2</vt:lpstr>
      <vt:lpstr>List compréhension 9/9 exemple 3</vt:lpstr>
      <vt:lpstr>List compréhension 10/9 exemple 4</vt:lpstr>
      <vt:lpstr>List compréhension 11/9 exemple 5</vt:lpstr>
      <vt:lpstr>List Comprehension 12 https://teclado.com/30-days-of-python/python-30-day-15-comprehensions</vt:lpstr>
      <vt:lpstr>Comprehension with conditional 13 https://teclado.com/30-days-of-python/python-30-day-20-map-filter</vt:lpstr>
      <vt:lpstr>Set a dictionary comprehension 14 </vt:lpstr>
      <vt:lpstr>Résumé</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 http://sammy76.free.fr/conseils/informatique/python.html</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Découvrez la boucle for</vt:lpstr>
      <vt:lpstr>Découvrez la boucle for 1/12 </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Présentation PowerPoint</vt:lpstr>
      <vt:lpstr>5 astuces python 1/5</vt:lpstr>
      <vt:lpstr>5 astuces python 2/5</vt:lpstr>
      <vt:lpstr>5 astuces python 3/5</vt:lpstr>
      <vt:lpstr>5 astuces python 4/5</vt:lpstr>
      <vt:lpstr>5 astuces python 5/5</vt:lpstr>
      <vt:lpstr>Apprehendez les decorateurs https://blog.teclado.com/decorators-in-python/</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 https://www.youtube.com/watch?v=iF_yhsrGbbM</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Le module re</vt:lpstr>
      <vt:lpstr>Exercice Le module re</vt:lpstr>
      <vt:lpstr>Résumé</vt:lpstr>
      <vt:lpstr>Exprimez le temps</vt:lpstr>
      <vt:lpstr>Exprimez le temps</vt:lpstr>
      <vt:lpstr>Timezones</vt:lpstr>
      <vt:lpstr>Le module time</vt:lpstr>
      <vt:lpstr>Le module time</vt:lpstr>
      <vt:lpstr>Le module time</vt:lpstr>
      <vt:lpstr>Le module time</vt:lpstr>
      <vt:lpstr>Le module time</vt:lpstr>
      <vt:lpstr>Le module time</vt:lpstr>
      <vt:lpstr>Le module datetime</vt:lpstr>
      <vt:lpstr>Le module datetime</vt:lpstr>
      <vt:lpstr>Le module datetime UTC</vt:lpstr>
      <vt:lpstr>Le module datetime </vt:lpstr>
      <vt:lpstr>Le module datetime </vt:lpstr>
      <vt:lpstr>Le module datetime</vt:lpstr>
      <vt:lpstr>Le module datetime</vt:lpstr>
      <vt:lpstr>Le module datetime</vt:lpstr>
      <vt:lpstr>Calcul du nombres de jours entre 2 dates</vt:lpstr>
      <vt:lpstr>Résumé</vt:lpstr>
      <vt:lpstr>Timing your code with Python</vt:lpstr>
      <vt:lpstr>Timing your code with Python</vt:lpstr>
      <vt:lpstr>Timing your code with Python</vt:lpstr>
      <vt:lpstr>Timing your code with Python</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Logging in the console</vt:lpstr>
      <vt:lpstr>Le Logging Logging in a file</vt:lpstr>
      <vt:lpstr>Itertools</vt:lpstr>
      <vt:lpstr>Présentation PowerPoint</vt:lpstr>
      <vt:lpstr>Further reading</vt:lpstr>
      <vt:lpstr>Web Scraping</vt:lpstr>
      <vt:lpstr>Understanding HTML with BeautifulSoup</vt:lpstr>
      <vt:lpstr>More complex HTML parsing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vt:lpstr>
      <vt:lpstr>Projet ‘liste’ https://www.udemy.com/course/the-complete-python-course/learn/lecture/9487198#overview</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vt:lpstr>
      <vt:lpstr>Typing in Python https://www.teclado.com/30-days-of-python/python-30-day-28-type-hinting</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888</cp:revision>
  <dcterms:created xsi:type="dcterms:W3CDTF">2020-09-16T12:19:47Z</dcterms:created>
  <dcterms:modified xsi:type="dcterms:W3CDTF">2021-06-15T16:41:37Z</dcterms:modified>
</cp:coreProperties>
</file>